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EFB33-12C9-4CE8-8B38-C9BFF42262D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DED45-9CB4-4A26-B1C0-F471AA1DDE6D}">
      <dgm:prSet phldrT="[Текст]" custT="1"/>
      <dgm:spPr/>
      <dgm:t>
        <a:bodyPr/>
        <a:lstStyle/>
        <a:p>
          <a:r>
            <a:rPr lang="uk-UA" sz="2400" b="1" dirty="0" smtClean="0"/>
            <a:t>До нетрадиційних джерел енергії відносять</a:t>
          </a:r>
          <a:endParaRPr lang="ru-RU" sz="2400" b="1" dirty="0"/>
        </a:p>
      </dgm:t>
    </dgm:pt>
    <dgm:pt modelId="{DFCBC788-0AAB-4B17-A70C-9154255B70D4}" type="parTrans" cxnId="{7EE4C588-3731-40C3-BFD0-9F14E9098592}">
      <dgm:prSet/>
      <dgm:spPr/>
      <dgm:t>
        <a:bodyPr/>
        <a:lstStyle/>
        <a:p>
          <a:endParaRPr lang="ru-RU"/>
        </a:p>
      </dgm:t>
    </dgm:pt>
    <dgm:pt modelId="{8CAD50CF-4359-4E36-AF39-4CC0B646231F}" type="sibTrans" cxnId="{7EE4C588-3731-40C3-BFD0-9F14E9098592}">
      <dgm:prSet/>
      <dgm:spPr/>
      <dgm:t>
        <a:bodyPr/>
        <a:lstStyle/>
        <a:p>
          <a:endParaRPr lang="ru-RU"/>
        </a:p>
      </dgm:t>
    </dgm:pt>
    <dgm:pt modelId="{F049AEF6-A545-4C35-A8EF-DEE0892160F3}">
      <dgm:prSet phldrT="[Текст]"/>
      <dgm:spPr/>
      <dgm:t>
        <a:bodyPr/>
        <a:lstStyle/>
        <a:p>
          <a:r>
            <a:rPr lang="uk-UA" b="1" dirty="0" smtClean="0"/>
            <a:t>ЕНЕРГІЮ ВІТРУ</a:t>
          </a:r>
          <a:endParaRPr lang="ru-RU" b="1" dirty="0"/>
        </a:p>
      </dgm:t>
    </dgm:pt>
    <dgm:pt modelId="{2AF0BD22-25B6-476A-9ED0-F4131E01715D}" type="parTrans" cxnId="{A68B6385-9F85-4BB3-AA08-370E14F6C5E6}">
      <dgm:prSet/>
      <dgm:spPr/>
      <dgm:t>
        <a:bodyPr/>
        <a:lstStyle/>
        <a:p>
          <a:endParaRPr lang="ru-RU"/>
        </a:p>
      </dgm:t>
    </dgm:pt>
    <dgm:pt modelId="{6D745205-9A7E-41D2-81D5-1D99E32524FE}" type="sibTrans" cxnId="{A68B6385-9F85-4BB3-AA08-370E14F6C5E6}">
      <dgm:prSet/>
      <dgm:spPr/>
      <dgm:t>
        <a:bodyPr/>
        <a:lstStyle/>
        <a:p>
          <a:endParaRPr lang="ru-RU"/>
        </a:p>
      </dgm:t>
    </dgm:pt>
    <dgm:pt modelId="{643B19F3-DF98-4EC2-BBF1-CAD269ABABD0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ЕНЕРГІЮ ОКЕАНУ</a:t>
          </a:r>
          <a:endParaRPr lang="ru-RU" b="1" dirty="0">
            <a:solidFill>
              <a:srgbClr val="0070C0"/>
            </a:solidFill>
          </a:endParaRPr>
        </a:p>
      </dgm:t>
    </dgm:pt>
    <dgm:pt modelId="{D7D8C579-D1B9-4430-9ADD-692A65D06291}" type="parTrans" cxnId="{567510DB-9ED2-4F2A-82F1-990294B468C7}">
      <dgm:prSet/>
      <dgm:spPr/>
      <dgm:t>
        <a:bodyPr/>
        <a:lstStyle/>
        <a:p>
          <a:endParaRPr lang="ru-RU"/>
        </a:p>
      </dgm:t>
    </dgm:pt>
    <dgm:pt modelId="{95BE26C6-185C-4D4F-8F52-CB53DFC8F65C}" type="sibTrans" cxnId="{567510DB-9ED2-4F2A-82F1-990294B468C7}">
      <dgm:prSet/>
      <dgm:spPr/>
      <dgm:t>
        <a:bodyPr/>
        <a:lstStyle/>
        <a:p>
          <a:endParaRPr lang="ru-RU"/>
        </a:p>
      </dgm:t>
    </dgm:pt>
    <dgm:pt modelId="{BDEE45FC-7B48-45C6-BF95-5B2530661515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СОНЯЧНУ ЕНЕРГІЮ</a:t>
          </a:r>
          <a:endParaRPr lang="ru-RU" b="1" dirty="0">
            <a:solidFill>
              <a:srgbClr val="FFFF00"/>
            </a:solidFill>
          </a:endParaRPr>
        </a:p>
      </dgm:t>
    </dgm:pt>
    <dgm:pt modelId="{EB77E9EF-17AB-466F-9E77-3792A19F9332}" type="parTrans" cxnId="{A3FA1A3F-798B-4373-9E30-620334E93B93}">
      <dgm:prSet/>
      <dgm:spPr/>
      <dgm:t>
        <a:bodyPr/>
        <a:lstStyle/>
        <a:p>
          <a:endParaRPr lang="ru-RU"/>
        </a:p>
      </dgm:t>
    </dgm:pt>
    <dgm:pt modelId="{0D074BE5-ED68-4200-8400-267818E3E392}" type="sibTrans" cxnId="{A3FA1A3F-798B-4373-9E30-620334E93B93}">
      <dgm:prSet/>
      <dgm:spPr/>
      <dgm:t>
        <a:bodyPr/>
        <a:lstStyle/>
        <a:p>
          <a:endParaRPr lang="ru-RU"/>
        </a:p>
      </dgm:t>
    </dgm:pt>
    <dgm:pt modelId="{DE638900-C44B-4D75-8107-C76DACD2BFCD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2">
                  <a:lumMod val="75000"/>
                </a:schemeClr>
              </a:solidFill>
            </a:rPr>
            <a:t>ГЕОТЕРМАЛЬНУ ЕНЕРГІЮ ЗЕМЛІ</a:t>
          </a:r>
          <a:endParaRPr lang="ru-RU" b="1" i="0" dirty="0">
            <a:solidFill>
              <a:schemeClr val="tx2">
                <a:lumMod val="75000"/>
              </a:schemeClr>
            </a:solidFill>
          </a:endParaRPr>
        </a:p>
      </dgm:t>
    </dgm:pt>
    <dgm:pt modelId="{B827EA68-66B0-4C6F-886A-B6C78D723697}" type="parTrans" cxnId="{E0F05AAC-D46E-49A7-AA4A-5A55E3B84259}">
      <dgm:prSet/>
      <dgm:spPr/>
      <dgm:t>
        <a:bodyPr/>
        <a:lstStyle/>
        <a:p>
          <a:endParaRPr lang="ru-RU"/>
        </a:p>
      </dgm:t>
    </dgm:pt>
    <dgm:pt modelId="{19064884-4DC5-4962-96B9-1DA7FAB99674}" type="sibTrans" cxnId="{E0F05AAC-D46E-49A7-AA4A-5A55E3B84259}">
      <dgm:prSet/>
      <dgm:spPr/>
      <dgm:t>
        <a:bodyPr/>
        <a:lstStyle/>
        <a:p>
          <a:endParaRPr lang="ru-RU"/>
        </a:p>
      </dgm:t>
    </dgm:pt>
    <dgm:pt modelId="{CF541772-1620-4721-BA59-A216872722E9}" type="pres">
      <dgm:prSet presAssocID="{FA2EFB33-12C9-4CE8-8B38-C9BFF42262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0DB51-DC0C-4039-BF81-B319CEC2138E}" type="pres">
      <dgm:prSet presAssocID="{2CADED45-9CB4-4A26-B1C0-F471AA1DDE6D}" presName="centerShape" presStyleLbl="node0" presStyleIdx="0" presStyleCnt="1" custScaleX="125902" custScaleY="116689"/>
      <dgm:spPr/>
      <dgm:t>
        <a:bodyPr/>
        <a:lstStyle/>
        <a:p>
          <a:endParaRPr lang="ru-RU"/>
        </a:p>
      </dgm:t>
    </dgm:pt>
    <dgm:pt modelId="{705296EA-D3C0-40A1-8348-D6CE4D280A76}" type="pres">
      <dgm:prSet presAssocID="{F049AEF6-A545-4C35-A8EF-DEE0892160F3}" presName="node" presStyleLbl="node1" presStyleIdx="0" presStyleCnt="4" custScaleX="114204" custScaleY="115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C89E-BAB1-429C-92FF-5914DC3229C8}" type="pres">
      <dgm:prSet presAssocID="{F049AEF6-A545-4C35-A8EF-DEE0892160F3}" presName="dummy" presStyleCnt="0"/>
      <dgm:spPr/>
    </dgm:pt>
    <dgm:pt modelId="{FCBFBF7A-4411-4172-9145-E16F84203A41}" type="pres">
      <dgm:prSet presAssocID="{6D745205-9A7E-41D2-81D5-1D99E32524FE}" presName="sibTrans" presStyleLbl="sibTrans2D1" presStyleIdx="0" presStyleCnt="4" custScaleX="105929" custScaleY="98585"/>
      <dgm:spPr/>
      <dgm:t>
        <a:bodyPr/>
        <a:lstStyle/>
        <a:p>
          <a:endParaRPr lang="ru-RU"/>
        </a:p>
      </dgm:t>
    </dgm:pt>
    <dgm:pt modelId="{DD3FDDE9-18AF-4EAD-859D-7E92871A89CD}" type="pres">
      <dgm:prSet presAssocID="{643B19F3-DF98-4EC2-BBF1-CAD269ABABD0}" presName="node" presStyleLbl="node1" presStyleIdx="1" presStyleCnt="4" custScaleX="102078" custScaleY="101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97458-CDEF-456E-9E12-79B400E52FFB}" type="pres">
      <dgm:prSet presAssocID="{643B19F3-DF98-4EC2-BBF1-CAD269ABABD0}" presName="dummy" presStyleCnt="0"/>
      <dgm:spPr/>
    </dgm:pt>
    <dgm:pt modelId="{7418277E-6039-46C1-8797-C82CA85D77DA}" type="pres">
      <dgm:prSet presAssocID="{95BE26C6-185C-4D4F-8F52-CB53DFC8F65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6679AD0-E88D-4826-8C51-E778BC76CE65}" type="pres">
      <dgm:prSet presAssocID="{BDEE45FC-7B48-45C6-BF95-5B2530661515}" presName="node" presStyleLbl="node1" presStyleIdx="2" presStyleCnt="4" custScaleX="96656" custScaleY="97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EC4EA-AF3D-41D6-8437-8691E9BBFB61}" type="pres">
      <dgm:prSet presAssocID="{BDEE45FC-7B48-45C6-BF95-5B2530661515}" presName="dummy" presStyleCnt="0"/>
      <dgm:spPr/>
    </dgm:pt>
    <dgm:pt modelId="{95CAA52C-A6DB-4A45-8401-42BB6F37C7CD}" type="pres">
      <dgm:prSet presAssocID="{0D074BE5-ED68-4200-8400-267818E3E39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8953DD5-406C-4ACE-9F8D-B71A113F5ED9}" type="pres">
      <dgm:prSet presAssocID="{DE638900-C44B-4D75-8107-C76DACD2BFCD}" presName="node" presStyleLbl="node1" presStyleIdx="3" presStyleCnt="4" custScaleX="110568" custScaleY="110569" custRadScaleRad="101531" custRadScaleInc="3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50E07-9B83-4FE1-8379-2CB36B4F4F6D}" type="pres">
      <dgm:prSet presAssocID="{DE638900-C44B-4D75-8107-C76DACD2BFCD}" presName="dummy" presStyleCnt="0"/>
      <dgm:spPr/>
    </dgm:pt>
    <dgm:pt modelId="{80A07142-5386-4084-91B9-C35CAF94CFFA}" type="pres">
      <dgm:prSet presAssocID="{19064884-4DC5-4962-96B9-1DA7FAB9967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6B35CB8-EFD4-4D81-BD63-63E2A8B925D0}" type="presOf" srcId="{2CADED45-9CB4-4A26-B1C0-F471AA1DDE6D}" destId="{9DB0DB51-DC0C-4039-BF81-B319CEC2138E}" srcOrd="0" destOrd="0" presId="urn:microsoft.com/office/officeart/2005/8/layout/radial6"/>
    <dgm:cxn modelId="{567510DB-9ED2-4F2A-82F1-990294B468C7}" srcId="{2CADED45-9CB4-4A26-B1C0-F471AA1DDE6D}" destId="{643B19F3-DF98-4EC2-BBF1-CAD269ABABD0}" srcOrd="1" destOrd="0" parTransId="{D7D8C579-D1B9-4430-9ADD-692A65D06291}" sibTransId="{95BE26C6-185C-4D4F-8F52-CB53DFC8F65C}"/>
    <dgm:cxn modelId="{A68B6385-9F85-4BB3-AA08-370E14F6C5E6}" srcId="{2CADED45-9CB4-4A26-B1C0-F471AA1DDE6D}" destId="{F049AEF6-A545-4C35-A8EF-DEE0892160F3}" srcOrd="0" destOrd="0" parTransId="{2AF0BD22-25B6-476A-9ED0-F4131E01715D}" sibTransId="{6D745205-9A7E-41D2-81D5-1D99E32524FE}"/>
    <dgm:cxn modelId="{A3FA1A3F-798B-4373-9E30-620334E93B93}" srcId="{2CADED45-9CB4-4A26-B1C0-F471AA1DDE6D}" destId="{BDEE45FC-7B48-45C6-BF95-5B2530661515}" srcOrd="2" destOrd="0" parTransId="{EB77E9EF-17AB-466F-9E77-3792A19F9332}" sibTransId="{0D074BE5-ED68-4200-8400-267818E3E392}"/>
    <dgm:cxn modelId="{02DF5C05-1F83-4409-8386-835A03F25D8A}" type="presOf" srcId="{DE638900-C44B-4D75-8107-C76DACD2BFCD}" destId="{18953DD5-406C-4ACE-9F8D-B71A113F5ED9}" srcOrd="0" destOrd="0" presId="urn:microsoft.com/office/officeart/2005/8/layout/radial6"/>
    <dgm:cxn modelId="{85433E51-74FB-4BAF-9D4F-6E4153286574}" type="presOf" srcId="{95BE26C6-185C-4D4F-8F52-CB53DFC8F65C}" destId="{7418277E-6039-46C1-8797-C82CA85D77DA}" srcOrd="0" destOrd="0" presId="urn:microsoft.com/office/officeart/2005/8/layout/radial6"/>
    <dgm:cxn modelId="{C690F8BC-7806-4C0B-BB0E-714B3D0D1382}" type="presOf" srcId="{643B19F3-DF98-4EC2-BBF1-CAD269ABABD0}" destId="{DD3FDDE9-18AF-4EAD-859D-7E92871A89CD}" srcOrd="0" destOrd="0" presId="urn:microsoft.com/office/officeart/2005/8/layout/radial6"/>
    <dgm:cxn modelId="{7EE4C588-3731-40C3-BFD0-9F14E9098592}" srcId="{FA2EFB33-12C9-4CE8-8B38-C9BFF42262D5}" destId="{2CADED45-9CB4-4A26-B1C0-F471AA1DDE6D}" srcOrd="0" destOrd="0" parTransId="{DFCBC788-0AAB-4B17-A70C-9154255B70D4}" sibTransId="{8CAD50CF-4359-4E36-AF39-4CC0B646231F}"/>
    <dgm:cxn modelId="{D8EF8AED-A133-4FB0-B36F-2056B5FC6A86}" type="presOf" srcId="{19064884-4DC5-4962-96B9-1DA7FAB99674}" destId="{80A07142-5386-4084-91B9-C35CAF94CFFA}" srcOrd="0" destOrd="0" presId="urn:microsoft.com/office/officeart/2005/8/layout/radial6"/>
    <dgm:cxn modelId="{7DDAE3C9-B32C-4A89-90D3-EFD62D5E7ECD}" type="presOf" srcId="{0D074BE5-ED68-4200-8400-267818E3E392}" destId="{95CAA52C-A6DB-4A45-8401-42BB6F37C7CD}" srcOrd="0" destOrd="0" presId="urn:microsoft.com/office/officeart/2005/8/layout/radial6"/>
    <dgm:cxn modelId="{4F06F49B-4F21-45FE-895C-9531AEB62E45}" type="presOf" srcId="{BDEE45FC-7B48-45C6-BF95-5B2530661515}" destId="{36679AD0-E88D-4826-8C51-E778BC76CE65}" srcOrd="0" destOrd="0" presId="urn:microsoft.com/office/officeart/2005/8/layout/radial6"/>
    <dgm:cxn modelId="{17072078-4FBE-4A8D-9FD2-6E534E68BF43}" type="presOf" srcId="{F049AEF6-A545-4C35-A8EF-DEE0892160F3}" destId="{705296EA-D3C0-40A1-8348-D6CE4D280A76}" srcOrd="0" destOrd="0" presId="urn:microsoft.com/office/officeart/2005/8/layout/radial6"/>
    <dgm:cxn modelId="{1184A699-A1A9-4909-B78F-B34B0DB39B78}" type="presOf" srcId="{FA2EFB33-12C9-4CE8-8B38-C9BFF42262D5}" destId="{CF541772-1620-4721-BA59-A216872722E9}" srcOrd="0" destOrd="0" presId="urn:microsoft.com/office/officeart/2005/8/layout/radial6"/>
    <dgm:cxn modelId="{E0F05AAC-D46E-49A7-AA4A-5A55E3B84259}" srcId="{2CADED45-9CB4-4A26-B1C0-F471AA1DDE6D}" destId="{DE638900-C44B-4D75-8107-C76DACD2BFCD}" srcOrd="3" destOrd="0" parTransId="{B827EA68-66B0-4C6F-886A-B6C78D723697}" sibTransId="{19064884-4DC5-4962-96B9-1DA7FAB99674}"/>
    <dgm:cxn modelId="{51D8EA65-57FB-4BC4-8394-35386029CF4A}" type="presOf" srcId="{6D745205-9A7E-41D2-81D5-1D99E32524FE}" destId="{FCBFBF7A-4411-4172-9145-E16F84203A41}" srcOrd="0" destOrd="0" presId="urn:microsoft.com/office/officeart/2005/8/layout/radial6"/>
    <dgm:cxn modelId="{AB1DB0BE-769E-4FB9-AB4F-9B22C1CB6E09}" type="presParOf" srcId="{CF541772-1620-4721-BA59-A216872722E9}" destId="{9DB0DB51-DC0C-4039-BF81-B319CEC2138E}" srcOrd="0" destOrd="0" presId="urn:microsoft.com/office/officeart/2005/8/layout/radial6"/>
    <dgm:cxn modelId="{57B6F5FF-73E4-4C56-B28A-C51F3A0827FB}" type="presParOf" srcId="{CF541772-1620-4721-BA59-A216872722E9}" destId="{705296EA-D3C0-40A1-8348-D6CE4D280A76}" srcOrd="1" destOrd="0" presId="urn:microsoft.com/office/officeart/2005/8/layout/radial6"/>
    <dgm:cxn modelId="{9761A450-FDF6-4A83-BB19-CF600674A7E6}" type="presParOf" srcId="{CF541772-1620-4721-BA59-A216872722E9}" destId="{90E5C89E-BAB1-429C-92FF-5914DC3229C8}" srcOrd="2" destOrd="0" presId="urn:microsoft.com/office/officeart/2005/8/layout/radial6"/>
    <dgm:cxn modelId="{FD245B08-5C6C-485B-BF40-AF2DF2EE3FEA}" type="presParOf" srcId="{CF541772-1620-4721-BA59-A216872722E9}" destId="{FCBFBF7A-4411-4172-9145-E16F84203A41}" srcOrd="3" destOrd="0" presId="urn:microsoft.com/office/officeart/2005/8/layout/radial6"/>
    <dgm:cxn modelId="{C5C237A0-A7A2-493F-96A2-EDAED07C6AE4}" type="presParOf" srcId="{CF541772-1620-4721-BA59-A216872722E9}" destId="{DD3FDDE9-18AF-4EAD-859D-7E92871A89CD}" srcOrd="4" destOrd="0" presId="urn:microsoft.com/office/officeart/2005/8/layout/radial6"/>
    <dgm:cxn modelId="{C05CCD53-5A10-426C-BD51-293191A0033C}" type="presParOf" srcId="{CF541772-1620-4721-BA59-A216872722E9}" destId="{74B97458-CDEF-456E-9E12-79B400E52FFB}" srcOrd="5" destOrd="0" presId="urn:microsoft.com/office/officeart/2005/8/layout/radial6"/>
    <dgm:cxn modelId="{3301F08A-7A72-4C05-BD6C-3615AA566E29}" type="presParOf" srcId="{CF541772-1620-4721-BA59-A216872722E9}" destId="{7418277E-6039-46C1-8797-C82CA85D77DA}" srcOrd="6" destOrd="0" presId="urn:microsoft.com/office/officeart/2005/8/layout/radial6"/>
    <dgm:cxn modelId="{5B9F1157-E1FB-425D-8F70-824BE0965268}" type="presParOf" srcId="{CF541772-1620-4721-BA59-A216872722E9}" destId="{36679AD0-E88D-4826-8C51-E778BC76CE65}" srcOrd="7" destOrd="0" presId="urn:microsoft.com/office/officeart/2005/8/layout/radial6"/>
    <dgm:cxn modelId="{8496C4B6-AB8B-4A6F-BCCD-B2971F3FC8F5}" type="presParOf" srcId="{CF541772-1620-4721-BA59-A216872722E9}" destId="{16FEC4EA-AF3D-41D6-8437-8691E9BBFB61}" srcOrd="8" destOrd="0" presId="urn:microsoft.com/office/officeart/2005/8/layout/radial6"/>
    <dgm:cxn modelId="{6EE7A28B-C482-4A4A-946D-750864FF9BC4}" type="presParOf" srcId="{CF541772-1620-4721-BA59-A216872722E9}" destId="{95CAA52C-A6DB-4A45-8401-42BB6F37C7CD}" srcOrd="9" destOrd="0" presId="urn:microsoft.com/office/officeart/2005/8/layout/radial6"/>
    <dgm:cxn modelId="{347D949F-FFFE-4AEC-9C1C-77E8FEFCED8A}" type="presParOf" srcId="{CF541772-1620-4721-BA59-A216872722E9}" destId="{18953DD5-406C-4ACE-9F8D-B71A113F5ED9}" srcOrd="10" destOrd="0" presId="urn:microsoft.com/office/officeart/2005/8/layout/radial6"/>
    <dgm:cxn modelId="{D0FACB42-C6CF-45F5-94ED-0E2B2789ACD1}" type="presParOf" srcId="{CF541772-1620-4721-BA59-A216872722E9}" destId="{EED50E07-9B83-4FE1-8379-2CB36B4F4F6D}" srcOrd="11" destOrd="0" presId="urn:microsoft.com/office/officeart/2005/8/layout/radial6"/>
    <dgm:cxn modelId="{0ED45875-8C1F-42ED-9C95-6A8F64166139}" type="presParOf" srcId="{CF541772-1620-4721-BA59-A216872722E9}" destId="{80A07142-5386-4084-91B9-C35CAF94CFFA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5CA742-DA49-4236-BF85-E8BDBB23019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A7A256-5847-45F5-BCC5-EA0C74764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14422"/>
            <a:ext cx="7215238" cy="3714776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</a:t>
            </a:r>
            <a:r>
              <a:rPr lang="uk-UA" dirty="0" smtClean="0"/>
              <a:t>ІЯ </a:t>
            </a:r>
            <a:br>
              <a:rPr lang="uk-UA" dirty="0" smtClean="0"/>
            </a:br>
            <a:r>
              <a:rPr lang="uk-UA" dirty="0" smtClean="0"/>
              <a:t>з фізики на тему:</a:t>
            </a:r>
            <a:br>
              <a:rPr lang="uk-UA" dirty="0" smtClean="0"/>
            </a:br>
            <a:r>
              <a:rPr lang="uk-UA" sz="6600" i="1" dirty="0" err="1" smtClean="0">
                <a:latin typeface="Bookman Old Style" pitchFamily="18" charset="0"/>
              </a:rPr>
              <a:t>“Альтернативні</a:t>
            </a:r>
            <a:r>
              <a:rPr lang="uk-UA" sz="6600" i="1" dirty="0" smtClean="0">
                <a:latin typeface="Bookman Old Style" pitchFamily="18" charset="0"/>
              </a:rPr>
              <a:t> джерела </a:t>
            </a:r>
            <a:r>
              <a:rPr lang="uk-UA" sz="6600" i="1" dirty="0" err="1" smtClean="0">
                <a:latin typeface="Bookman Old Style" pitchFamily="18" charset="0"/>
              </a:rPr>
              <a:t>енергії”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Виконала Ткаченко Анна та </a:t>
            </a:r>
            <a:r>
              <a:rPr lang="uk-UA" dirty="0" err="1" smtClean="0"/>
              <a:t>Яловицька</a:t>
            </a:r>
            <a:r>
              <a:rPr lang="uk-UA" dirty="0" smtClean="0"/>
              <a:t> Тетяна  Учениці 11-Б класу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439152" cy="257176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Опалення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гаряче</a:t>
            </a:r>
            <a:r>
              <a:rPr lang="ru-RU" dirty="0" smtClean="0"/>
              <a:t>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, </a:t>
            </a:r>
            <a:r>
              <a:rPr lang="ru-RU" dirty="0" err="1" smtClean="0"/>
              <a:t>низькотемпературні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в тепло,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здійснені</a:t>
            </a:r>
            <a:r>
              <a:rPr lang="ru-RU" dirty="0" smtClean="0"/>
              <a:t> </a:t>
            </a:r>
            <a:r>
              <a:rPr lang="ru-RU" dirty="0" err="1" smtClean="0"/>
              <a:t>простими</a:t>
            </a:r>
            <a:r>
              <a:rPr lang="ru-RU" dirty="0" smtClean="0"/>
              <a:t> </a:t>
            </a:r>
            <a:r>
              <a:rPr lang="ru-RU" dirty="0" err="1" smtClean="0"/>
              <a:t>технічними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в </a:t>
            </a:r>
            <a:r>
              <a:rPr lang="ru-RU" dirty="0" err="1" smtClean="0"/>
              <a:t>Криму</a:t>
            </a:r>
            <a:r>
              <a:rPr lang="ru-RU" dirty="0" smtClean="0"/>
              <a:t>, </a:t>
            </a:r>
            <a:r>
              <a:rPr lang="ru-RU" dirty="0" err="1" smtClean="0"/>
              <a:t>Закарпатті</a:t>
            </a:r>
            <a:r>
              <a:rPr lang="ru-RU" dirty="0" smtClean="0"/>
              <a:t> для </a:t>
            </a:r>
            <a:r>
              <a:rPr lang="ru-RU" dirty="0" err="1" smtClean="0"/>
              <a:t>децентралізованих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для</a:t>
            </a:r>
            <a:r>
              <a:rPr lang="ru-RU" dirty="0" smtClean="0"/>
              <a:t> широкого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народному </a:t>
            </a:r>
            <a:r>
              <a:rPr lang="ru-RU" dirty="0" err="1" smtClean="0"/>
              <a:t>господарстві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www.supersadovnik.ru/site_images/00000044/00059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500562" cy="329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novate.ru/files/masha/peugeot_lo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4158300" cy="297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714620"/>
            <a:ext cx="8572560" cy="39290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entury Schoolbook" pitchFamily="18" charset="0"/>
              </a:rPr>
              <a:t>На </a:t>
            </a:r>
            <a:r>
              <a:rPr lang="ru-RU" dirty="0" err="1" smtClean="0">
                <a:latin typeface="Century Schoolbook" pitchFamily="18" charset="0"/>
              </a:rPr>
              <a:t>сьогоднішній</a:t>
            </a:r>
            <a:r>
              <a:rPr lang="ru-RU" dirty="0" smtClean="0">
                <a:latin typeface="Century Schoolbook" pitchFamily="18" charset="0"/>
              </a:rPr>
              <a:t> день </a:t>
            </a:r>
            <a:r>
              <a:rPr lang="ru-RU" dirty="0" err="1" smtClean="0">
                <a:latin typeface="Century Schoolbook" pitchFamily="18" charset="0"/>
              </a:rPr>
              <a:t>дуже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турбує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ситуація</a:t>
            </a:r>
            <a:r>
              <a:rPr lang="ru-RU" dirty="0" smtClean="0">
                <a:latin typeface="Century Schoolbook" pitchFamily="18" charset="0"/>
              </a:rPr>
              <a:t>, яка </a:t>
            </a:r>
            <a:r>
              <a:rPr lang="ru-RU" dirty="0" err="1" smtClean="0">
                <a:latin typeface="Century Schoolbook" pitchFamily="18" charset="0"/>
              </a:rPr>
              <a:t>склалася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з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b="1" dirty="0" err="1" smtClean="0">
                <a:latin typeface="Century Schoolbook" pitchFamily="18" charset="0"/>
              </a:rPr>
              <a:t>невідновлювальними</a:t>
            </a:r>
            <a:r>
              <a:rPr lang="ru-RU" dirty="0" smtClean="0">
                <a:latin typeface="Century Schoolbook" pitchFamily="18" charset="0"/>
              </a:rPr>
              <a:t> ресурсами. По </a:t>
            </a:r>
            <a:r>
              <a:rPr lang="ru-RU" dirty="0" err="1" smtClean="0">
                <a:latin typeface="Century Schoolbook" pitchFamily="18" charset="0"/>
              </a:rPr>
              <a:t>розрахункам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вчених</a:t>
            </a:r>
            <a:r>
              <a:rPr lang="ru-RU" dirty="0" smtClean="0">
                <a:latin typeface="Century Schoolbook" pitchFamily="18" charset="0"/>
              </a:rPr>
              <a:t>, </a:t>
            </a:r>
            <a:r>
              <a:rPr lang="ru-RU" dirty="0" err="1" smtClean="0">
                <a:latin typeface="Century Schoolbook" pitchFamily="18" charset="0"/>
              </a:rPr>
              <a:t>кількість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видобутку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сировини</a:t>
            </a:r>
            <a:r>
              <a:rPr lang="ru-RU" dirty="0" smtClean="0">
                <a:latin typeface="Century Schoolbook" pitchFamily="18" charset="0"/>
              </a:rPr>
              <a:t> для </a:t>
            </a:r>
            <a:r>
              <a:rPr lang="ru-RU" dirty="0" err="1" smtClean="0">
                <a:latin typeface="Century Schoolbook" pitchFamily="18" charset="0"/>
              </a:rPr>
              <a:t>енергетики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мають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вичерпатися</a:t>
            </a:r>
            <a:r>
              <a:rPr lang="ru-RU" dirty="0" smtClean="0">
                <a:latin typeface="Century Schoolbook" pitchFamily="18" charset="0"/>
              </a:rPr>
              <a:t> в </a:t>
            </a:r>
            <a:r>
              <a:rPr lang="ru-RU" dirty="0" err="1" smtClean="0">
                <a:latin typeface="Century Schoolbook" pitchFamily="18" charset="0"/>
              </a:rPr>
              <a:t>дуже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близькому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майбутньому</a:t>
            </a:r>
            <a:r>
              <a:rPr lang="ru-RU" dirty="0" smtClean="0">
                <a:latin typeface="Century Schoolbook" pitchFamily="18" charset="0"/>
              </a:rPr>
              <a:t>. </a:t>
            </a:r>
            <a:r>
              <a:rPr lang="ru-RU" dirty="0" err="1" smtClean="0">
                <a:latin typeface="Century Schoolbook" pitchFamily="18" charset="0"/>
              </a:rPr>
              <a:t>Якщо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всі</a:t>
            </a:r>
            <a:r>
              <a:rPr lang="ru-RU" dirty="0" smtClean="0">
                <a:latin typeface="Century Schoolbook" pitchFamily="18" charset="0"/>
              </a:rPr>
              <a:t> потреби </a:t>
            </a:r>
            <a:r>
              <a:rPr lang="ru-RU" dirty="0" err="1" smtClean="0">
                <a:latin typeface="Century Schoolbook" pitchFamily="18" charset="0"/>
              </a:rPr>
              <a:t>людства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мають</a:t>
            </a:r>
            <a:r>
              <a:rPr lang="ru-RU" dirty="0" smtClean="0">
                <a:latin typeface="Century Schoolbook" pitchFamily="18" charset="0"/>
              </a:rPr>
              <a:t> бути </a:t>
            </a:r>
            <a:r>
              <a:rPr lang="ru-RU" dirty="0" err="1" smtClean="0">
                <a:latin typeface="Century Schoolbook" pitchFamily="18" charset="0"/>
              </a:rPr>
              <a:t>задоволені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лише</a:t>
            </a:r>
            <a:r>
              <a:rPr lang="ru-RU" dirty="0" smtClean="0">
                <a:latin typeface="Century Schoolbook" pitchFamily="18" charset="0"/>
              </a:rPr>
              <a:t> за </a:t>
            </a:r>
            <a:r>
              <a:rPr lang="ru-RU" dirty="0" err="1" smtClean="0">
                <a:latin typeface="Century Schoolbook" pitchFamily="18" charset="0"/>
              </a:rPr>
              <a:t>рахунок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хімічного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палива</a:t>
            </a:r>
            <a:r>
              <a:rPr lang="ru-RU" dirty="0" smtClean="0">
                <a:latin typeface="Century Schoolbook" pitchFamily="18" charset="0"/>
              </a:rPr>
              <a:t>, </a:t>
            </a:r>
            <a:r>
              <a:rPr lang="ru-RU" dirty="0" err="1" smtClean="0">
                <a:latin typeface="Century Schoolbook" pitchFamily="18" charset="0"/>
              </a:rPr>
              <a:t>людству</a:t>
            </a:r>
            <a:r>
              <a:rPr lang="ru-RU" dirty="0" smtClean="0">
                <a:latin typeface="Century Schoolbook" pitchFamily="18" charset="0"/>
              </a:rPr>
              <a:t> повинно </a:t>
            </a:r>
            <a:r>
              <a:rPr lang="ru-RU" dirty="0" err="1" smtClean="0">
                <a:latin typeface="Century Schoolbook" pitchFamily="18" charset="0"/>
              </a:rPr>
              <a:t>хватити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вугілля</a:t>
            </a:r>
            <a:r>
              <a:rPr lang="ru-RU" dirty="0" smtClean="0">
                <a:latin typeface="Century Schoolbook" pitchFamily="18" charset="0"/>
              </a:rPr>
              <a:t>, </a:t>
            </a:r>
            <a:r>
              <a:rPr lang="ru-RU" dirty="0" err="1" smtClean="0">
                <a:latin typeface="Century Schoolbook" pitchFamily="18" charset="0"/>
              </a:rPr>
              <a:t>нафти</a:t>
            </a:r>
            <a:r>
              <a:rPr lang="ru-RU" dirty="0" smtClean="0">
                <a:latin typeface="Century Schoolbook" pitchFamily="18" charset="0"/>
              </a:rPr>
              <a:t> та газу </a:t>
            </a:r>
            <a:r>
              <a:rPr lang="ru-RU" dirty="0" err="1" smtClean="0">
                <a:latin typeface="Century Schoolbook" pitchFamily="18" charset="0"/>
              </a:rPr>
              <a:t>лише</a:t>
            </a:r>
            <a:r>
              <a:rPr lang="ru-RU" dirty="0" smtClean="0">
                <a:latin typeface="Century Schoolbook" pitchFamily="18" charset="0"/>
              </a:rPr>
              <a:t> на </a:t>
            </a:r>
            <a:r>
              <a:rPr lang="ru-RU" b="1" dirty="0" smtClean="0">
                <a:latin typeface="Century Schoolbook" pitchFamily="18" charset="0"/>
              </a:rPr>
              <a:t>150 </a:t>
            </a:r>
            <a:r>
              <a:rPr lang="ru-RU" b="1" dirty="0" err="1" smtClean="0">
                <a:latin typeface="Century Schoolbook" pitchFamily="18" charset="0"/>
              </a:rPr>
              <a:t>років</a:t>
            </a:r>
            <a:r>
              <a:rPr lang="ru-RU" dirty="0" smtClean="0">
                <a:latin typeface="Century Schoolbook" pitchFamily="18" charset="0"/>
              </a:rPr>
              <a:t>. А </a:t>
            </a:r>
            <a:r>
              <a:rPr lang="ru-RU" dirty="0" err="1" smtClean="0">
                <a:latin typeface="Century Schoolbook" pitchFamily="18" charset="0"/>
              </a:rPr>
              <a:t>забруднення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від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цих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видів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палива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дуже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небезпечно</a:t>
            </a:r>
            <a:r>
              <a:rPr lang="ru-RU" dirty="0" smtClean="0">
                <a:latin typeface="Century Schoolbook" pitchFamily="18" charset="0"/>
              </a:rPr>
              <a:t> для </a:t>
            </a:r>
            <a:r>
              <a:rPr lang="ru-RU" dirty="0" err="1" smtClean="0">
                <a:latin typeface="Century Schoolbook" pitchFamily="18" charset="0"/>
              </a:rPr>
              <a:t>навколишнього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середовища</a:t>
            </a:r>
            <a:r>
              <a:rPr lang="ru-RU" dirty="0" smtClean="0">
                <a:latin typeface="Century Schoolbook" pitchFamily="18" charset="0"/>
              </a:rPr>
              <a:t>. До того ж, </a:t>
            </a:r>
            <a:r>
              <a:rPr lang="ru-RU" b="1" dirty="0" smtClean="0">
                <a:latin typeface="Century Schoolbook" pitchFamily="18" charset="0"/>
              </a:rPr>
              <a:t>90%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видобутої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сировини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стає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відходами</a:t>
            </a:r>
            <a:r>
              <a:rPr lang="ru-RU" dirty="0" smtClean="0">
                <a:latin typeface="Century Schoolbook" pitchFamily="18" charset="0"/>
              </a:rPr>
              <a:t>, </a:t>
            </a:r>
            <a:r>
              <a:rPr lang="ru-RU" dirty="0" err="1" smtClean="0">
                <a:latin typeface="Century Schoolbook" pitchFamily="18" charset="0"/>
              </a:rPr>
              <a:t>які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забруднюють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довкілля</a:t>
            </a:r>
            <a:r>
              <a:rPr lang="ru-RU" dirty="0" smtClean="0">
                <a:latin typeface="Century Schoolbook" pitchFamily="18" charset="0"/>
              </a:rPr>
              <a:t>. 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1026" name="Picture 2" descr="http://svit24.net/images/stories/articles/Politic/10-2011/ekologi9-on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3786214" cy="2518655"/>
          </a:xfrm>
          <a:prstGeom prst="rect">
            <a:avLst/>
          </a:prstGeom>
          <a:noFill/>
        </p:spPr>
      </p:pic>
      <p:pic>
        <p:nvPicPr>
          <p:cNvPr id="1028" name="Picture 4" descr="http://sphotos-a.xx.fbcdn.net/hphotos-ash3/p480x480/68979_572713526095240_104724934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3714776" cy="277378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71502" y="285728"/>
          <a:ext cx="9215502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лнце 4"/>
          <p:cNvSpPr/>
          <p:nvPr/>
        </p:nvSpPr>
        <p:spPr>
          <a:xfrm>
            <a:off x="4214810" y="6286520"/>
            <a:ext cx="642942" cy="4286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http://i-energy.com.ua/img/windmilM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14290"/>
            <a:ext cx="2357454" cy="1877544"/>
          </a:xfrm>
          <a:prstGeom prst="rect">
            <a:avLst/>
          </a:prstGeom>
          <a:noFill/>
        </p:spPr>
      </p:pic>
      <p:pic>
        <p:nvPicPr>
          <p:cNvPr id="15366" name="Picture 6" descr="http://www.zelife.ru/img/Ocean-energ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5143512"/>
            <a:ext cx="2500330" cy="1563843"/>
          </a:xfrm>
          <a:prstGeom prst="rect">
            <a:avLst/>
          </a:prstGeom>
          <a:noFill/>
        </p:spPr>
      </p:pic>
      <p:pic>
        <p:nvPicPr>
          <p:cNvPr id="15368" name="Picture 8" descr="http://www.dw.de/image/0,,6101114_4,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62091"/>
            <a:ext cx="2428892" cy="1795909"/>
          </a:xfrm>
          <a:prstGeom prst="rect">
            <a:avLst/>
          </a:prstGeom>
          <a:noFill/>
        </p:spPr>
      </p:pic>
      <p:pic>
        <p:nvPicPr>
          <p:cNvPr id="15370" name="Picture 10" descr="http://www.arthit.ru/abstract/0099/abstract-art-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5412" y="142852"/>
            <a:ext cx="2570570" cy="185734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800" b="1" i="1" u="sng" dirty="0" err="1" smtClean="0"/>
              <a:t>Енергія</a:t>
            </a:r>
            <a:r>
              <a:rPr lang="ru-RU" sz="8800" b="1" i="1" u="sng" dirty="0" smtClean="0"/>
              <a:t> </a:t>
            </a:r>
            <a:r>
              <a:rPr lang="ru-RU" sz="8800" b="1" i="1" u="sng" dirty="0" err="1" smtClean="0"/>
              <a:t>вітру</a:t>
            </a:r>
            <a:r>
              <a:rPr lang="ru-RU" sz="8800" b="1" i="1" u="sng" dirty="0" smtClean="0"/>
              <a:t>.</a:t>
            </a:r>
            <a:endParaRPr lang="ru-RU" sz="8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153400" cy="492922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вітру</a:t>
            </a:r>
            <a:r>
              <a:rPr lang="ru-RU" dirty="0" smtClean="0"/>
              <a:t> </a:t>
            </a:r>
            <a:r>
              <a:rPr lang="ru-RU" dirty="0" err="1" smtClean="0"/>
              <a:t>екологічно</a:t>
            </a:r>
            <a:r>
              <a:rPr lang="ru-RU" dirty="0" smtClean="0"/>
              <a:t> чиста, не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дорогі</a:t>
            </a:r>
            <a:r>
              <a:rPr lang="ru-RU" dirty="0" smtClean="0"/>
              <a:t> </a:t>
            </a:r>
            <a:r>
              <a:rPr lang="ru-RU" dirty="0" err="1" smtClean="0"/>
              <a:t>плотини</a:t>
            </a:r>
            <a:r>
              <a:rPr lang="ru-RU" dirty="0" smtClean="0"/>
              <a:t> </a:t>
            </a:r>
            <a:r>
              <a:rPr lang="ru-RU" dirty="0" err="1" smtClean="0"/>
              <a:t>гідровузлів</a:t>
            </a:r>
            <a:r>
              <a:rPr lang="ru-RU" dirty="0" smtClean="0"/>
              <a:t>, </a:t>
            </a:r>
            <a:r>
              <a:rPr lang="ru-RU" dirty="0" err="1" smtClean="0"/>
              <a:t>нищити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угіддя</a:t>
            </a:r>
            <a:r>
              <a:rPr lang="ru-RU" dirty="0" smtClean="0"/>
              <a:t>, </a:t>
            </a:r>
            <a:r>
              <a:rPr lang="ru-RU" dirty="0" err="1" smtClean="0"/>
              <a:t>забруднювати</a:t>
            </a:r>
            <a:r>
              <a:rPr lang="ru-RU" dirty="0" smtClean="0"/>
              <a:t> воду, </a:t>
            </a:r>
            <a:r>
              <a:rPr lang="ru-RU" dirty="0" err="1" smtClean="0"/>
              <a:t>спалювати</a:t>
            </a:r>
            <a:r>
              <a:rPr lang="ru-RU" dirty="0" smtClean="0"/>
              <a:t> </a:t>
            </a:r>
            <a:r>
              <a:rPr lang="ru-RU" dirty="0" err="1" smtClean="0"/>
              <a:t>цінне</a:t>
            </a:r>
            <a:r>
              <a:rPr lang="ru-RU" dirty="0" smtClean="0"/>
              <a:t> </a:t>
            </a:r>
            <a:r>
              <a:rPr lang="ru-RU" dirty="0" err="1" smtClean="0"/>
              <a:t>оргпаливо</a:t>
            </a:r>
            <a:r>
              <a:rPr lang="ru-RU" dirty="0" smtClean="0"/>
              <a:t>,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очисні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для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чистоти</a:t>
            </a:r>
            <a:r>
              <a:rPr lang="ru-RU" dirty="0" smtClean="0"/>
              <a:t> </a:t>
            </a:r>
            <a:r>
              <a:rPr lang="ru-RU" dirty="0" err="1" smtClean="0"/>
              <a:t>біосфери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виду </a:t>
            </a:r>
            <a:r>
              <a:rPr lang="ru-RU" dirty="0" err="1" smtClean="0"/>
              <a:t>енергії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неоднакові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нормальної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вітрових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вітру</a:t>
            </a:r>
            <a:r>
              <a:rPr lang="ru-RU" dirty="0" smtClean="0"/>
              <a:t> не повинна в </a:t>
            </a:r>
            <a:r>
              <a:rPr lang="ru-RU" dirty="0" err="1" smtClean="0"/>
              <a:t>середньому</a:t>
            </a:r>
            <a:r>
              <a:rPr lang="ru-RU" dirty="0" smtClean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падати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4-5 м/с, а </a:t>
            </a:r>
            <a:r>
              <a:rPr lang="ru-RU" dirty="0" err="1" smtClean="0"/>
              <a:t>краще</a:t>
            </a:r>
            <a:r>
              <a:rPr lang="ru-RU" dirty="0" smtClean="0"/>
              <a:t>, коли вона становить – 6-8 м/с. 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цих</a:t>
            </a:r>
            <a:r>
              <a:rPr lang="ru-RU" dirty="0" smtClean="0"/>
              <a:t> установок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вітру</a:t>
            </a:r>
            <a:r>
              <a:rPr lang="ru-RU" dirty="0" smtClean="0"/>
              <a:t> (</a:t>
            </a:r>
            <a:r>
              <a:rPr lang="ru-RU" dirty="0" err="1" smtClean="0"/>
              <a:t>урагани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поламати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224838" cy="3714776"/>
          </a:xfrm>
        </p:spPr>
        <p:txBody>
          <a:bodyPr/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сприятливі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вітрової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–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та </a:t>
            </a:r>
            <a:r>
              <a:rPr lang="ru-RU" dirty="0" err="1" smtClean="0"/>
              <a:t>океанів</a:t>
            </a:r>
            <a:r>
              <a:rPr lang="ru-RU" dirty="0" smtClean="0"/>
              <a:t>, степи, тундра, гори. </a:t>
            </a:r>
          </a:p>
          <a:p>
            <a:r>
              <a:rPr lang="ru-RU" dirty="0" smtClean="0"/>
              <a:t>В межах </a:t>
            </a:r>
            <a:r>
              <a:rPr lang="ru-RU" dirty="0" err="1" smtClean="0"/>
              <a:t>України</a:t>
            </a:r>
            <a:r>
              <a:rPr lang="ru-RU" dirty="0" smtClean="0"/>
              <a:t> такими </a:t>
            </a:r>
            <a:r>
              <a:rPr lang="ru-RU" dirty="0" err="1" smtClean="0"/>
              <a:t>ділянками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Чорного моря, особливо </a:t>
            </a:r>
            <a:r>
              <a:rPr lang="ru-RU" dirty="0" err="1" smtClean="0"/>
              <a:t>Крим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Карпати</a:t>
            </a:r>
            <a:r>
              <a:rPr lang="ru-RU" dirty="0" smtClean="0"/>
              <a:t>, </a:t>
            </a:r>
            <a:r>
              <a:rPr lang="ru-RU" dirty="0" err="1" smtClean="0"/>
              <a:t>південні</a:t>
            </a:r>
            <a:r>
              <a:rPr lang="ru-RU" dirty="0" smtClean="0"/>
              <a:t> </a:t>
            </a:r>
            <a:r>
              <a:rPr lang="ru-RU" dirty="0" err="1" smtClean="0"/>
              <a:t>степові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travel-ua.info/uploads/posts/2010-04/1270308886_bolgar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3324877" cy="219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upload.wikimedia.org/wikipedia/uk/c/cc/%D0%9F%D1%80%D0%BE%D0%B2%D0%B0%D0%BB%D1%8C%D1%81%D1%8C%D0%BA%D0%B8%D0%B9_%D1%81%D1%82%D0%B5%D0%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86058"/>
            <a:ext cx="353369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4.bp.blogspot.com/-esiqW0asjfU/T4cnFOMCLDI/AAAAAAAAAN8/d3l6su1tQgg/s1600/1282748132_karpa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929066"/>
            <a:ext cx="4106086" cy="275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b="1" i="1" u="sng" dirty="0" err="1" smtClean="0"/>
              <a:t>Енергія</a:t>
            </a:r>
            <a:r>
              <a:rPr lang="ru-RU" sz="8000" b="1" i="1" u="sng" dirty="0" smtClean="0"/>
              <a:t> океану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261461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чистих</a:t>
            </a:r>
            <a:r>
              <a:rPr lang="ru-RU" dirty="0" smtClean="0"/>
              <a:t> –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океану, моря. </a:t>
            </a:r>
            <a:endParaRPr lang="ru-RU" i="1" dirty="0" smtClean="0"/>
          </a:p>
          <a:p>
            <a:r>
              <a:rPr lang="ru-RU" i="1" dirty="0" smtClean="0"/>
              <a:t> </a:t>
            </a:r>
            <a:r>
              <a:rPr lang="ru-RU" i="1" dirty="0" err="1" smtClean="0"/>
              <a:t>Приливні</a:t>
            </a:r>
            <a:r>
              <a:rPr lang="ru-RU" i="1" dirty="0" smtClean="0"/>
              <a:t> </a:t>
            </a:r>
            <a:r>
              <a:rPr lang="ru-RU" i="1" dirty="0" err="1" smtClean="0"/>
              <a:t>електростанції</a:t>
            </a:r>
            <a:r>
              <a:rPr lang="ru-RU" i="1" dirty="0" smtClean="0"/>
              <a:t> (ПЕС)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чистої</a:t>
            </a:r>
            <a:r>
              <a:rPr lang="ru-RU" dirty="0" smtClean="0"/>
              <a:t>, </a:t>
            </a:r>
            <a:r>
              <a:rPr lang="ru-RU" dirty="0" err="1" smtClean="0"/>
              <a:t>невичерпаної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стійкої</a:t>
            </a:r>
            <a:r>
              <a:rPr lang="ru-RU" dirty="0" smtClean="0"/>
              <a:t> в </a:t>
            </a:r>
            <a:r>
              <a:rPr lang="ru-RU" dirty="0" err="1" smtClean="0"/>
              <a:t>перспективі</a:t>
            </a:r>
            <a:r>
              <a:rPr lang="ru-RU" dirty="0" smtClean="0"/>
              <a:t> та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дешевої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 </a:t>
            </a:r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 err="1" smtClean="0"/>
              <a:t>приливів</a:t>
            </a:r>
            <a:r>
              <a:rPr lang="ru-RU" dirty="0" smtClean="0"/>
              <a:t> та </a:t>
            </a:r>
            <a:r>
              <a:rPr lang="ru-RU" dirty="0" err="1" smtClean="0"/>
              <a:t>відливів</a:t>
            </a:r>
            <a:r>
              <a:rPr lang="ru-RU" dirty="0" smtClean="0"/>
              <a:t> проходить </a:t>
            </a:r>
            <a:r>
              <a:rPr lang="ru-RU" dirty="0" err="1" smtClean="0"/>
              <a:t>щодобово</a:t>
            </a:r>
            <a:r>
              <a:rPr lang="ru-RU" dirty="0" smtClean="0"/>
              <a:t> через 6 годин. ПЕС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. ПЕС </a:t>
            </a:r>
            <a:r>
              <a:rPr lang="ru-RU" dirty="0" err="1" smtClean="0"/>
              <a:t>діють</a:t>
            </a:r>
            <a:r>
              <a:rPr lang="ru-RU" dirty="0" smtClean="0"/>
              <a:t> в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Канаді</a:t>
            </a:r>
            <a:r>
              <a:rPr lang="ru-RU" dirty="0" smtClean="0"/>
              <a:t>, а </a:t>
            </a:r>
            <a:r>
              <a:rPr lang="ru-RU" dirty="0" err="1" smtClean="0"/>
              <a:t>відтепер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://www.4ne.ru/wp-content/uploads/prilivelectro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3714744" cy="278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membrana.ru/storage/img/e/e6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71942"/>
            <a:ext cx="455295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66014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9800" b="1" i="1" u="sng" dirty="0" err="1" smtClean="0"/>
              <a:t>Енергія</a:t>
            </a:r>
            <a:r>
              <a:rPr lang="ru-RU" sz="9800" b="1" i="1" u="sng" dirty="0" smtClean="0"/>
              <a:t> </a:t>
            </a:r>
            <a:r>
              <a:rPr lang="ru-RU" sz="9800" b="1" i="1" u="sng" dirty="0" err="1" smtClean="0"/>
              <a:t>хвиль</a:t>
            </a:r>
            <a:r>
              <a:rPr lang="ru-RU" sz="9800" b="1" dirty="0" smtClean="0"/>
              <a:t/>
            </a:r>
            <a:br>
              <a:rPr lang="ru-RU" sz="9800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297180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води в </a:t>
            </a:r>
            <a:r>
              <a:rPr lang="ru-RU" dirty="0" err="1" smtClean="0"/>
              <a:t>морі</a:t>
            </a:r>
            <a:r>
              <a:rPr lang="ru-RU" dirty="0" smtClean="0"/>
              <a:t>, вона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хвиля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висоти</a:t>
            </a:r>
            <a:r>
              <a:rPr lang="ru-RU" dirty="0" smtClean="0"/>
              <a:t> до </a:t>
            </a:r>
            <a:r>
              <a:rPr lang="ru-RU" b="1" dirty="0" smtClean="0"/>
              <a:t>3 м</a:t>
            </a:r>
            <a:r>
              <a:rPr lang="ru-RU" dirty="0" smtClean="0"/>
              <a:t>.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b="1" dirty="0" smtClean="0"/>
              <a:t>90 кВт </a:t>
            </a:r>
            <a:r>
              <a:rPr lang="ru-RU" dirty="0" err="1" smtClean="0"/>
              <a:t>енергії</a:t>
            </a:r>
            <a:r>
              <a:rPr lang="ru-RU" dirty="0" smtClean="0"/>
              <a:t> на </a:t>
            </a:r>
            <a:r>
              <a:rPr lang="ru-RU" b="1" dirty="0" smtClean="0"/>
              <a:t>1 м</a:t>
            </a:r>
            <a:r>
              <a:rPr lang="ru-RU" b="1" baseline="30000" dirty="0" smtClean="0"/>
              <a:t>2 </a:t>
            </a:r>
            <a:r>
              <a:rPr lang="ru-RU" dirty="0" err="1" smtClean="0"/>
              <a:t>узбережжя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</a:t>
            </a:r>
            <a:r>
              <a:rPr lang="ru-RU" b="1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плаваюча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електростанція</a:t>
            </a:r>
            <a:r>
              <a:rPr lang="ru-RU" dirty="0" smtClean="0"/>
              <a:t>, яка </a:t>
            </a:r>
            <a:r>
              <a:rPr lang="ru-RU" dirty="0" err="1" smtClean="0"/>
              <a:t>працює</a:t>
            </a:r>
            <a:r>
              <a:rPr lang="ru-RU" dirty="0" smtClean="0"/>
              <a:t> на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хвиль.Але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стримується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вартістю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робота таких </a:t>
            </a:r>
            <a:r>
              <a:rPr lang="ru-RU" dirty="0" err="1" smtClean="0"/>
              <a:t>станцій</a:t>
            </a:r>
            <a:r>
              <a:rPr lang="ru-RU" dirty="0" smtClean="0"/>
              <a:t> </a:t>
            </a:r>
            <a:r>
              <a:rPr lang="ru-RU" b="1" dirty="0" smtClean="0"/>
              <a:t>не </a:t>
            </a:r>
            <a:r>
              <a:rPr lang="ru-RU" b="1" dirty="0" err="1" smtClean="0"/>
              <a:t>спричиняє</a:t>
            </a:r>
            <a:r>
              <a:rPr lang="ru-RU" b="1" dirty="0" smtClean="0"/>
              <a:t>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 </a:t>
            </a:r>
            <a:r>
              <a:rPr lang="ru-RU" b="1" dirty="0" err="1" smtClean="0"/>
              <a:t>довкілля</a:t>
            </a:r>
            <a:r>
              <a:rPr lang="ru-RU" dirty="0" smtClean="0"/>
              <a:t>. </a:t>
            </a:r>
            <a:r>
              <a:rPr lang="ru-RU" dirty="0" err="1" smtClean="0"/>
              <a:t>Розрахунки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</a:t>
            </a:r>
            <a:r>
              <a:rPr lang="ru-RU" dirty="0" err="1" smtClean="0"/>
              <a:t>інженерів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найближчому</a:t>
            </a:r>
            <a:r>
              <a:rPr lang="ru-RU" dirty="0" smtClean="0"/>
              <a:t> </a:t>
            </a:r>
            <a:r>
              <a:rPr lang="ru-RU" dirty="0" err="1" smtClean="0"/>
              <a:t>майбутньому</a:t>
            </a:r>
            <a:r>
              <a:rPr lang="ru-RU" dirty="0" smtClean="0"/>
              <a:t>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спорудження</a:t>
            </a:r>
            <a:r>
              <a:rPr lang="ru-RU" dirty="0" smtClean="0"/>
              <a:t> великих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 такого типу.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hi-news.ru/wp-content/uploads/2013/04/otec-plant-650x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2"/>
            <a:ext cx="557216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i="1" u="sng" dirty="0" smtClean="0"/>
              <a:t>Геотермальна </a:t>
            </a:r>
            <a:r>
              <a:rPr lang="ru-RU" sz="4800" b="1" i="1" u="sng" dirty="0" err="1" smtClean="0"/>
              <a:t>енергія</a:t>
            </a:r>
            <a:r>
              <a:rPr lang="ru-RU" sz="4800" b="1" i="1" u="sng" dirty="0" smtClean="0"/>
              <a:t> </a:t>
            </a:r>
            <a:r>
              <a:rPr lang="ru-RU" sz="4800" b="1" i="1" u="sng" dirty="0" err="1" smtClean="0"/>
              <a:t>Землі</a:t>
            </a:r>
            <a:r>
              <a:rPr lang="ru-RU" sz="4800" b="1" u="sng" dirty="0" smtClean="0"/>
              <a:t>.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304324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тепла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надр</a:t>
            </a:r>
            <a:r>
              <a:rPr lang="ru-RU" dirty="0" smtClean="0"/>
              <a:t> в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Закарпатті</a:t>
            </a:r>
            <a:r>
              <a:rPr lang="ru-RU" dirty="0" smtClean="0"/>
              <a:t>. </a:t>
            </a:r>
            <a:r>
              <a:rPr lang="ru-RU" dirty="0" err="1" smtClean="0"/>
              <a:t>Глибинне</a:t>
            </a:r>
            <a:r>
              <a:rPr lang="ru-RU" dirty="0" smtClean="0"/>
              <a:t> тепло </a:t>
            </a:r>
            <a:r>
              <a:rPr lang="ru-RU" dirty="0" err="1" smtClean="0"/>
              <a:t>Землі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підземні</a:t>
            </a:r>
            <a:r>
              <a:rPr lang="ru-RU" dirty="0" smtClean="0"/>
              <a:t> </a:t>
            </a:r>
            <a:r>
              <a:rPr lang="ru-RU" dirty="0" err="1" smtClean="0"/>
              <a:t>котельні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цілодобово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чисті</a:t>
            </a:r>
            <a:r>
              <a:rPr lang="ru-RU" dirty="0" smtClean="0"/>
              <a:t> </a:t>
            </a:r>
            <a:r>
              <a:rPr lang="ru-RU" dirty="0" err="1" smtClean="0"/>
              <a:t>резерви</a:t>
            </a:r>
            <a:r>
              <a:rPr lang="ru-RU" dirty="0" smtClean="0"/>
              <a:t> </a:t>
            </a:r>
            <a:r>
              <a:rPr lang="ru-RU" dirty="0" err="1" smtClean="0"/>
              <a:t>теплової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замінити</a:t>
            </a:r>
            <a:r>
              <a:rPr lang="ru-RU" dirty="0" smtClean="0"/>
              <a:t> </a:t>
            </a:r>
            <a:r>
              <a:rPr lang="ru-RU" dirty="0" err="1" smtClean="0"/>
              <a:t>мільйони</a:t>
            </a:r>
            <a:r>
              <a:rPr lang="ru-RU" dirty="0" smtClean="0"/>
              <a:t> тонн </a:t>
            </a:r>
            <a:r>
              <a:rPr lang="ru-RU" dirty="0" err="1" smtClean="0"/>
              <a:t>органічного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в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комунальному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бальнеологія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теплиці</a:t>
            </a:r>
            <a:r>
              <a:rPr lang="ru-RU" dirty="0" smtClean="0"/>
              <a:t>, </a:t>
            </a:r>
            <a:r>
              <a:rPr lang="ru-RU" dirty="0" err="1" smtClean="0"/>
              <a:t>опалення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гаряче</a:t>
            </a:r>
            <a:r>
              <a:rPr lang="ru-RU" dirty="0" smtClean="0"/>
              <a:t>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термальних</a:t>
            </a:r>
            <a:r>
              <a:rPr lang="ru-RU" dirty="0" smtClean="0"/>
              <a:t> вод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десятки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практично </a:t>
            </a:r>
            <a:r>
              <a:rPr lang="ru-RU" dirty="0" err="1" smtClean="0"/>
              <a:t>невгасимі</a:t>
            </a:r>
            <a:r>
              <a:rPr lang="ru-RU" dirty="0" smtClean="0"/>
              <a:t> </a:t>
            </a:r>
            <a:r>
              <a:rPr lang="ru-RU" dirty="0" err="1" smtClean="0"/>
              <a:t>теплові</a:t>
            </a:r>
            <a:r>
              <a:rPr lang="ru-RU" dirty="0" smtClean="0"/>
              <a:t> </a:t>
            </a:r>
            <a:r>
              <a:rPr lang="ru-RU" dirty="0" err="1" smtClean="0"/>
              <a:t>котли</a:t>
            </a:r>
            <a:r>
              <a:rPr lang="ru-RU" dirty="0" smtClean="0"/>
              <a:t>, не шкодить </a:t>
            </a:r>
            <a:r>
              <a:rPr lang="ru-RU" dirty="0" err="1" smtClean="0"/>
              <a:t>середовищу</a:t>
            </a:r>
            <a:r>
              <a:rPr lang="ru-RU" dirty="0" smtClean="0"/>
              <a:t>, </a:t>
            </a:r>
            <a:r>
              <a:rPr lang="ru-RU" dirty="0" err="1" smtClean="0"/>
              <a:t>екологічно</a:t>
            </a:r>
            <a:r>
              <a:rPr lang="ru-RU" dirty="0" smtClean="0"/>
              <a:t> чиста, не </a:t>
            </a:r>
            <a:r>
              <a:rPr lang="ru-RU" dirty="0" err="1" smtClean="0"/>
              <a:t>викидає</a:t>
            </a:r>
            <a:r>
              <a:rPr lang="ru-RU" dirty="0" smtClean="0"/>
              <a:t> </a:t>
            </a:r>
            <a:r>
              <a:rPr lang="ru-RU" dirty="0" err="1" smtClean="0"/>
              <a:t>бруду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www.kazee.kz/wp-content/uploads/2011/09/-%D1%8D%D0%BD%D0%B5%D1%80%D0%B3%D0%B5%D1%82%D0%B8%D0%BA%D0%B0-2-e1317092138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3500462" cy="253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facepla.net/images/stories/energy/geothermal/geothe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65297"/>
            <a:ext cx="3000396" cy="299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dic.academic.ru/pictures/ntes/053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785794"/>
            <a:ext cx="4429156" cy="562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7200" b="1" i="1" u="sng" dirty="0" err="1" smtClean="0"/>
              <a:t>Сонячна</a:t>
            </a:r>
            <a:r>
              <a:rPr lang="ru-RU" sz="7200" b="1" i="1" u="sng" dirty="0" smtClean="0"/>
              <a:t> </a:t>
            </a:r>
            <a:r>
              <a:rPr lang="ru-RU" sz="7200" b="1" i="1" u="sng" dirty="0" err="1" smtClean="0"/>
              <a:t>енергія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275749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Сонячна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– практично </a:t>
            </a:r>
            <a:r>
              <a:rPr lang="ru-RU" dirty="0" err="1" smtClean="0"/>
              <a:t>невичерпне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,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становить 20 </a:t>
            </a:r>
            <a:r>
              <a:rPr lang="ru-RU" dirty="0" err="1" smtClean="0"/>
              <a:t>млр</a:t>
            </a:r>
            <a:r>
              <a:rPr lang="ru-RU" dirty="0" smtClean="0"/>
              <a:t>. кВт </a:t>
            </a:r>
            <a:r>
              <a:rPr lang="ru-RU" dirty="0" err="1" smtClean="0"/>
              <a:t>умовного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. Для </a:t>
            </a:r>
            <a:r>
              <a:rPr lang="ru-RU" dirty="0" err="1" smtClean="0"/>
              <a:t>порівняння</a:t>
            </a:r>
            <a:r>
              <a:rPr lang="ru-RU" dirty="0" smtClean="0"/>
              <a:t>: </a:t>
            </a:r>
            <a:r>
              <a:rPr lang="ru-RU" dirty="0" err="1" smtClean="0"/>
              <a:t>світові</a:t>
            </a:r>
            <a:r>
              <a:rPr lang="ru-RU" dirty="0" smtClean="0"/>
              <a:t> запаси </a:t>
            </a:r>
            <a:r>
              <a:rPr lang="ru-RU" dirty="0" err="1" smtClean="0"/>
              <a:t>оргпалива</a:t>
            </a:r>
            <a:r>
              <a:rPr lang="ru-RU" dirty="0" smtClean="0"/>
              <a:t> </a:t>
            </a:r>
            <a:r>
              <a:rPr lang="ru-RU" dirty="0" err="1" smtClean="0"/>
              <a:t>оцінюються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61022 т </a:t>
            </a:r>
            <a:r>
              <a:rPr lang="ru-RU" dirty="0" err="1" smtClean="0"/>
              <a:t>умовного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розроблено</a:t>
            </a:r>
            <a:r>
              <a:rPr lang="ru-RU" dirty="0" smtClean="0"/>
              <a:t> </a:t>
            </a:r>
            <a:r>
              <a:rPr lang="ru-RU" dirty="0" err="1" smtClean="0"/>
              <a:t>високотемпературні</a:t>
            </a:r>
            <a:r>
              <a:rPr lang="ru-RU" dirty="0" smtClean="0"/>
              <a:t> </a:t>
            </a:r>
            <a:r>
              <a:rPr lang="ru-RU" dirty="0" err="1" smtClean="0"/>
              <a:t>геліоконцентрати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температуру до 4000</a:t>
            </a:r>
            <a:r>
              <a:rPr lang="ru-RU" baseline="30000" dirty="0" smtClean="0"/>
              <a:t>о</a:t>
            </a:r>
            <a:r>
              <a:rPr lang="ru-RU" dirty="0" smtClean="0"/>
              <a:t>С,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плавити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надтверді</a:t>
            </a:r>
            <a:r>
              <a:rPr lang="ru-RU" dirty="0" smtClean="0"/>
              <a:t> метали. </a:t>
            </a:r>
            <a:endParaRPr lang="ru-RU" dirty="0"/>
          </a:p>
        </p:txBody>
      </p:sp>
      <p:pic>
        <p:nvPicPr>
          <p:cNvPr id="2050" name="Picture 2" descr="http://www.unicc.kiev.ua/upload/9364d7f84059c5de08eba26dd06cd3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59398"/>
            <a:ext cx="4214842" cy="279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odessanews.biz/wp-content/uploads/2012/12/activ-solar-electrostac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43380"/>
            <a:ext cx="4286280" cy="256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</TotalTime>
  <Words>561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ПРЕЗЕНТАЦІЯ  з фізики на тему: “Альтернативні джерела енергії”</vt:lpstr>
      <vt:lpstr>Слайд 2</vt:lpstr>
      <vt:lpstr>Слайд 3</vt:lpstr>
      <vt:lpstr>Енергія вітру.</vt:lpstr>
      <vt:lpstr>Слайд 5</vt:lpstr>
      <vt:lpstr>Енергія океану</vt:lpstr>
      <vt:lpstr>Енергія хвиль </vt:lpstr>
      <vt:lpstr>Геотермальна енергія Землі.</vt:lpstr>
      <vt:lpstr>Сонячна енергія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з фізики на тему: “Альтернативні джерела енергії”</dc:title>
  <dc:creator>UserXP</dc:creator>
  <cp:lastModifiedBy>UserXP</cp:lastModifiedBy>
  <cp:revision>7</cp:revision>
  <dcterms:created xsi:type="dcterms:W3CDTF">2013-04-22T10:56:09Z</dcterms:created>
  <dcterms:modified xsi:type="dcterms:W3CDTF">2013-04-22T18:44:31Z</dcterms:modified>
</cp:coreProperties>
</file>