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9" r:id="rId3"/>
    <p:sldId id="258" r:id="rId4"/>
    <p:sldId id="259" r:id="rId5"/>
    <p:sldId id="264" r:id="rId6"/>
    <p:sldId id="266" r:id="rId7"/>
    <p:sldId id="26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0"/>
            <a:ext cx="7315200" cy="2595025"/>
          </a:xfrm>
        </p:spPr>
        <p:txBody>
          <a:bodyPr>
            <a:normAutofit fontScale="90000"/>
          </a:bodyPr>
          <a:lstStyle/>
          <a:p>
            <a:r>
              <a:rPr lang="uk-UA" sz="6600" dirty="0" smtClean="0"/>
              <a:t>Ядерна енергетика України</a:t>
            </a:r>
            <a:endParaRPr lang="ru-RU" sz="6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5616" y="2242530"/>
            <a:ext cx="3888432" cy="2871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11903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476672"/>
            <a:ext cx="3960440" cy="5472608"/>
          </a:xfrm>
        </p:spPr>
        <p:txBody>
          <a:bodyPr>
            <a:normAutofit fontScale="92500"/>
          </a:bodyPr>
          <a:lstStyle/>
          <a:p>
            <a:r>
              <a:rPr lang="ru-RU" dirty="0" err="1" smtClean="0"/>
              <a:t>Ядерна</a:t>
            </a:r>
            <a:r>
              <a:rPr lang="ru-RU" dirty="0" smtClean="0"/>
              <a:t> </a:t>
            </a:r>
            <a:r>
              <a:rPr lang="ru-RU" dirty="0" err="1" smtClean="0"/>
              <a:t>енергетика</a:t>
            </a:r>
            <a:r>
              <a:rPr lang="ru-RU" dirty="0" smtClean="0"/>
              <a:t> (</a:t>
            </a:r>
            <a:r>
              <a:rPr lang="ru-RU" dirty="0" err="1" smtClean="0"/>
              <a:t>атомна</a:t>
            </a:r>
            <a:r>
              <a:rPr lang="ru-RU" dirty="0" smtClean="0"/>
              <a:t> </a:t>
            </a:r>
            <a:r>
              <a:rPr lang="ru-RU" dirty="0" err="1" smtClean="0"/>
              <a:t>енергетика</a:t>
            </a:r>
            <a:r>
              <a:rPr lang="ru-RU" dirty="0" smtClean="0"/>
              <a:t>) — </a:t>
            </a:r>
            <a:r>
              <a:rPr lang="ru-RU" dirty="0" err="1" smtClean="0"/>
              <a:t>галузь</a:t>
            </a:r>
            <a:r>
              <a:rPr lang="ru-RU" dirty="0" smtClean="0"/>
              <a:t> </a:t>
            </a:r>
            <a:r>
              <a:rPr lang="ru-RU" dirty="0" err="1" smtClean="0"/>
              <a:t>енергетики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використовує</a:t>
            </a:r>
            <a:r>
              <a:rPr lang="ru-RU" dirty="0" smtClean="0"/>
              <a:t> </a:t>
            </a:r>
            <a:r>
              <a:rPr lang="ru-RU" dirty="0" err="1" smtClean="0"/>
              <a:t>ядерну</a:t>
            </a:r>
            <a:r>
              <a:rPr lang="ru-RU" dirty="0" smtClean="0"/>
              <a:t> </a:t>
            </a:r>
            <a:r>
              <a:rPr lang="ru-RU" dirty="0" err="1" smtClean="0"/>
              <a:t>енергію</a:t>
            </a:r>
            <a:r>
              <a:rPr lang="ru-RU" dirty="0" smtClean="0"/>
              <a:t> для </a:t>
            </a:r>
            <a:r>
              <a:rPr lang="ru-RU" dirty="0" err="1" smtClean="0"/>
              <a:t>електрифікації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теплофікації</a:t>
            </a:r>
            <a:r>
              <a:rPr lang="ru-RU" dirty="0" smtClean="0"/>
              <a:t>; область науки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техніки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розробляє</a:t>
            </a:r>
            <a:r>
              <a:rPr lang="ru-RU" dirty="0" smtClean="0"/>
              <a:t> </a:t>
            </a:r>
            <a:r>
              <a:rPr lang="ru-RU" dirty="0" err="1" smtClean="0"/>
              <a:t>методи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засоби</a:t>
            </a:r>
            <a:r>
              <a:rPr lang="ru-RU" dirty="0" smtClean="0"/>
              <a:t> </a:t>
            </a:r>
            <a:r>
              <a:rPr lang="ru-RU" dirty="0" err="1" smtClean="0"/>
              <a:t>перетворення</a:t>
            </a:r>
            <a:r>
              <a:rPr lang="ru-RU" dirty="0" smtClean="0"/>
              <a:t> </a:t>
            </a:r>
            <a:r>
              <a:rPr lang="ru-RU" dirty="0" err="1" smtClean="0"/>
              <a:t>ядерної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 в </a:t>
            </a:r>
            <a:r>
              <a:rPr lang="ru-RU" dirty="0" err="1" smtClean="0"/>
              <a:t>електричну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теплову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788024" y="908720"/>
            <a:ext cx="3429000" cy="4464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315200" cy="709972"/>
          </a:xfrm>
        </p:spPr>
        <p:txBody>
          <a:bodyPr>
            <a:normAutofit/>
          </a:bodyPr>
          <a:lstStyle/>
          <a:p>
            <a:r>
              <a:rPr lang="uk-UA" dirty="0" smtClean="0"/>
              <a:t>Чорнобильська трагедія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80728"/>
            <a:ext cx="8050088" cy="5616623"/>
          </a:xfrm>
        </p:spPr>
        <p:txBody>
          <a:bodyPr/>
          <a:lstStyle/>
          <a:p>
            <a:r>
              <a:rPr lang="ru-RU" dirty="0"/>
              <a:t>26 </a:t>
            </a:r>
            <a:r>
              <a:rPr lang="ru-RU" dirty="0" err="1"/>
              <a:t>квітня</a:t>
            </a:r>
            <a:r>
              <a:rPr lang="ru-RU" dirty="0"/>
              <a:t> 1986 р. </a:t>
            </a:r>
            <a:r>
              <a:rPr lang="ru-RU" dirty="0" err="1"/>
              <a:t>позначене</a:t>
            </a:r>
            <a:r>
              <a:rPr lang="ru-RU" dirty="0"/>
              <a:t> </a:t>
            </a:r>
            <a:r>
              <a:rPr lang="ru-RU" dirty="0" err="1"/>
              <a:t>чорними</a:t>
            </a:r>
            <a:r>
              <a:rPr lang="ru-RU" dirty="0"/>
              <a:t> </a:t>
            </a:r>
            <a:r>
              <a:rPr lang="ru-RU" dirty="0" err="1"/>
              <a:t>барвами</a:t>
            </a:r>
            <a:r>
              <a:rPr lang="ru-RU" dirty="0"/>
              <a:t> в </a:t>
            </a:r>
            <a:r>
              <a:rPr lang="ru-RU" dirty="0" err="1"/>
              <a:t>історії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r>
              <a:rPr lang="ru-RU" dirty="0" err="1"/>
              <a:t>Саме</a:t>
            </a:r>
            <a:r>
              <a:rPr lang="ru-RU" dirty="0"/>
              <a:t> того дня </a:t>
            </a:r>
            <a:r>
              <a:rPr lang="ru-RU" dirty="0" err="1"/>
              <a:t>стався</a:t>
            </a:r>
            <a:r>
              <a:rPr lang="ru-RU" dirty="0"/>
              <a:t> </a:t>
            </a:r>
            <a:r>
              <a:rPr lang="ru-RU" dirty="0" err="1"/>
              <a:t>вибух</a:t>
            </a:r>
            <a:r>
              <a:rPr lang="ru-RU" dirty="0"/>
              <a:t> на 4-му </a:t>
            </a:r>
            <a:r>
              <a:rPr lang="ru-RU" dirty="0" err="1"/>
              <a:t>енергоблоці</a:t>
            </a:r>
            <a:r>
              <a:rPr lang="ru-RU" dirty="0"/>
              <a:t> </a:t>
            </a:r>
            <a:r>
              <a:rPr lang="ru-RU" dirty="0" err="1"/>
              <a:t>Чорнобильської</a:t>
            </a:r>
            <a:r>
              <a:rPr lang="ru-RU" dirty="0"/>
              <a:t> </a:t>
            </a:r>
            <a:r>
              <a:rPr lang="ru-RU" dirty="0" err="1"/>
              <a:t>атомної</a:t>
            </a:r>
            <a:r>
              <a:rPr lang="ru-RU" dirty="0"/>
              <a:t> </a:t>
            </a:r>
            <a:r>
              <a:rPr lang="ru-RU" dirty="0" err="1"/>
              <a:t>електростанції</a:t>
            </a:r>
            <a:r>
              <a:rPr lang="ru-RU" dirty="0"/>
              <a:t> 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0998" y="2492896"/>
            <a:ext cx="8823002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28508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11"/>
            <a:ext cx="7315200" cy="5544656"/>
          </a:xfrm>
        </p:spPr>
        <p:txBody>
          <a:bodyPr>
            <a:normAutofit/>
          </a:bodyPr>
          <a:lstStyle/>
          <a:p>
            <a:r>
              <a:rPr lang="ru-RU" sz="1600" dirty="0" err="1"/>
              <a:t>Вибух</a:t>
            </a:r>
            <a:r>
              <a:rPr lang="ru-RU" sz="1600" dirty="0"/>
              <a:t> </a:t>
            </a:r>
            <a:r>
              <a:rPr lang="ru-RU" sz="1600" dirty="0" err="1"/>
              <a:t>призвів</a:t>
            </a:r>
            <a:r>
              <a:rPr lang="ru-RU" sz="1600" dirty="0"/>
              <a:t> до </a:t>
            </a:r>
            <a:r>
              <a:rPr lang="ru-RU" sz="1600" dirty="0" err="1"/>
              <a:t>пожежі</a:t>
            </a:r>
            <a:r>
              <a:rPr lang="ru-RU" sz="1600" dirty="0"/>
              <a:t> на 4-му </a:t>
            </a:r>
            <a:r>
              <a:rPr lang="ru-RU" sz="1600" dirty="0" err="1"/>
              <a:t>енергоблоці</a:t>
            </a:r>
            <a:r>
              <a:rPr lang="ru-RU" sz="1600" dirty="0"/>
              <a:t> й до </a:t>
            </a:r>
            <a:r>
              <a:rPr lang="ru-RU" sz="1600" dirty="0" err="1"/>
              <a:t>катастрофічного</a:t>
            </a:r>
            <a:r>
              <a:rPr lang="ru-RU" sz="1600" dirty="0"/>
              <a:t> </a:t>
            </a:r>
            <a:r>
              <a:rPr lang="ru-RU" sz="1600" dirty="0" err="1"/>
              <a:t>викиду</a:t>
            </a:r>
            <a:r>
              <a:rPr lang="ru-RU" sz="1600" dirty="0"/>
              <a:t> </a:t>
            </a:r>
            <a:r>
              <a:rPr lang="ru-RU" sz="1600" dirty="0" err="1"/>
              <a:t>радіоактивних</a:t>
            </a:r>
            <a:r>
              <a:rPr lang="ru-RU" sz="1600" dirty="0"/>
              <a:t> </a:t>
            </a:r>
            <a:r>
              <a:rPr lang="ru-RU" sz="1600" dirty="0" err="1"/>
              <a:t>речовин</a:t>
            </a:r>
            <a:r>
              <a:rPr lang="ru-RU" sz="1600" dirty="0"/>
              <a:t>. Корпус реактора почав </a:t>
            </a:r>
            <a:r>
              <a:rPr lang="ru-RU" sz="1600" dirty="0" err="1"/>
              <a:t>працювати</a:t>
            </a:r>
            <a:r>
              <a:rPr lang="ru-RU" sz="1600" dirty="0"/>
              <a:t> як </a:t>
            </a:r>
            <a:r>
              <a:rPr lang="ru-RU" sz="1600" dirty="0" err="1"/>
              <a:t>величезна</a:t>
            </a:r>
            <a:r>
              <a:rPr lang="ru-RU" sz="1600" dirty="0"/>
              <a:t> </a:t>
            </a:r>
            <a:r>
              <a:rPr lang="ru-RU" sz="1600" dirty="0" err="1"/>
              <a:t>піч</a:t>
            </a:r>
            <a:r>
              <a:rPr lang="ru-RU" sz="1600" dirty="0"/>
              <a:t>, </a:t>
            </a:r>
            <a:r>
              <a:rPr lang="ru-RU" sz="1600" dirty="0" err="1"/>
              <a:t>виносячи</a:t>
            </a:r>
            <a:r>
              <a:rPr lang="ru-RU" sz="1600" dirty="0"/>
              <a:t> </a:t>
            </a:r>
            <a:r>
              <a:rPr lang="ru-RU" sz="1600" dirty="0" err="1"/>
              <a:t>радіоактивний</a:t>
            </a:r>
            <a:r>
              <a:rPr lang="ru-RU" sz="1600" dirty="0"/>
              <a:t> </a:t>
            </a:r>
            <a:r>
              <a:rPr lang="ru-RU" sz="1600" dirty="0" err="1"/>
              <a:t>дим</a:t>
            </a:r>
            <a:r>
              <a:rPr lang="ru-RU" sz="1600" dirty="0"/>
              <a:t> в атмосферу. </a:t>
            </a:r>
            <a:r>
              <a:rPr lang="ru-RU" sz="1600" dirty="0" err="1"/>
              <a:t>Вітри</a:t>
            </a:r>
            <a:r>
              <a:rPr lang="ru-RU" sz="1600" dirty="0"/>
              <a:t> </a:t>
            </a:r>
            <a:r>
              <a:rPr lang="ru-RU" sz="1600" dirty="0" err="1"/>
              <a:t>рознесли</a:t>
            </a:r>
            <a:r>
              <a:rPr lang="ru-RU" sz="1600" dirty="0"/>
              <a:t> </a:t>
            </a:r>
            <a:r>
              <a:rPr lang="ru-RU" sz="1600" dirty="0" err="1"/>
              <a:t>цей</a:t>
            </a:r>
            <a:r>
              <a:rPr lang="ru-RU" sz="1600" dirty="0"/>
              <a:t> </a:t>
            </a:r>
            <a:r>
              <a:rPr lang="ru-RU" sz="1600" dirty="0" err="1"/>
              <a:t>дим</a:t>
            </a:r>
            <a:r>
              <a:rPr lang="ru-RU" sz="1600" dirty="0"/>
              <a:t> на </a:t>
            </a:r>
            <a:r>
              <a:rPr lang="ru-RU" sz="1600" dirty="0" err="1"/>
              <a:t>багато</a:t>
            </a:r>
            <a:r>
              <a:rPr lang="ru-RU" sz="1600" dirty="0"/>
              <a:t> </a:t>
            </a:r>
            <a:r>
              <a:rPr lang="ru-RU" sz="1600" dirty="0" err="1"/>
              <a:t>сотень</a:t>
            </a:r>
            <a:r>
              <a:rPr lang="ru-RU" sz="1600" dirty="0"/>
              <a:t> і </a:t>
            </a:r>
            <a:r>
              <a:rPr lang="ru-RU" sz="1600" dirty="0" err="1"/>
              <a:t>тисяч</a:t>
            </a:r>
            <a:r>
              <a:rPr lang="ru-RU" sz="1600" dirty="0"/>
              <a:t> </a:t>
            </a:r>
            <a:r>
              <a:rPr lang="ru-RU" sz="1600" dirty="0" err="1"/>
              <a:t>кілометрів</a:t>
            </a:r>
            <a:r>
              <a:rPr lang="ru-RU" sz="1600" dirty="0"/>
              <a:t>. </a:t>
            </a:r>
            <a:r>
              <a:rPr lang="ru-RU" sz="1600" dirty="0" err="1"/>
              <a:t>Наприклад</a:t>
            </a:r>
            <a:r>
              <a:rPr lang="ru-RU" sz="1600" dirty="0"/>
              <a:t>, </a:t>
            </a:r>
            <a:r>
              <a:rPr lang="ru-RU" sz="1600" dirty="0" err="1"/>
              <a:t>навіть</a:t>
            </a:r>
            <a:r>
              <a:rPr lang="ru-RU" sz="1600" dirty="0"/>
              <a:t> у </a:t>
            </a:r>
            <a:r>
              <a:rPr lang="ru-RU" sz="1600" dirty="0" err="1"/>
              <a:t>Швеції</a:t>
            </a:r>
            <a:r>
              <a:rPr lang="ru-RU" sz="1600" dirty="0"/>
              <a:t> </a:t>
            </a:r>
            <a:r>
              <a:rPr lang="ru-RU" sz="1600" dirty="0" err="1"/>
              <a:t>зафіксували</a:t>
            </a:r>
            <a:r>
              <a:rPr lang="ru-RU" sz="1600" dirty="0"/>
              <a:t> </a:t>
            </a:r>
            <a:r>
              <a:rPr lang="ru-RU" sz="1600" dirty="0" err="1"/>
              <a:t>підвищення</a:t>
            </a:r>
            <a:r>
              <a:rPr lang="ru-RU" sz="1600" dirty="0"/>
              <a:t> </a:t>
            </a:r>
            <a:r>
              <a:rPr lang="ru-RU" sz="1600" dirty="0" err="1"/>
              <a:t>рівня</a:t>
            </a:r>
            <a:r>
              <a:rPr lang="ru-RU" sz="1600" dirty="0"/>
              <a:t> </a:t>
            </a:r>
            <a:r>
              <a:rPr lang="ru-RU" sz="1600" dirty="0" err="1"/>
              <a:t>радіації</a:t>
            </a:r>
            <a:r>
              <a:rPr lang="ru-RU" sz="1600" dirty="0"/>
              <a:t>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0" y="1268760"/>
            <a:ext cx="4498899" cy="534197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5536" y="3410902"/>
            <a:ext cx="4104456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З катастрофою таких </a:t>
            </a:r>
            <a:r>
              <a:rPr lang="ru-RU" sz="1600" dirty="0" err="1"/>
              <a:t>масштабів</a:t>
            </a:r>
            <a:r>
              <a:rPr lang="ru-RU" sz="1600" dirty="0"/>
              <a:t> </a:t>
            </a:r>
            <a:r>
              <a:rPr lang="ru-RU" sz="1600" dirty="0" err="1"/>
              <a:t>людство</a:t>
            </a:r>
            <a:r>
              <a:rPr lang="ru-RU" sz="1600" dirty="0"/>
              <a:t> </a:t>
            </a:r>
            <a:r>
              <a:rPr lang="ru-RU" sz="1600" dirty="0" err="1"/>
              <a:t>раніше</a:t>
            </a:r>
            <a:r>
              <a:rPr lang="ru-RU" sz="1600" dirty="0"/>
              <a:t> не </a:t>
            </a:r>
            <a:r>
              <a:rPr lang="ru-RU" sz="1600" dirty="0" err="1"/>
              <a:t>стикалося</a:t>
            </a:r>
            <a:r>
              <a:rPr lang="ru-RU" sz="1600" dirty="0"/>
              <a:t>, тому </a:t>
            </a:r>
            <a:r>
              <a:rPr lang="ru-RU" sz="1600" dirty="0" err="1"/>
              <a:t>пожежу</a:t>
            </a:r>
            <a:r>
              <a:rPr lang="ru-RU" sz="1600" dirty="0"/>
              <a:t> не </a:t>
            </a:r>
            <a:r>
              <a:rPr lang="ru-RU" sz="1600" dirty="0" err="1"/>
              <a:t>вдалося</a:t>
            </a:r>
            <a:r>
              <a:rPr lang="ru-RU" sz="1600" dirty="0"/>
              <a:t> </a:t>
            </a:r>
            <a:r>
              <a:rPr lang="ru-RU" sz="1600" dirty="0" err="1"/>
              <a:t>зупинити</a:t>
            </a:r>
            <a:r>
              <a:rPr lang="ru-RU" sz="1600" dirty="0"/>
              <a:t> </a:t>
            </a:r>
            <a:r>
              <a:rPr lang="ru-RU" sz="1600" dirty="0" err="1"/>
              <a:t>швидко</a:t>
            </a:r>
            <a:r>
              <a:rPr lang="ru-RU" sz="1600" dirty="0"/>
              <a:t>. У </a:t>
            </a:r>
            <a:r>
              <a:rPr lang="ru-RU" sz="1600" dirty="0" err="1"/>
              <a:t>результаті</a:t>
            </a:r>
            <a:r>
              <a:rPr lang="ru-RU" sz="1600" dirty="0"/>
              <a:t> </a:t>
            </a:r>
            <a:r>
              <a:rPr lang="ru-RU" sz="1600" dirty="0" err="1"/>
              <a:t>цілі</a:t>
            </a:r>
            <a:r>
              <a:rPr lang="ru-RU" sz="1600" dirty="0"/>
              <a:t> </a:t>
            </a:r>
            <a:r>
              <a:rPr lang="ru-RU" sz="1600" dirty="0" err="1"/>
              <a:t>регіони</a:t>
            </a:r>
            <a:r>
              <a:rPr lang="ru-RU" sz="1600" dirty="0"/>
              <a:t> в </a:t>
            </a:r>
            <a:r>
              <a:rPr lang="ru-RU" sz="1600" dirty="0" err="1"/>
              <a:t>Росії</a:t>
            </a:r>
            <a:r>
              <a:rPr lang="ru-RU" sz="1600" dirty="0"/>
              <a:t>, </a:t>
            </a:r>
            <a:r>
              <a:rPr lang="ru-RU" sz="1600" dirty="0" err="1"/>
              <a:t>Україні</a:t>
            </a:r>
            <a:r>
              <a:rPr lang="ru-RU" sz="1600" dirty="0"/>
              <a:t>, </a:t>
            </a:r>
            <a:r>
              <a:rPr lang="ru-RU" sz="1600" dirty="0" err="1"/>
              <a:t>Білорусі</a:t>
            </a:r>
            <a:r>
              <a:rPr lang="ru-RU" sz="1600" dirty="0"/>
              <a:t> </a:t>
            </a:r>
            <a:r>
              <a:rPr lang="ru-RU" sz="1600" dirty="0" err="1"/>
              <a:t>виявилися</a:t>
            </a:r>
            <a:r>
              <a:rPr lang="ru-RU" sz="1600" dirty="0"/>
              <a:t> </a:t>
            </a:r>
            <a:r>
              <a:rPr lang="ru-RU" sz="1600" dirty="0" err="1"/>
              <a:t>радіаційно</a:t>
            </a:r>
            <a:r>
              <a:rPr lang="ru-RU" sz="1600" dirty="0"/>
              <a:t> </a:t>
            </a:r>
            <a:r>
              <a:rPr lang="ru-RU" sz="1600" dirty="0" err="1"/>
              <a:t>забрудненими</a:t>
            </a:r>
            <a:r>
              <a:rPr lang="ru-RU" sz="1600" dirty="0"/>
              <a:t>, а з 30-кілометрової </a:t>
            </a:r>
            <a:r>
              <a:rPr lang="ru-RU" sz="1600" dirty="0" err="1"/>
              <a:t>зони</a:t>
            </a:r>
            <a:r>
              <a:rPr lang="ru-RU" sz="1600" dirty="0"/>
              <a:t> </a:t>
            </a:r>
            <a:r>
              <a:rPr lang="ru-RU" sz="1600" dirty="0" err="1"/>
              <a:t>навколо</a:t>
            </a:r>
            <a:r>
              <a:rPr lang="ru-RU" sz="1600" dirty="0"/>
              <a:t> </a:t>
            </a:r>
            <a:r>
              <a:rPr lang="ru-RU" sz="1600" dirty="0" err="1"/>
              <a:t>станції</a:t>
            </a:r>
            <a:r>
              <a:rPr lang="ru-RU" sz="1600" dirty="0"/>
              <a:t> </a:t>
            </a:r>
            <a:r>
              <a:rPr lang="ru-RU" sz="1600" dirty="0" err="1"/>
              <a:t>було</a:t>
            </a:r>
            <a:r>
              <a:rPr lang="ru-RU" sz="1600" dirty="0"/>
              <a:t> </a:t>
            </a:r>
            <a:r>
              <a:rPr lang="ru-RU" sz="1600" dirty="0" err="1"/>
              <a:t>евакуйовано</a:t>
            </a:r>
            <a:r>
              <a:rPr lang="ru-RU" sz="1600" dirty="0"/>
              <a:t> все </a:t>
            </a:r>
            <a:r>
              <a:rPr lang="ru-RU" sz="1600" dirty="0" err="1"/>
              <a:t>населення</a:t>
            </a:r>
            <a:r>
              <a:rPr lang="ru-RU" sz="1600" dirty="0"/>
              <a:t>.</a:t>
            </a:r>
          </a:p>
          <a:p>
            <a:r>
              <a:rPr lang="ru-RU" sz="1600" dirty="0" err="1"/>
              <a:t>Героїчними</a:t>
            </a:r>
            <a:r>
              <a:rPr lang="ru-RU" sz="1600" dirty="0"/>
              <a:t> </a:t>
            </a:r>
            <a:r>
              <a:rPr lang="ru-RU" sz="1600" dirty="0" err="1"/>
              <a:t>зусиллями</a:t>
            </a:r>
            <a:r>
              <a:rPr lang="ru-RU" sz="1600" dirty="0"/>
              <a:t> </a:t>
            </a:r>
            <a:r>
              <a:rPr lang="ru-RU" sz="1600" dirty="0" err="1"/>
              <a:t>вдалося</a:t>
            </a:r>
            <a:r>
              <a:rPr lang="ru-RU" sz="1600" dirty="0"/>
              <a:t> </a:t>
            </a:r>
            <a:r>
              <a:rPr lang="ru-RU" sz="1600" dirty="0" err="1"/>
              <a:t>локалізувати</a:t>
            </a:r>
            <a:r>
              <a:rPr lang="ru-RU" sz="1600" dirty="0"/>
              <a:t> </a:t>
            </a:r>
            <a:r>
              <a:rPr lang="ru-RU" sz="1600" dirty="0" err="1"/>
              <a:t>пожежу</a:t>
            </a:r>
            <a:r>
              <a:rPr lang="ru-RU" sz="1600" dirty="0"/>
              <a:t>, а </a:t>
            </a:r>
            <a:r>
              <a:rPr lang="ru-RU" sz="1600" dirty="0" err="1"/>
              <a:t>потім</a:t>
            </a:r>
            <a:r>
              <a:rPr lang="ru-RU" sz="1600" dirty="0"/>
              <a:t> </a:t>
            </a:r>
            <a:r>
              <a:rPr lang="ru-RU" sz="1600" dirty="0" err="1"/>
              <a:t>побудувати</a:t>
            </a:r>
            <a:r>
              <a:rPr lang="ru-RU" sz="1600" dirty="0"/>
              <a:t> над </a:t>
            </a:r>
            <a:r>
              <a:rPr lang="ru-RU" sz="1600" dirty="0" err="1"/>
              <a:t>зруйнованим</a:t>
            </a:r>
            <a:r>
              <a:rPr lang="ru-RU" sz="1600" dirty="0"/>
              <a:t> реактором так званий саркофаг — </a:t>
            </a:r>
            <a:r>
              <a:rPr lang="ru-RU" sz="1600" dirty="0" err="1"/>
              <a:t>бетонну</a:t>
            </a:r>
            <a:r>
              <a:rPr lang="ru-RU" sz="1600" dirty="0"/>
              <a:t> </a:t>
            </a:r>
            <a:r>
              <a:rPr lang="ru-RU" sz="1600" dirty="0" err="1"/>
              <a:t>конструкцію</a:t>
            </a:r>
            <a:r>
              <a:rPr lang="ru-RU" sz="1600" dirty="0"/>
              <a:t>, яка </a:t>
            </a:r>
            <a:r>
              <a:rPr lang="ru-RU" sz="1600" dirty="0" err="1"/>
              <a:t>захищає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подальшого</a:t>
            </a:r>
            <a:r>
              <a:rPr lang="ru-RU" sz="1600" dirty="0"/>
              <a:t> </a:t>
            </a:r>
            <a:r>
              <a:rPr lang="ru-RU" sz="1600" dirty="0" err="1"/>
              <a:t>поширення</a:t>
            </a:r>
            <a:r>
              <a:rPr lang="ru-RU" sz="1600" dirty="0"/>
              <a:t> </a:t>
            </a:r>
            <a:r>
              <a:rPr lang="ru-RU" sz="1600" dirty="0" err="1"/>
              <a:t>радіаційного</a:t>
            </a:r>
            <a:r>
              <a:rPr lang="ru-RU" sz="1600" dirty="0"/>
              <a:t> </a:t>
            </a:r>
            <a:r>
              <a:rPr lang="ru-RU" sz="1600" dirty="0" err="1"/>
              <a:t>забруднення</a:t>
            </a:r>
            <a:r>
              <a:rPr lang="ru-RU" sz="1600" dirty="0"/>
              <a:t>.</a:t>
            </a:r>
          </a:p>
          <a:p>
            <a:endParaRPr lang="ru-RU" sz="1000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1484784"/>
            <a:ext cx="461962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err="1"/>
              <a:t>Фахівці</a:t>
            </a:r>
            <a:r>
              <a:rPr lang="ru-RU" sz="1600" dirty="0"/>
              <a:t> </a:t>
            </a:r>
            <a:r>
              <a:rPr lang="ru-RU" sz="1600" dirty="0" err="1"/>
              <a:t>всіх</a:t>
            </a:r>
            <a:r>
              <a:rPr lang="ru-RU" sz="1600" dirty="0"/>
              <a:t> </a:t>
            </a:r>
            <a:r>
              <a:rPr lang="ru-RU" sz="1600" dirty="0" err="1"/>
              <a:t>республік</a:t>
            </a:r>
            <a:r>
              <a:rPr lang="ru-RU" sz="1600" dirty="0"/>
              <a:t> </a:t>
            </a:r>
            <a:r>
              <a:rPr lang="ru-RU" sz="1600" dirty="0" err="1"/>
              <a:t>Радянського</a:t>
            </a:r>
            <a:r>
              <a:rPr lang="ru-RU" sz="1600" dirty="0"/>
              <a:t> Союзу </a:t>
            </a:r>
            <a:r>
              <a:rPr lang="ru-RU" sz="1600" dirty="0" err="1"/>
              <a:t>кинулися</a:t>
            </a:r>
            <a:r>
              <a:rPr lang="ru-RU" sz="1600" dirty="0"/>
              <a:t> </a:t>
            </a:r>
            <a:r>
              <a:rPr lang="ru-RU" sz="1600" dirty="0" err="1"/>
              <a:t>рятувати</a:t>
            </a:r>
            <a:r>
              <a:rPr lang="ru-RU" sz="1600" dirty="0"/>
              <a:t> </a:t>
            </a:r>
            <a:r>
              <a:rPr lang="ru-RU" sz="1600" dirty="0" err="1"/>
              <a:t>ситуацію</a:t>
            </a:r>
            <a:r>
              <a:rPr lang="ru-RU" sz="1600" dirty="0"/>
              <a:t>. </a:t>
            </a:r>
            <a:r>
              <a:rPr lang="ru-RU" sz="1600" dirty="0" err="1"/>
              <a:t>Особливу</a:t>
            </a:r>
            <a:r>
              <a:rPr lang="ru-RU" sz="1600" dirty="0"/>
              <a:t> роль у </a:t>
            </a:r>
            <a:r>
              <a:rPr lang="ru-RU" sz="1600" dirty="0" err="1"/>
              <a:t>зменшенні</a:t>
            </a:r>
            <a:r>
              <a:rPr lang="ru-RU" sz="1600" dirty="0"/>
              <a:t> </a:t>
            </a:r>
            <a:r>
              <a:rPr lang="ru-RU" sz="1600" dirty="0" err="1"/>
              <a:t>масштабів</a:t>
            </a:r>
            <a:r>
              <a:rPr lang="ru-RU" sz="1600" dirty="0"/>
              <a:t> </a:t>
            </a:r>
            <a:r>
              <a:rPr lang="ru-RU" sz="1600" dirty="0" err="1"/>
              <a:t>трагедії</a:t>
            </a:r>
            <a:r>
              <a:rPr lang="ru-RU" sz="1600" dirty="0"/>
              <a:t> </a:t>
            </a:r>
            <a:r>
              <a:rPr lang="ru-RU" sz="1600" dirty="0" err="1"/>
              <a:t>відіграли</a:t>
            </a:r>
            <a:r>
              <a:rPr lang="ru-RU" sz="1600" dirty="0"/>
              <a:t> </a:t>
            </a:r>
            <a:r>
              <a:rPr lang="ru-RU" sz="1600" dirty="0" err="1"/>
              <a:t>пожежники</a:t>
            </a:r>
            <a:r>
              <a:rPr lang="ru-RU" sz="1600" dirty="0"/>
              <a:t>. </a:t>
            </a:r>
            <a:r>
              <a:rPr lang="ru-RU" sz="1600" dirty="0" err="1"/>
              <a:t>Ціною</a:t>
            </a:r>
            <a:r>
              <a:rPr lang="ru-RU" sz="1600" dirty="0"/>
              <a:t> </a:t>
            </a:r>
            <a:r>
              <a:rPr lang="ru-RU" sz="1600" dirty="0" err="1"/>
              <a:t>свого</a:t>
            </a:r>
            <a:r>
              <a:rPr lang="ru-RU" sz="1600" dirty="0"/>
              <a:t> </a:t>
            </a:r>
            <a:r>
              <a:rPr lang="ru-RU" sz="1600" dirty="0" err="1"/>
              <a:t>життя</a:t>
            </a:r>
            <a:r>
              <a:rPr lang="ru-RU" sz="1600" dirty="0"/>
              <a:t> вони </a:t>
            </a:r>
            <a:r>
              <a:rPr lang="ru-RU" sz="1600" dirty="0" err="1"/>
              <a:t>запобігли</a:t>
            </a:r>
            <a:r>
              <a:rPr lang="ru-RU" sz="1600" dirty="0"/>
              <a:t> </a:t>
            </a:r>
            <a:r>
              <a:rPr lang="ru-RU" sz="1600" dirty="0" err="1"/>
              <a:t>поширенню</a:t>
            </a:r>
            <a:r>
              <a:rPr lang="ru-RU" sz="1600" dirty="0"/>
              <a:t> </a:t>
            </a:r>
            <a:r>
              <a:rPr lang="ru-RU" sz="1600" dirty="0" err="1"/>
              <a:t>пожежі</a:t>
            </a:r>
            <a:r>
              <a:rPr lang="ru-RU" sz="1600" dirty="0"/>
              <a:t> на </a:t>
            </a:r>
            <a:r>
              <a:rPr lang="ru-RU" sz="1600" dirty="0" err="1"/>
              <a:t>інші</a:t>
            </a:r>
            <a:r>
              <a:rPr lang="ru-RU" sz="1600" dirty="0"/>
              <a:t> </a:t>
            </a:r>
            <a:r>
              <a:rPr lang="ru-RU" sz="1600" dirty="0" err="1"/>
              <a:t>реактори</a:t>
            </a:r>
            <a:r>
              <a:rPr lang="ru-RU" sz="1600" dirty="0"/>
              <a:t> </a:t>
            </a:r>
            <a:r>
              <a:rPr lang="ru-RU" sz="1600" dirty="0" err="1"/>
              <a:t>Чорнобильської</a:t>
            </a:r>
            <a:r>
              <a:rPr lang="ru-RU" sz="1600" dirty="0"/>
              <a:t> АЕС.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9667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51520" y="116632"/>
            <a:ext cx="4157080" cy="2133960"/>
          </a:xfrm>
        </p:spPr>
        <p:txBody>
          <a:bodyPr/>
          <a:lstStyle/>
          <a:p>
            <a:r>
              <a:rPr lang="ru-RU" sz="1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Енергогенеруючі</a:t>
            </a:r>
            <a:r>
              <a:rPr lang="ru-RU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українські</a:t>
            </a:r>
            <a:r>
              <a:rPr lang="ru-RU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АЕС: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1800" b="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Запорізька</a:t>
            </a:r>
            <a:r>
              <a:rPr lang="ru-RU" sz="180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АЕС (рис.)</a:t>
            </a:r>
            <a:endParaRPr lang="ru-RU" sz="1800" b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ru-RU" sz="1800" b="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Південноукраїнська</a:t>
            </a:r>
            <a:r>
              <a:rPr lang="ru-RU" sz="180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АЕС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1800" b="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Рівненська</a:t>
            </a:r>
            <a:r>
              <a:rPr lang="ru-RU" sz="180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АЕС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1800" b="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Хмельницька</a:t>
            </a:r>
            <a:r>
              <a:rPr lang="ru-RU" sz="180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АЕС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>
          <a:xfrm>
            <a:off x="4788024" y="188640"/>
            <a:ext cx="3362062" cy="2168240"/>
          </a:xfrm>
        </p:spPr>
        <p:txBody>
          <a:bodyPr>
            <a:normAutofit lnSpcReduction="10000"/>
          </a:bodyPr>
          <a:lstStyle/>
          <a:p>
            <a:r>
              <a:rPr lang="ru-RU" dirty="0" err="1">
                <a:solidFill>
                  <a:schemeClr val="tx1"/>
                </a:solidFill>
              </a:rPr>
              <a:t>Н</a:t>
            </a:r>
            <a:r>
              <a:rPr lang="ru-RU" dirty="0" err="1" smtClean="0">
                <a:solidFill>
                  <a:schemeClr val="tx1"/>
                </a:solidFill>
              </a:rPr>
              <a:t>едобудовані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АЕС: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b="0" dirty="0" err="1">
                <a:solidFill>
                  <a:schemeClr val="tx1"/>
                </a:solidFill>
              </a:rPr>
              <a:t>Харківська</a:t>
            </a:r>
            <a:r>
              <a:rPr lang="ru-RU" b="0" dirty="0">
                <a:solidFill>
                  <a:schemeClr val="tx1"/>
                </a:solidFill>
              </a:rPr>
              <a:t> АТЕЦ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b="0" dirty="0" err="1">
                <a:solidFill>
                  <a:schemeClr val="tx1"/>
                </a:solidFill>
              </a:rPr>
              <a:t>Одеська</a:t>
            </a:r>
            <a:r>
              <a:rPr lang="ru-RU" b="0" dirty="0">
                <a:solidFill>
                  <a:schemeClr val="tx1"/>
                </a:solidFill>
              </a:rPr>
              <a:t> АТЕЦ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b="0" dirty="0" err="1">
                <a:solidFill>
                  <a:schemeClr val="tx1"/>
                </a:solidFill>
              </a:rPr>
              <a:t>Кримська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smtClean="0">
                <a:solidFill>
                  <a:schemeClr val="tx1"/>
                </a:solidFill>
              </a:rPr>
              <a:t>АЕС (рис.)</a:t>
            </a:r>
            <a:endParaRPr lang="ru-RU" b="0" dirty="0">
              <a:solidFill>
                <a:schemeClr val="tx1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ru-RU" b="0" dirty="0" err="1">
                <a:solidFill>
                  <a:schemeClr val="tx1"/>
                </a:solidFill>
              </a:rPr>
              <a:t>Чигиринська</a:t>
            </a:r>
            <a:r>
              <a:rPr lang="ru-RU" b="0" dirty="0">
                <a:solidFill>
                  <a:schemeClr val="tx1"/>
                </a:solidFill>
              </a:rPr>
              <a:t> АЕС</a:t>
            </a:r>
          </a:p>
        </p:txBody>
      </p:sp>
      <p:pic>
        <p:nvPicPr>
          <p:cNvPr id="10" name="Объект 9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702" y="2852936"/>
            <a:ext cx="4461224" cy="3528392"/>
          </a:xfrm>
        </p:spPr>
      </p:pic>
      <p:pic>
        <p:nvPicPr>
          <p:cNvPr id="9" name="Объект 8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45025" y="3450941"/>
            <a:ext cx="4041775" cy="1975418"/>
          </a:xfrm>
        </p:spPr>
      </p:pic>
    </p:spTree>
    <p:extLst>
      <p:ext uri="{BB962C8B-B14F-4D97-AF65-F5344CB8AC3E}">
        <p14:creationId xmlns:p14="http://schemas.microsoft.com/office/powerpoint/2010/main" xmlns="" val="3237442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48680"/>
            <a:ext cx="9188751" cy="5616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54351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051720" y="0"/>
            <a:ext cx="4305672" cy="781980"/>
          </a:xfrm>
        </p:spPr>
        <p:txBody>
          <a:bodyPr/>
          <a:lstStyle/>
          <a:p>
            <a:r>
              <a:rPr lang="uk-UA" dirty="0" smtClean="0"/>
              <a:t>Ядерна енергія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83568" y="980728"/>
            <a:ext cx="2303524" cy="621792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Переваги</a:t>
            </a:r>
            <a:endParaRPr lang="ru-RU" sz="32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>
          <a:xfrm>
            <a:off x="4860032" y="980728"/>
            <a:ext cx="2495168" cy="621792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Проблеми</a:t>
            </a:r>
            <a:endParaRPr lang="ru-RU" sz="3200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2"/>
          </p:nvPr>
        </p:nvSpPr>
        <p:spPr>
          <a:xfrm>
            <a:off x="467544" y="2060848"/>
            <a:ext cx="3566160" cy="4275944"/>
          </a:xfrm>
        </p:spPr>
        <p:txBody>
          <a:bodyPr>
            <a:normAutofit fontScale="85000" lnSpcReduction="20000"/>
          </a:bodyPr>
          <a:lstStyle/>
          <a:p>
            <a:r>
              <a:rPr lang="uk-UA" b="1" dirty="0" smtClean="0"/>
              <a:t> </a:t>
            </a:r>
            <a:r>
              <a:rPr lang="uk-UA" b="1" dirty="0"/>
              <a:t>Економія органічного палива</a:t>
            </a:r>
          </a:p>
          <a:p>
            <a:r>
              <a:rPr lang="uk-UA" b="1" dirty="0" smtClean="0"/>
              <a:t>Малі </a:t>
            </a:r>
            <a:r>
              <a:rPr lang="uk-UA" b="1" dirty="0"/>
              <a:t>маси пального</a:t>
            </a:r>
          </a:p>
          <a:p>
            <a:r>
              <a:rPr lang="uk-UA" b="1" dirty="0" smtClean="0"/>
              <a:t>Отримання </a:t>
            </a:r>
            <a:r>
              <a:rPr lang="uk-UA" b="1" dirty="0"/>
              <a:t>великої потужності з одного </a:t>
            </a:r>
            <a:r>
              <a:rPr lang="uk-UA" b="1" dirty="0" smtClean="0"/>
              <a:t>реактора</a:t>
            </a:r>
          </a:p>
          <a:p>
            <a:r>
              <a:rPr lang="uk-UA" b="1" dirty="0" smtClean="0"/>
              <a:t> </a:t>
            </a:r>
            <a:r>
              <a:rPr lang="uk-UA" b="1" dirty="0"/>
              <a:t>Низькі транспортні витрати енергії</a:t>
            </a:r>
          </a:p>
          <a:p>
            <a:r>
              <a:rPr lang="uk-UA" b="1" dirty="0" smtClean="0"/>
              <a:t>Відсутність </a:t>
            </a:r>
            <a:r>
              <a:rPr lang="uk-UA" b="1" dirty="0"/>
              <a:t>потреби в атмосферному повітрі</a:t>
            </a:r>
          </a:p>
          <a:p>
            <a:pPr>
              <a:buFont typeface="Wingdings" pitchFamily="2" charset="2"/>
              <a:buChar char="§"/>
            </a:pPr>
            <a:r>
              <a:rPr lang="uk-UA" b="1" dirty="0" smtClean="0"/>
              <a:t>АЕС </a:t>
            </a:r>
            <a:r>
              <a:rPr lang="uk-UA" b="1" dirty="0"/>
              <a:t>не забруднюють атмосферу, не вимагають створення великих водосховищ, що займають великі площі</a:t>
            </a:r>
          </a:p>
          <a:p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4681726" y="2060848"/>
            <a:ext cx="4138745" cy="4797152"/>
          </a:xfrm>
        </p:spPr>
        <p:txBody>
          <a:bodyPr>
            <a:normAutofit fontScale="85000" lnSpcReduction="20000"/>
          </a:bodyPr>
          <a:lstStyle/>
          <a:p>
            <a:r>
              <a:rPr lang="uk-UA" b="1" dirty="0"/>
              <a:t>Безпека реактора (можливість аварії з розгоном реактора, радіоактивні викиди в навколишнє середовище)</a:t>
            </a:r>
          </a:p>
          <a:p>
            <a:r>
              <a:rPr lang="uk-UA" b="1" dirty="0" smtClean="0"/>
              <a:t>Радіоактивні </a:t>
            </a:r>
            <a:r>
              <a:rPr lang="uk-UA" b="1" dirty="0"/>
              <a:t>відходи (утилізація відпрацьованого палива)</a:t>
            </a:r>
          </a:p>
          <a:p>
            <a:r>
              <a:rPr lang="uk-UA" b="1" dirty="0" smtClean="0"/>
              <a:t>Особливості </a:t>
            </a:r>
            <a:r>
              <a:rPr lang="uk-UA" b="1" dirty="0"/>
              <a:t>ремонту</a:t>
            </a:r>
          </a:p>
          <a:p>
            <a:r>
              <a:rPr lang="uk-UA" b="1" dirty="0"/>
              <a:t> Складність ліквідації ядерного енергетичного об'єкта</a:t>
            </a:r>
          </a:p>
          <a:p>
            <a:r>
              <a:rPr lang="uk-UA" b="1" dirty="0"/>
              <a:t> Висока кваліфікація і відповідальність кадрів</a:t>
            </a:r>
          </a:p>
          <a:p>
            <a:r>
              <a:rPr lang="uk-UA" b="1" dirty="0"/>
              <a:t> Доступність для тероризму і шантажу з катастрофічними наслідками</a:t>
            </a:r>
          </a:p>
          <a:p>
            <a:r>
              <a:rPr lang="uk-UA" b="1" dirty="0"/>
              <a:t>Дорого коштує видобуток палива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37728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125</TotalTime>
  <Words>334</Words>
  <Application>Microsoft Office PowerPoint</Application>
  <PresentationFormat>Экран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Метро</vt:lpstr>
      <vt:lpstr>Ядерна енергетика України</vt:lpstr>
      <vt:lpstr>Слайд 2</vt:lpstr>
      <vt:lpstr>Чорнобильська трагедія</vt:lpstr>
      <vt:lpstr>Слайд 4</vt:lpstr>
      <vt:lpstr>Слайд 5</vt:lpstr>
      <vt:lpstr>Слайд 6</vt:lpstr>
      <vt:lpstr>Ядерна енергія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Ядерна енергетика</dc:title>
  <cp:lastModifiedBy>admin</cp:lastModifiedBy>
  <cp:revision>18</cp:revision>
  <dcterms:modified xsi:type="dcterms:W3CDTF">2014-05-11T19:32:17Z</dcterms:modified>
</cp:coreProperties>
</file>