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A0BC3-7699-4942-818A-74B8FE43A04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DDE1538-99E8-4967-9718-1443661FFE5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Трансформатори</a:t>
          </a:r>
          <a:endParaRPr lang="uk-UA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492FDFC-8F86-4EB5-9C6A-D0F22B55EAC7}" type="parTrans" cxnId="{5686E3AC-B690-44DB-BADE-A069D640947E}">
      <dgm:prSet/>
      <dgm:spPr/>
      <dgm:t>
        <a:bodyPr/>
        <a:lstStyle/>
        <a:p>
          <a:endParaRPr lang="uk-UA"/>
        </a:p>
      </dgm:t>
    </dgm:pt>
    <dgm:pt modelId="{47416A2C-6F29-4E61-8517-FFC522640FAE}" type="sibTrans" cxnId="{5686E3AC-B690-44DB-BADE-A069D640947E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713757E-E8AF-437A-B0C6-9F75C02AE229}">
      <dgm:prSet phldrT="[Текст]" phldr="1"/>
      <dgm:spPr/>
      <dgm:t>
        <a:bodyPr/>
        <a:lstStyle/>
        <a:p>
          <a:endParaRPr lang="uk-UA"/>
        </a:p>
      </dgm:t>
    </dgm:pt>
    <dgm:pt modelId="{A282DA4B-E230-4F49-BDAF-AC712983DE3E}" type="parTrans" cxnId="{84ECF0A6-E0F0-4911-945C-ACF68A70A075}">
      <dgm:prSet/>
      <dgm:spPr/>
      <dgm:t>
        <a:bodyPr/>
        <a:lstStyle/>
        <a:p>
          <a:endParaRPr lang="uk-UA"/>
        </a:p>
      </dgm:t>
    </dgm:pt>
    <dgm:pt modelId="{4F29EAFB-98F6-4B45-AF7E-1695A7E68591}" type="sibTrans" cxnId="{84ECF0A6-E0F0-4911-945C-ACF68A70A075}">
      <dgm:prSet/>
      <dgm:spPr/>
      <dgm:t>
        <a:bodyPr/>
        <a:lstStyle/>
        <a:p>
          <a:endParaRPr lang="uk-UA"/>
        </a:p>
      </dgm:t>
    </dgm:pt>
    <dgm:pt modelId="{AF7A81FA-A49C-402A-BFE1-96FB3079562A}">
      <dgm:prSet phldrT="[Текст]" phldr="1"/>
      <dgm:spPr/>
      <dgm:t>
        <a:bodyPr/>
        <a:lstStyle/>
        <a:p>
          <a:endParaRPr lang="uk-UA"/>
        </a:p>
      </dgm:t>
    </dgm:pt>
    <dgm:pt modelId="{E5236E22-9EB1-441A-96E5-A36F8C4239F9}" type="parTrans" cxnId="{DD280BC6-C3DF-48C8-9C2E-527EB2D7FDA1}">
      <dgm:prSet/>
      <dgm:spPr/>
      <dgm:t>
        <a:bodyPr/>
        <a:lstStyle/>
        <a:p>
          <a:endParaRPr lang="uk-UA"/>
        </a:p>
      </dgm:t>
    </dgm:pt>
    <dgm:pt modelId="{9482881B-4008-4FD7-BC87-7405DE272844}" type="sibTrans" cxnId="{DD280BC6-C3DF-48C8-9C2E-527EB2D7FDA1}">
      <dgm:prSet/>
      <dgm:spPr/>
      <dgm:t>
        <a:bodyPr/>
        <a:lstStyle/>
        <a:p>
          <a:endParaRPr lang="uk-UA"/>
        </a:p>
      </dgm:t>
    </dgm:pt>
    <dgm:pt modelId="{F5EC9F5A-CAA6-40E5-8407-C95457DA8D72}">
      <dgm:prSet phldrT="[Текст]" phldr="1"/>
      <dgm:spPr/>
      <dgm:t>
        <a:bodyPr/>
        <a:lstStyle/>
        <a:p>
          <a:endParaRPr lang="uk-UA"/>
        </a:p>
      </dgm:t>
    </dgm:pt>
    <dgm:pt modelId="{D142EFBB-0EF4-4F93-A24C-DA9D5EAF668B}" type="parTrans" cxnId="{FDD8731E-3295-49DD-992F-9D8470D5B905}">
      <dgm:prSet/>
      <dgm:spPr/>
      <dgm:t>
        <a:bodyPr/>
        <a:lstStyle/>
        <a:p>
          <a:endParaRPr lang="uk-UA"/>
        </a:p>
      </dgm:t>
    </dgm:pt>
    <dgm:pt modelId="{B2347241-D58E-4D3A-BD83-D3E82664A4E2}" type="sibTrans" cxnId="{FDD8731E-3295-49DD-992F-9D8470D5B905}">
      <dgm:prSet/>
      <dgm:spPr/>
      <dgm:t>
        <a:bodyPr/>
        <a:lstStyle/>
        <a:p>
          <a:endParaRPr lang="uk-UA"/>
        </a:p>
      </dgm:t>
    </dgm:pt>
    <dgm:pt modelId="{85815473-C3EB-4641-89BB-FB5696D58A64}" type="pres">
      <dgm:prSet presAssocID="{07EA0BC3-7699-4942-818A-74B8FE43A046}" presName="Name0" presStyleCnt="0">
        <dgm:presLayoutVars>
          <dgm:dir/>
        </dgm:presLayoutVars>
      </dgm:prSet>
      <dgm:spPr/>
      <dgm:t>
        <a:bodyPr/>
        <a:lstStyle/>
        <a:p>
          <a:endParaRPr lang="uk-UA"/>
        </a:p>
      </dgm:t>
    </dgm:pt>
    <dgm:pt modelId="{97581B58-38CB-4BE9-BBAF-9F3DC01C2BDB}" type="pres">
      <dgm:prSet presAssocID="{47416A2C-6F29-4E61-8517-FFC522640FAE}" presName="picture_1" presStyleLbl="bgImgPlace1" presStyleIdx="0" presStyleCnt="1" custLinFactX="15319" custLinFactNeighborX="100000" custLinFactNeighborY="5162"/>
      <dgm:spPr/>
      <dgm:t>
        <a:bodyPr/>
        <a:lstStyle/>
        <a:p>
          <a:endParaRPr lang="uk-UA"/>
        </a:p>
      </dgm:t>
    </dgm:pt>
    <dgm:pt modelId="{063BB187-9DCF-4371-9D54-E84CF50CC39D}" type="pres">
      <dgm:prSet presAssocID="{DDDE1538-99E8-4967-9718-1443661FFE52}" presName="text_1" presStyleLbl="node1" presStyleIdx="0" presStyleCnt="0" custAng="162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39EA1E-D196-4D79-A316-1BF41CC87B50}" type="pres">
      <dgm:prSet presAssocID="{07EA0BC3-7699-4942-818A-74B8FE43A046}" presName="linV" presStyleCnt="0"/>
      <dgm:spPr/>
    </dgm:pt>
    <dgm:pt modelId="{F251B73D-B9E3-49CC-91BA-5128EA6EBF35}" type="pres">
      <dgm:prSet presAssocID="{F713757E-E8AF-437A-B0C6-9F75C02AE229}" presName="pair" presStyleCnt="0"/>
      <dgm:spPr/>
    </dgm:pt>
    <dgm:pt modelId="{C9D76694-B768-4FF0-AD19-4C8523F42720}" type="pres">
      <dgm:prSet presAssocID="{F713757E-E8AF-437A-B0C6-9F75C02AE229}" presName="spaceH" presStyleLbl="node1" presStyleIdx="0" presStyleCnt="0"/>
      <dgm:spPr/>
    </dgm:pt>
    <dgm:pt modelId="{76552862-A848-45F9-BCE3-AF886CCD1FF9}" type="pres">
      <dgm:prSet presAssocID="{F713757E-E8AF-437A-B0C6-9F75C02AE229}" presName="desPictures" presStyleLbl="alignImgPlace1" presStyleIdx="0" presStyleCnt="3" custScaleX="594743" custScaleY="637296" custLinFactX="-207187" custLinFactNeighborX="-300000" custLinFactNeighborY="-1909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9FE49ED-0FAC-4CB2-8267-F18EE00345BA}" type="pres">
      <dgm:prSet presAssocID="{F713757E-E8AF-437A-B0C6-9F75C02AE229}" presName="desTextWrapper" presStyleCnt="0"/>
      <dgm:spPr/>
    </dgm:pt>
    <dgm:pt modelId="{4A248D9C-43A2-4D08-BD7C-4BBDEE8DA50C}" type="pres">
      <dgm:prSet presAssocID="{F713757E-E8AF-437A-B0C6-9F75C02AE229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CECFCC-FF37-42DA-A263-92149AFA9BF7}" type="pres">
      <dgm:prSet presAssocID="{4F29EAFB-98F6-4B45-AF7E-1695A7E68591}" presName="spaceV" presStyleCnt="0"/>
      <dgm:spPr/>
    </dgm:pt>
    <dgm:pt modelId="{75761E9C-8345-44C1-AB5D-A793C0D750DE}" type="pres">
      <dgm:prSet presAssocID="{AF7A81FA-A49C-402A-BFE1-96FB3079562A}" presName="pair" presStyleCnt="0"/>
      <dgm:spPr/>
    </dgm:pt>
    <dgm:pt modelId="{88514DBC-09C7-4FAD-BFA6-0ECF1F88DC61}" type="pres">
      <dgm:prSet presAssocID="{AF7A81FA-A49C-402A-BFE1-96FB3079562A}" presName="spaceH" presStyleLbl="node1" presStyleIdx="0" presStyleCnt="0"/>
      <dgm:spPr/>
    </dgm:pt>
    <dgm:pt modelId="{F56F5DD2-917B-4DE2-A7DB-93E2DD2FE742}" type="pres">
      <dgm:prSet presAssocID="{AF7A81FA-A49C-402A-BFE1-96FB3079562A}" presName="desPictures" presStyleLbl="alignImgPlace1" presStyleIdx="1" presStyleCnt="3" custScaleX="419591" custScaleY="421185" custLinFactX="-327530" custLinFactY="-100000" custLinFactNeighborX="-400000" custLinFactNeighborY="-14469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2FC4A5-0A11-4E44-805E-56B2DFBFFC75}" type="pres">
      <dgm:prSet presAssocID="{AF7A81FA-A49C-402A-BFE1-96FB3079562A}" presName="desTextWrapper" presStyleCnt="0"/>
      <dgm:spPr/>
    </dgm:pt>
    <dgm:pt modelId="{AA2512BB-C05A-42A8-A554-B23ECC771BF8}" type="pres">
      <dgm:prSet presAssocID="{AF7A81FA-A49C-402A-BFE1-96FB3079562A}" presName="des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5615238-5CBE-4A38-8FF7-55BD85B14E00}" type="pres">
      <dgm:prSet presAssocID="{9482881B-4008-4FD7-BC87-7405DE272844}" presName="spaceV" presStyleCnt="0"/>
      <dgm:spPr/>
    </dgm:pt>
    <dgm:pt modelId="{7DAEE461-62D0-44EE-8595-802657DFF17B}" type="pres">
      <dgm:prSet presAssocID="{F5EC9F5A-CAA6-40E5-8407-C95457DA8D72}" presName="pair" presStyleCnt="0"/>
      <dgm:spPr/>
    </dgm:pt>
    <dgm:pt modelId="{2777EB71-0FBB-44E4-AB14-E5AF48A948C1}" type="pres">
      <dgm:prSet presAssocID="{F5EC9F5A-CAA6-40E5-8407-C95457DA8D72}" presName="spaceH" presStyleLbl="node1" presStyleIdx="0" presStyleCnt="0"/>
      <dgm:spPr/>
    </dgm:pt>
    <dgm:pt modelId="{F07446C9-3D30-4AF8-AFD6-EF7DABA4327D}" type="pres">
      <dgm:prSet presAssocID="{F5EC9F5A-CAA6-40E5-8407-C95457DA8D72}" presName="desPictures" presStyleLbl="alignImgPlace1" presStyleIdx="2" presStyleCnt="3" custScaleX="272079" custScaleY="277763" custLinFactX="-200000" custLinFactY="-205630" custLinFactNeighborX="-239802" custLinFactNeighborY="-3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7783A3E-CED0-4AA5-9211-19F80DCE8749}" type="pres">
      <dgm:prSet presAssocID="{F5EC9F5A-CAA6-40E5-8407-C95457DA8D72}" presName="desTextWrapper" presStyleCnt="0"/>
      <dgm:spPr/>
    </dgm:pt>
    <dgm:pt modelId="{9A4FE87E-EB42-48DC-8018-BB52610C0B5D}" type="pres">
      <dgm:prSet presAssocID="{F5EC9F5A-CAA6-40E5-8407-C95457DA8D72}" presName="des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B850FC-AEA1-469D-99AD-3279995D1113}" type="pres">
      <dgm:prSet presAssocID="{07EA0BC3-7699-4942-818A-74B8FE43A046}" presName="maxNode" presStyleCnt="0"/>
      <dgm:spPr/>
    </dgm:pt>
    <dgm:pt modelId="{67DF1A1E-F0DC-473B-9DD1-DDBB63E8DC8C}" type="pres">
      <dgm:prSet presAssocID="{07EA0BC3-7699-4942-818A-74B8FE43A046}" presName="Name33" presStyleCnt="0"/>
      <dgm:spPr/>
    </dgm:pt>
  </dgm:ptLst>
  <dgm:cxnLst>
    <dgm:cxn modelId="{84ECF0A6-E0F0-4911-945C-ACF68A70A075}" srcId="{07EA0BC3-7699-4942-818A-74B8FE43A046}" destId="{F713757E-E8AF-437A-B0C6-9F75C02AE229}" srcOrd="1" destOrd="0" parTransId="{A282DA4B-E230-4F49-BDAF-AC712983DE3E}" sibTransId="{4F29EAFB-98F6-4B45-AF7E-1695A7E68591}"/>
    <dgm:cxn modelId="{5B27B701-C15D-440C-85D5-3323A7DE4BCC}" type="presOf" srcId="{47416A2C-6F29-4E61-8517-FFC522640FAE}" destId="{97581B58-38CB-4BE9-BBAF-9F3DC01C2BDB}" srcOrd="0" destOrd="0" presId="urn:microsoft.com/office/officeart/2008/layout/AccentedPicture"/>
    <dgm:cxn modelId="{CE74738B-6869-495E-8180-F3290153A6FC}" type="presOf" srcId="{F713757E-E8AF-437A-B0C6-9F75C02AE229}" destId="{4A248D9C-43A2-4D08-BD7C-4BBDEE8DA50C}" srcOrd="0" destOrd="0" presId="urn:microsoft.com/office/officeart/2008/layout/AccentedPicture"/>
    <dgm:cxn modelId="{FDD8731E-3295-49DD-992F-9D8470D5B905}" srcId="{07EA0BC3-7699-4942-818A-74B8FE43A046}" destId="{F5EC9F5A-CAA6-40E5-8407-C95457DA8D72}" srcOrd="3" destOrd="0" parTransId="{D142EFBB-0EF4-4F93-A24C-DA9D5EAF668B}" sibTransId="{B2347241-D58E-4D3A-BD83-D3E82664A4E2}"/>
    <dgm:cxn modelId="{0976AA36-2179-4015-970E-52FD3FAB66D6}" type="presOf" srcId="{F5EC9F5A-CAA6-40E5-8407-C95457DA8D72}" destId="{9A4FE87E-EB42-48DC-8018-BB52610C0B5D}" srcOrd="0" destOrd="0" presId="urn:microsoft.com/office/officeart/2008/layout/AccentedPicture"/>
    <dgm:cxn modelId="{A688284D-694D-45D9-BABC-A54735DFB4D7}" type="presOf" srcId="{AF7A81FA-A49C-402A-BFE1-96FB3079562A}" destId="{AA2512BB-C05A-42A8-A554-B23ECC771BF8}" srcOrd="0" destOrd="0" presId="urn:microsoft.com/office/officeart/2008/layout/AccentedPicture"/>
    <dgm:cxn modelId="{DD280BC6-C3DF-48C8-9C2E-527EB2D7FDA1}" srcId="{07EA0BC3-7699-4942-818A-74B8FE43A046}" destId="{AF7A81FA-A49C-402A-BFE1-96FB3079562A}" srcOrd="2" destOrd="0" parTransId="{E5236E22-9EB1-441A-96E5-A36F8C4239F9}" sibTransId="{9482881B-4008-4FD7-BC87-7405DE272844}"/>
    <dgm:cxn modelId="{33F4B0CA-A002-405D-8368-41B16720C959}" type="presOf" srcId="{07EA0BC3-7699-4942-818A-74B8FE43A046}" destId="{85815473-C3EB-4641-89BB-FB5696D58A64}" srcOrd="0" destOrd="0" presId="urn:microsoft.com/office/officeart/2008/layout/AccentedPicture"/>
    <dgm:cxn modelId="{59CE1A14-4DA4-4D13-9D38-71A03725BB91}" type="presOf" srcId="{DDDE1538-99E8-4967-9718-1443661FFE52}" destId="{063BB187-9DCF-4371-9D54-E84CF50CC39D}" srcOrd="0" destOrd="0" presId="urn:microsoft.com/office/officeart/2008/layout/AccentedPicture"/>
    <dgm:cxn modelId="{5686E3AC-B690-44DB-BADE-A069D640947E}" srcId="{07EA0BC3-7699-4942-818A-74B8FE43A046}" destId="{DDDE1538-99E8-4967-9718-1443661FFE52}" srcOrd="0" destOrd="0" parTransId="{8492FDFC-8F86-4EB5-9C6A-D0F22B55EAC7}" sibTransId="{47416A2C-6F29-4E61-8517-FFC522640FAE}"/>
    <dgm:cxn modelId="{119DD381-DDF1-46B8-A00B-84B2AB549C50}" type="presParOf" srcId="{85815473-C3EB-4641-89BB-FB5696D58A64}" destId="{97581B58-38CB-4BE9-BBAF-9F3DC01C2BDB}" srcOrd="0" destOrd="0" presId="urn:microsoft.com/office/officeart/2008/layout/AccentedPicture"/>
    <dgm:cxn modelId="{FC08A4EF-6602-4DFF-9DB9-4DF58F51211D}" type="presParOf" srcId="{85815473-C3EB-4641-89BB-FB5696D58A64}" destId="{063BB187-9DCF-4371-9D54-E84CF50CC39D}" srcOrd="1" destOrd="0" presId="urn:microsoft.com/office/officeart/2008/layout/AccentedPicture"/>
    <dgm:cxn modelId="{627A85E5-E5BC-477D-9DA3-CE8A2695C307}" type="presParOf" srcId="{85815473-C3EB-4641-89BB-FB5696D58A64}" destId="{7039EA1E-D196-4D79-A316-1BF41CC87B50}" srcOrd="2" destOrd="0" presId="urn:microsoft.com/office/officeart/2008/layout/AccentedPicture"/>
    <dgm:cxn modelId="{ECC7ECB4-9FE9-4387-8833-08AB1939EC4F}" type="presParOf" srcId="{7039EA1E-D196-4D79-A316-1BF41CC87B50}" destId="{F251B73D-B9E3-49CC-91BA-5128EA6EBF35}" srcOrd="0" destOrd="0" presId="urn:microsoft.com/office/officeart/2008/layout/AccentedPicture"/>
    <dgm:cxn modelId="{45AFA3DE-1862-47E4-BCFE-3BF9D5C737D6}" type="presParOf" srcId="{F251B73D-B9E3-49CC-91BA-5128EA6EBF35}" destId="{C9D76694-B768-4FF0-AD19-4C8523F42720}" srcOrd="0" destOrd="0" presId="urn:microsoft.com/office/officeart/2008/layout/AccentedPicture"/>
    <dgm:cxn modelId="{C25A95D5-16F2-4ACA-98B6-B2ACBC971A32}" type="presParOf" srcId="{F251B73D-B9E3-49CC-91BA-5128EA6EBF35}" destId="{76552862-A848-45F9-BCE3-AF886CCD1FF9}" srcOrd="1" destOrd="0" presId="urn:microsoft.com/office/officeart/2008/layout/AccentedPicture"/>
    <dgm:cxn modelId="{CA7D326F-5D5A-4E58-8B0F-C46A9C11C561}" type="presParOf" srcId="{F251B73D-B9E3-49CC-91BA-5128EA6EBF35}" destId="{39FE49ED-0FAC-4CB2-8267-F18EE00345BA}" srcOrd="2" destOrd="0" presId="urn:microsoft.com/office/officeart/2008/layout/AccentedPicture"/>
    <dgm:cxn modelId="{B1E99BD6-8E77-4829-A621-EA85EA3C62B7}" type="presParOf" srcId="{39FE49ED-0FAC-4CB2-8267-F18EE00345BA}" destId="{4A248D9C-43A2-4D08-BD7C-4BBDEE8DA50C}" srcOrd="0" destOrd="0" presId="urn:microsoft.com/office/officeart/2008/layout/AccentedPicture"/>
    <dgm:cxn modelId="{62D1F326-7433-46BE-92D1-3EE70712A3A4}" type="presParOf" srcId="{7039EA1E-D196-4D79-A316-1BF41CC87B50}" destId="{42CECFCC-FF37-42DA-A263-92149AFA9BF7}" srcOrd="1" destOrd="0" presId="urn:microsoft.com/office/officeart/2008/layout/AccentedPicture"/>
    <dgm:cxn modelId="{BE13B5AF-EFD5-42B6-A3C3-2D753379CCD8}" type="presParOf" srcId="{7039EA1E-D196-4D79-A316-1BF41CC87B50}" destId="{75761E9C-8345-44C1-AB5D-A793C0D750DE}" srcOrd="2" destOrd="0" presId="urn:microsoft.com/office/officeart/2008/layout/AccentedPicture"/>
    <dgm:cxn modelId="{3A92EE8C-2F65-4A2D-8AE9-88D47D4D4A47}" type="presParOf" srcId="{75761E9C-8345-44C1-AB5D-A793C0D750DE}" destId="{88514DBC-09C7-4FAD-BFA6-0ECF1F88DC61}" srcOrd="0" destOrd="0" presId="urn:microsoft.com/office/officeart/2008/layout/AccentedPicture"/>
    <dgm:cxn modelId="{E768913B-A2FA-42EC-A6A3-4437B12F4D78}" type="presParOf" srcId="{75761E9C-8345-44C1-AB5D-A793C0D750DE}" destId="{F56F5DD2-917B-4DE2-A7DB-93E2DD2FE742}" srcOrd="1" destOrd="0" presId="urn:microsoft.com/office/officeart/2008/layout/AccentedPicture"/>
    <dgm:cxn modelId="{E2A35E1C-F207-4EDF-9EED-46AF828B8981}" type="presParOf" srcId="{75761E9C-8345-44C1-AB5D-A793C0D750DE}" destId="{EE2FC4A5-0A11-4E44-805E-56B2DFBFFC75}" srcOrd="2" destOrd="0" presId="urn:microsoft.com/office/officeart/2008/layout/AccentedPicture"/>
    <dgm:cxn modelId="{FD9F2126-77E4-40E3-BF91-976C0C54DF09}" type="presParOf" srcId="{EE2FC4A5-0A11-4E44-805E-56B2DFBFFC75}" destId="{AA2512BB-C05A-42A8-A554-B23ECC771BF8}" srcOrd="0" destOrd="0" presId="urn:microsoft.com/office/officeart/2008/layout/AccentedPicture"/>
    <dgm:cxn modelId="{6F6D12C8-1858-46C4-98CC-45D4886C9B66}" type="presParOf" srcId="{7039EA1E-D196-4D79-A316-1BF41CC87B50}" destId="{A5615238-5CBE-4A38-8FF7-55BD85B14E00}" srcOrd="3" destOrd="0" presId="urn:microsoft.com/office/officeart/2008/layout/AccentedPicture"/>
    <dgm:cxn modelId="{39EEE50D-B8B2-4713-9B0E-8C421DDDFDD0}" type="presParOf" srcId="{7039EA1E-D196-4D79-A316-1BF41CC87B50}" destId="{7DAEE461-62D0-44EE-8595-802657DFF17B}" srcOrd="4" destOrd="0" presId="urn:microsoft.com/office/officeart/2008/layout/AccentedPicture"/>
    <dgm:cxn modelId="{48EAC52D-6890-46E0-9821-9E5D61E71604}" type="presParOf" srcId="{7DAEE461-62D0-44EE-8595-802657DFF17B}" destId="{2777EB71-0FBB-44E4-AB14-E5AF48A948C1}" srcOrd="0" destOrd="0" presId="urn:microsoft.com/office/officeart/2008/layout/AccentedPicture"/>
    <dgm:cxn modelId="{57754862-77BC-4134-8FF3-B4BB5BE84742}" type="presParOf" srcId="{7DAEE461-62D0-44EE-8595-802657DFF17B}" destId="{F07446C9-3D30-4AF8-AFD6-EF7DABA4327D}" srcOrd="1" destOrd="0" presId="urn:microsoft.com/office/officeart/2008/layout/AccentedPicture"/>
    <dgm:cxn modelId="{623318FF-D7A5-40E2-971C-DCB9A432D038}" type="presParOf" srcId="{7DAEE461-62D0-44EE-8595-802657DFF17B}" destId="{97783A3E-CED0-4AA5-9211-19F80DCE8749}" srcOrd="2" destOrd="0" presId="urn:microsoft.com/office/officeart/2008/layout/AccentedPicture"/>
    <dgm:cxn modelId="{F954E821-431E-4187-9D38-A11D3D1C6B22}" type="presParOf" srcId="{97783A3E-CED0-4AA5-9211-19F80DCE8749}" destId="{9A4FE87E-EB42-48DC-8018-BB52610C0B5D}" srcOrd="0" destOrd="0" presId="urn:microsoft.com/office/officeart/2008/layout/AccentedPicture"/>
    <dgm:cxn modelId="{3129828F-3B91-4EC7-A4C5-24504DD55C0F}" type="presParOf" srcId="{85815473-C3EB-4641-89BB-FB5696D58A64}" destId="{27B850FC-AEA1-469D-99AD-3279995D1113}" srcOrd="3" destOrd="0" presId="urn:microsoft.com/office/officeart/2008/layout/AccentedPicture"/>
    <dgm:cxn modelId="{5CBA0FA6-85E0-4D2A-B3B9-C895FC71F6C0}" type="presParOf" srcId="{27B850FC-AEA1-469D-99AD-3279995D1113}" destId="{67DF1A1E-F0DC-473B-9DD1-DDBB63E8DC8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81B58-38CB-4BE9-BBAF-9F3DC01C2BDB}">
      <dsp:nvSpPr>
        <dsp:cNvPr id="0" name=""/>
        <dsp:cNvSpPr/>
      </dsp:nvSpPr>
      <dsp:spPr>
        <a:xfrm>
          <a:off x="3199766" y="369823"/>
          <a:ext cx="2896233" cy="369417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BB187-9DCF-4371-9D54-E84CF50CC39D}">
      <dsp:nvSpPr>
        <dsp:cNvPr id="0" name=""/>
        <dsp:cNvSpPr/>
      </dsp:nvSpPr>
      <dsp:spPr>
        <a:xfrm rot="16200000">
          <a:off x="1275457" y="1514927"/>
          <a:ext cx="2230100" cy="22165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Трансформатори</a:t>
          </a:r>
          <a:endParaRPr lang="uk-UA" sz="22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275457" y="1514927"/>
        <a:ext cx="2230100" cy="2216505"/>
      </dsp:txXfrm>
    </dsp:sp>
    <dsp:sp modelId="{76552862-A848-45F9-BCE3-AF886CCD1FF9}">
      <dsp:nvSpPr>
        <dsp:cNvPr id="0" name=""/>
        <dsp:cNvSpPr/>
      </dsp:nvSpPr>
      <dsp:spPr>
        <a:xfrm>
          <a:off x="1673453" y="0"/>
          <a:ext cx="1761101" cy="188710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248D9C-43A2-4D08-BD7C-4BBDEE8DA50C}">
      <dsp:nvSpPr>
        <dsp:cNvPr id="0" name=""/>
        <dsp:cNvSpPr/>
      </dsp:nvSpPr>
      <dsp:spPr>
        <a:xfrm>
          <a:off x="4203897" y="795812"/>
          <a:ext cx="270105" cy="29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203897" y="795812"/>
        <a:ext cx="270105" cy="296111"/>
      </dsp:txXfrm>
    </dsp:sp>
    <dsp:sp modelId="{F56F5DD2-917B-4DE2-A7DB-93E2DD2FE742}">
      <dsp:nvSpPr>
        <dsp:cNvPr id="0" name=""/>
        <dsp:cNvSpPr/>
      </dsp:nvSpPr>
      <dsp:spPr>
        <a:xfrm>
          <a:off x="1280315" y="1216160"/>
          <a:ext cx="1242456" cy="124717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512BB-C05A-42A8-A554-B23ECC771BF8}">
      <dsp:nvSpPr>
        <dsp:cNvPr id="0" name=""/>
        <dsp:cNvSpPr/>
      </dsp:nvSpPr>
      <dsp:spPr>
        <a:xfrm>
          <a:off x="4203897" y="2416253"/>
          <a:ext cx="270105" cy="29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203897" y="2416253"/>
        <a:ext cx="270105" cy="296111"/>
      </dsp:txXfrm>
    </dsp:sp>
    <dsp:sp modelId="{F07446C9-3D30-4AF8-AFD6-EF7DABA4327D}">
      <dsp:nvSpPr>
        <dsp:cNvPr id="0" name=""/>
        <dsp:cNvSpPr/>
      </dsp:nvSpPr>
      <dsp:spPr>
        <a:xfrm>
          <a:off x="2350709" y="1743969"/>
          <a:ext cx="805656" cy="82248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FE87E-EB42-48DC-8018-BB52610C0B5D}">
      <dsp:nvSpPr>
        <dsp:cNvPr id="0" name=""/>
        <dsp:cNvSpPr/>
      </dsp:nvSpPr>
      <dsp:spPr>
        <a:xfrm>
          <a:off x="4203897" y="3504385"/>
          <a:ext cx="270105" cy="296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15240" bIns="762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kern="1200"/>
        </a:p>
      </dsp:txBody>
      <dsp:txXfrm>
        <a:off x="4203897" y="3504385"/>
        <a:ext cx="270105" cy="296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E8E789-06DC-40ED-9549-AA6466B31DBF}" type="datetimeFigureOut">
              <a:rPr lang="uk-UA" smtClean="0"/>
              <a:t>25.02.2015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E4B7A9-A189-4D46-B1D9-DCF5E95D271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2%D1%80%D0%B0%D0%BD%D1%81%D1%84%D0%BE%D1%80%D0%BC%D0%B0%D1%82%D0%BE%D1%80" TargetMode="Externa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9.xml"/><Relationship Id="rId1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" Target="slide5.xm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uk.wikipedia.org/wiki/%D0%A2%D1%80%D0%B0%D0%BD%D1%81%D1%84%D0%BE%D1%80%D0%BC%D0%B0%D1%82%D0%BE%D1%80" TargetMode="Externa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2276872"/>
            <a:ext cx="3436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/>
              <a:t>« Трансформатор</a:t>
            </a:r>
            <a:r>
              <a:rPr lang="uk-UA" sz="2800" b="1" dirty="0" smtClean="0"/>
              <a:t> </a:t>
            </a:r>
            <a:r>
              <a:rPr lang="uk-UA" sz="3200" b="1" dirty="0" smtClean="0"/>
              <a:t>»</a:t>
            </a:r>
            <a:endParaRPr lang="uk-UA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373215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від</a:t>
            </a:r>
            <a:r>
              <a:rPr lang="ru-RU" dirty="0" smtClean="0"/>
              <a:t> лат. </a:t>
            </a:r>
            <a:r>
              <a:rPr lang="ru-RU" dirty="0" err="1" smtClean="0"/>
              <a:t>transformo</a:t>
            </a:r>
            <a:r>
              <a:rPr lang="ru-RU" dirty="0" smtClean="0"/>
              <a:t> - </a:t>
            </a:r>
            <a:r>
              <a:rPr lang="ru-RU" dirty="0" err="1" smtClean="0"/>
              <a:t>перетворювати</a:t>
            </a:r>
            <a:r>
              <a:rPr lang="ru-RU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411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9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420888"/>
            <a:ext cx="5472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Узгоджувальний трансформатор </a:t>
            </a:r>
            <a:r>
              <a:rPr lang="uk-UA" b="0" i="0" dirty="0" err="1" smtClean="0">
                <a:solidFill>
                  <a:srgbClr val="252525"/>
                </a:solidFill>
                <a:effectLst/>
                <a:latin typeface="Arial"/>
              </a:rPr>
              <a:t>— </a:t>
            </a:r>
            <a:r>
              <a:rPr lang="uk-UA" b="0" i="0" u="none" strike="noStrike" dirty="0" err="1" smtClean="0">
                <a:solidFill>
                  <a:srgbClr val="0B0080"/>
                </a:solidFill>
                <a:effectLst/>
                <a:latin typeface="Arial"/>
                <a:hlinkClick r:id="rId5" tooltip="Трансформатор"/>
              </a:rPr>
              <a:t>трансформат</a:t>
            </a:r>
            <a:r>
              <a:rPr lang="uk-UA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Трансформатор"/>
              </a:rPr>
              <a:t>ор</a:t>
            </a:r>
            <a:r>
              <a:rPr lang="uk-UA" b="0" i="0" dirty="0" smtClean="0">
                <a:solidFill>
                  <a:srgbClr val="252525"/>
                </a:solidFill>
                <a:effectLst/>
                <a:latin typeface="Arial"/>
              </a:rPr>
              <a:t>, призначений для</a:t>
            </a:r>
          </a:p>
          <a:p>
            <a:r>
              <a:rPr lang="uk-UA" b="0" i="0" dirty="0" smtClean="0">
                <a:solidFill>
                  <a:srgbClr val="252525"/>
                </a:solidFill>
                <a:effectLst/>
                <a:latin typeface="Arial"/>
              </a:rPr>
              <a:t> вмикання між двома колами з різними імпедансами з метою оптимізації </a:t>
            </a:r>
          </a:p>
          <a:p>
            <a:r>
              <a:rPr lang="uk-UA" b="0" i="0" dirty="0" smtClean="0">
                <a:solidFill>
                  <a:srgbClr val="252525"/>
                </a:solidFill>
                <a:effectLst/>
                <a:latin typeface="Arial"/>
              </a:rPr>
              <a:t>потужності сигналу, що пересилається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91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10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574483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Вимірювальний трансформатор </a:t>
            </a:r>
            <a:r>
              <a:rPr lang="uk-UA" dirty="0" smtClean="0"/>
              <a:t>– </a:t>
            </a:r>
          </a:p>
          <a:p>
            <a:r>
              <a:rPr lang="ru-RU" dirty="0" smtClean="0"/>
              <a:t>трансформатор,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пересилання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інформаційного</a:t>
            </a:r>
            <a:r>
              <a:rPr lang="ru-RU" dirty="0" smtClean="0"/>
              <a:t> сигналу </a:t>
            </a:r>
            <a:r>
              <a:rPr lang="ru-RU" dirty="0" err="1" smtClean="0"/>
              <a:t>вимірювальним</a:t>
            </a:r>
            <a:r>
              <a:rPr lang="ru-RU" dirty="0" smtClean="0"/>
              <a:t> </a:t>
            </a:r>
            <a:r>
              <a:rPr lang="ru-RU" dirty="0" err="1" smtClean="0"/>
              <a:t>приладам</a:t>
            </a:r>
            <a:r>
              <a:rPr lang="ru-RU" dirty="0" smtClean="0"/>
              <a:t>, </a:t>
            </a:r>
            <a:r>
              <a:rPr lang="ru-RU" dirty="0" err="1" smtClean="0"/>
              <a:t>лічильникам,пристроям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. 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87" y="2774812"/>
            <a:ext cx="4321342" cy="1983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83997" cy="49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11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988840"/>
            <a:ext cx="53103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Імпульсний трансформатор </a:t>
            </a:r>
            <a:r>
              <a:rPr lang="uk-UA" dirty="0" smtClean="0"/>
              <a:t>— </a:t>
            </a:r>
            <a:r>
              <a:rPr lang="uk-UA" dirty="0" err="1" smtClean="0"/>
              <a:t>трансформатор</a:t>
            </a:r>
            <a:r>
              <a:rPr lang="uk-UA" dirty="0" smtClean="0"/>
              <a:t> з феромагнітним осердям, для перетворення імпульсів електричного струму або напруги з тривалістю імпульсу до десятків мікросекунд з мінімальним спотворенням форми імпульсу. Імпульсні трансформатори в радіолокації, імпульсному радіозв'язку, автоматиці і обчислювальній техніці служать для узгодження джерела імпульсів з навантаженням, зміни полярності імпульсів, розділення електричних ланцюгів по постійному і змінному струму додавання сигналів, запалювання імпульсних ламп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7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507160" y="6381328"/>
            <a:ext cx="6368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12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674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Резонансний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трансформатор </a:t>
            </a:r>
            <a:r>
              <a:rPr lang="ru-RU" dirty="0" smtClean="0"/>
              <a:t>— трансформатор,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резонансній</a:t>
            </a:r>
            <a:r>
              <a:rPr lang="ru-RU" dirty="0" smtClean="0"/>
              <a:t> </a:t>
            </a:r>
            <a:r>
              <a:rPr lang="ru-RU" dirty="0" err="1" smtClean="0"/>
              <a:t>частоті</a:t>
            </a:r>
            <a:r>
              <a:rPr lang="ru-RU" dirty="0" smtClean="0"/>
              <a:t> </a:t>
            </a:r>
            <a:r>
              <a:rPr lang="ru-RU" dirty="0" err="1" smtClean="0"/>
              <a:t>коливального</a:t>
            </a:r>
            <a:r>
              <a:rPr lang="ru-RU" dirty="0" smtClean="0"/>
              <a:t> контура </a:t>
            </a:r>
            <a:r>
              <a:rPr lang="ru-RU" dirty="0" err="1" smtClean="0"/>
              <a:t>утвореного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декількома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обмоток </a:t>
            </a:r>
            <a:r>
              <a:rPr lang="ru-RU" dirty="0" err="1" smtClean="0"/>
              <a:t>підключенням</a:t>
            </a:r>
            <a:r>
              <a:rPr lang="ru-RU" dirty="0" smtClean="0"/>
              <a:t> до </a:t>
            </a:r>
            <a:r>
              <a:rPr lang="ru-RU" dirty="0" err="1" smtClean="0"/>
              <a:t>електричного</a:t>
            </a:r>
            <a:r>
              <a:rPr lang="ru-RU" dirty="0" smtClean="0"/>
              <a:t> конденсатора.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59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13</a:t>
            </a:r>
            <a:endParaRPr lang="uk-UA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4401"/>
            <a:ext cx="1905000" cy="2600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1456618"/>
            <a:ext cx="35568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Трансформатор </a:t>
            </a:r>
            <a:r>
              <a:rPr lang="uk-UA" sz="2800" dirty="0" err="1" smtClean="0"/>
              <a:t>Тесли</a:t>
            </a:r>
            <a:endParaRPr lang="uk-UA" sz="2800" dirty="0"/>
          </a:p>
        </p:txBody>
      </p:sp>
      <p:pic>
        <p:nvPicPr>
          <p:cNvPr id="12293" name="Picture 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25" y="1196752"/>
            <a:ext cx="3294112" cy="2799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2708920"/>
            <a:ext cx="2541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Котушка </a:t>
            </a:r>
            <a:r>
              <a:rPr lang="uk-UA" sz="2800" dirty="0" err="1" smtClean="0"/>
              <a:t>Удена</a:t>
            </a:r>
            <a:endParaRPr lang="uk-UA" sz="2800" dirty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1905000" cy="2962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6982" y="6119718"/>
            <a:ext cx="5663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/>
              <a:t>Трансформатор рядкової розгортки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2606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8590" y="69269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Зміст :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8590" y="1340768"/>
            <a:ext cx="2329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hlinkClick r:id="rId2" action="ppaction://hlinksldjump"/>
              </a:rPr>
              <a:t>Трансформатор</a:t>
            </a:r>
            <a:r>
              <a:rPr lang="uk-UA" dirty="0" smtClean="0">
                <a:hlinkClick r:id="rId2" action="ppaction://hlinksldjump"/>
              </a:rPr>
              <a:t> </a:t>
            </a:r>
            <a:endParaRPr lang="uk-UA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2" action="ppaction://hlinksldjump"/>
              </a:rPr>
              <a:t>1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8590" y="177281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0" i="0" dirty="0" smtClean="0">
                <a:solidFill>
                  <a:srgbClr val="000000"/>
                </a:solidFill>
                <a:effectLst/>
                <a:latin typeface="Arial"/>
                <a:hlinkClick r:id="rId3" action="ppaction://hlinksldjump"/>
              </a:rPr>
              <a:t>- Застосування</a:t>
            </a:r>
            <a:endParaRPr lang="uk-UA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8590" y="2105617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- </a:t>
            </a:r>
            <a:r>
              <a:rPr lang="uk-UA" dirty="0" smtClean="0">
                <a:hlinkClick r:id="rId4" action="ppaction://hlinksldjump"/>
              </a:rPr>
              <a:t>ККД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6894" y="2474949"/>
            <a:ext cx="4291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0" i="0" dirty="0" smtClean="0">
                <a:solidFill>
                  <a:srgbClr val="000000"/>
                </a:solidFill>
                <a:effectLst/>
                <a:latin typeface="Arial"/>
                <a:hlinkClick r:id="rId5" action="ppaction://hlinksldjump"/>
              </a:rPr>
              <a:t>Історична довідка </a:t>
            </a:r>
            <a:endParaRPr lang="uk-UA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68590" y="288831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>
                <a:hlinkClick r:id="rId5" action="ppaction://hlinksldjump"/>
              </a:rPr>
              <a:t>Дослід</a:t>
            </a:r>
            <a:r>
              <a:rPr lang="ru-RU" dirty="0" smtClean="0">
                <a:hlinkClick r:id="rId5" action="ppaction://hlinksldjump"/>
              </a:rPr>
              <a:t> Майкла Фарадея , Яблочков П. М  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6894" y="3257647"/>
            <a:ext cx="2475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hlinkClick r:id="rId6" action="ppaction://hlinksldjump"/>
              </a:rPr>
              <a:t>Будова й принцип дії</a:t>
            </a:r>
            <a:endParaRPr lang="uk-UA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68590" y="3647826"/>
            <a:ext cx="1301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hlinkClick r:id="rId7" action="ppaction://hlinksldjump"/>
              </a:rPr>
              <a:t>Різновиди</a:t>
            </a:r>
            <a:endParaRPr lang="uk-UA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8590" y="40531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- </a:t>
            </a:r>
            <a:r>
              <a:rPr lang="uk-UA" dirty="0" smtClean="0">
                <a:hlinkClick r:id="rId7" action="ppaction://hlinksldjump"/>
              </a:rPr>
              <a:t>Силовий трансформатор</a:t>
            </a:r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6894" y="4791790"/>
            <a:ext cx="3820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0000"/>
                </a:solidFill>
                <a:latin typeface="Arial"/>
              </a:rPr>
              <a:t>- </a:t>
            </a:r>
            <a:r>
              <a:rPr lang="uk-UA" i="0" dirty="0" smtClean="0">
                <a:solidFill>
                  <a:srgbClr val="000000"/>
                </a:solidFill>
                <a:effectLst/>
                <a:latin typeface="Arial"/>
                <a:hlinkClick r:id="rId8" action="ppaction://hlinksldjump"/>
              </a:rPr>
              <a:t>Узгоджувальний трансформатор</a:t>
            </a:r>
            <a:endParaRPr lang="uk-UA" i="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8590" y="4422458"/>
            <a:ext cx="2284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- </a:t>
            </a:r>
            <a:r>
              <a:rPr lang="uk-UA" dirty="0" smtClean="0">
                <a:hlinkClick r:id="rId9" action="ppaction://hlinksldjump"/>
              </a:rPr>
              <a:t>Автотрансформатор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6894" y="5188550"/>
            <a:ext cx="3551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- </a:t>
            </a:r>
            <a:r>
              <a:rPr lang="uk-UA" dirty="0" smtClean="0">
                <a:hlinkClick r:id="rId10" action="ppaction://hlinksldjump"/>
              </a:rPr>
              <a:t>Вимірювальний трансформатор </a:t>
            </a:r>
            <a:endParaRPr lang="uk-UA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76894" y="5556677"/>
            <a:ext cx="3078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- </a:t>
            </a:r>
            <a:r>
              <a:rPr lang="uk-UA" dirty="0" smtClean="0">
                <a:hlinkClick r:id="rId11" action="ppaction://hlinksldjump"/>
              </a:rPr>
              <a:t>Імпульсний трансформатор 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6894" y="5877272"/>
            <a:ext cx="3217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- </a:t>
            </a:r>
            <a:r>
              <a:rPr lang="uk-UA" dirty="0" smtClean="0">
                <a:hlinkClick r:id="rId12" action="ppaction://hlinksldjump"/>
              </a:rPr>
              <a:t>Резонансний трансформатор</a:t>
            </a:r>
            <a:endParaRPr lang="uk-UA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6894" y="6246604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hlinkClick r:id="rId13" action="ppaction://hlinksldjump"/>
              </a:rPr>
              <a:t> Приклади </a:t>
            </a:r>
            <a:endParaRPr lang="uk-UA" dirty="0"/>
          </a:p>
        </p:txBody>
      </p:sp>
      <p:sp>
        <p:nvSpPr>
          <p:cNvPr id="23" name="Стрелка влево 22">
            <a:hlinkClick r:id="rId14" action="ppaction://hlinksldjump"/>
          </p:cNvPr>
          <p:cNvSpPr/>
          <p:nvPr/>
        </p:nvSpPr>
        <p:spPr>
          <a:xfrm>
            <a:off x="7844260" y="6347983"/>
            <a:ext cx="576064" cy="4267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1792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5"/>
            <a:ext cx="2736304" cy="2867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215" y="692696"/>
            <a:ext cx="1745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Трансформатор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47816" y="443537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Трансформатор — </a:t>
            </a:r>
            <a:r>
              <a:rPr lang="ru-RU" dirty="0" err="1" smtClean="0"/>
              <a:t>пристрій</a:t>
            </a:r>
            <a:r>
              <a:rPr lang="ru-RU" dirty="0" smtClean="0"/>
              <a:t> для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параметрів</a:t>
            </a:r>
            <a:r>
              <a:rPr lang="ru-RU" dirty="0" smtClean="0"/>
              <a:t> (</a:t>
            </a:r>
            <a:r>
              <a:rPr lang="ru-RU" dirty="0" err="1" smtClean="0"/>
              <a:t>амплітуд</a:t>
            </a:r>
            <a:r>
              <a:rPr lang="ru-RU" dirty="0" smtClean="0"/>
              <a:t> і фаз) </a:t>
            </a:r>
            <a:r>
              <a:rPr lang="ru-RU" dirty="0" err="1" smtClean="0"/>
              <a:t>напруг</a:t>
            </a:r>
            <a:r>
              <a:rPr lang="ru-RU" dirty="0" smtClean="0"/>
              <a:t> і </a:t>
            </a:r>
            <a:r>
              <a:rPr lang="ru-RU" dirty="0" err="1" smtClean="0"/>
              <a:t>струмів</a:t>
            </a:r>
            <a:endParaRPr lang="uk-UA" dirty="0"/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8172400" y="692696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hlinkClick r:id="rId3" action="ppaction://hlinksldjump"/>
              </a:rPr>
              <a:t>Зміст</a:t>
            </a:r>
            <a:endParaRPr lang="uk-UA" dirty="0"/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30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3960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Трансформатори широко застосовуються в лініях електропередач, в розподільних та побутових пристроях. При високій напрузі й малій силі струму передача електроенергії відбувається з меншими втратами. Тому, зазвичай лінії електропередач є високовольтними. Трансформатори знайшли застосування також у різних випрямних, підсилювальних, сигналізаційних та інших пристроях.</a:t>
            </a:r>
            <a:endParaRPr lang="uk-UA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38850029"/>
              </p:ext>
            </p:extLst>
          </p:nvPr>
        </p:nvGraphicFramePr>
        <p:xfrm>
          <a:off x="3013379" y="10369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4154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uk-U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780012" cy="417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24128" y="1628800"/>
            <a:ext cx="30548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Коефіцієнт корисної дії сучасних трансформаторів, особливо підвищеної потужності, вельми високий і досягає значень 0,95…0,996.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16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5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82878"/>
            <a:ext cx="1956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Історична довідка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34076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1831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англійським</a:t>
            </a:r>
            <a:r>
              <a:rPr lang="ru-RU" dirty="0" smtClean="0"/>
              <a:t> </a:t>
            </a:r>
            <a:r>
              <a:rPr lang="ru-RU" dirty="0" err="1" smtClean="0"/>
              <a:t>фізиком</a:t>
            </a:r>
            <a:r>
              <a:rPr lang="ru-RU" dirty="0" smtClean="0"/>
              <a:t> Майклом </a:t>
            </a:r>
            <a:r>
              <a:rPr lang="ru-RU" dirty="0" err="1" smtClean="0"/>
              <a:t>Фарадеєм</a:t>
            </a:r>
            <a:r>
              <a:rPr lang="ru-RU" dirty="0" smtClean="0"/>
              <a:t> при </a:t>
            </a:r>
            <a:r>
              <a:rPr lang="ru-RU" dirty="0" err="1" smtClean="0"/>
              <a:t>проведенні</a:t>
            </a:r>
            <a:r>
              <a:rPr lang="ru-RU" dirty="0" smtClean="0"/>
              <a:t> ним </a:t>
            </a:r>
            <a:r>
              <a:rPr lang="ru-RU" dirty="0" err="1" smtClean="0"/>
              <a:t>основоположних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відкрите</a:t>
            </a:r>
            <a:r>
              <a:rPr lang="ru-RU" dirty="0" smtClean="0"/>
              <a:t> </a:t>
            </a:r>
            <a:r>
              <a:rPr lang="ru-RU" dirty="0" err="1" smtClean="0"/>
              <a:t>явище</a:t>
            </a:r>
            <a:r>
              <a:rPr lang="ru-RU" dirty="0" smtClean="0"/>
              <a:t> </a:t>
            </a:r>
            <a:r>
              <a:rPr lang="ru-RU" dirty="0" err="1" smtClean="0"/>
              <a:t>електромагнітної</a:t>
            </a:r>
            <a:r>
              <a:rPr lang="ru-RU" dirty="0" smtClean="0"/>
              <a:t> </a:t>
            </a:r>
            <a:r>
              <a:rPr lang="ru-RU" dirty="0" err="1" smtClean="0"/>
              <a:t>індукції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в </a:t>
            </a:r>
            <a:r>
              <a:rPr lang="ru-RU" dirty="0" err="1" smtClean="0"/>
              <a:t>основі</a:t>
            </a:r>
            <a:r>
              <a:rPr lang="ru-RU" dirty="0" smtClean="0"/>
              <a:t> принципу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трансформатора.</a:t>
            </a:r>
          </a:p>
          <a:p>
            <a:endParaRPr lang="ru-RU" dirty="0" smtClean="0"/>
          </a:p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трансформатори</a:t>
            </a:r>
            <a:r>
              <a:rPr lang="ru-RU" dirty="0" smtClean="0"/>
              <a:t>, як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продемонстровані</a:t>
            </a:r>
            <a:r>
              <a:rPr lang="ru-RU" dirty="0" smtClean="0"/>
              <a:t> в 1882 </a:t>
            </a:r>
            <a:r>
              <a:rPr lang="ru-RU" dirty="0" err="1" smtClean="0"/>
              <a:t>році</a:t>
            </a:r>
            <a:r>
              <a:rPr lang="ru-RU" dirty="0"/>
              <a:t> </a:t>
            </a:r>
            <a:r>
              <a:rPr lang="ru-RU" dirty="0" smtClean="0"/>
              <a:t>,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1876 </a:t>
            </a:r>
            <a:r>
              <a:rPr lang="ru-RU" dirty="0" err="1" smtClean="0"/>
              <a:t>році</a:t>
            </a:r>
            <a:r>
              <a:rPr lang="ru-RU" dirty="0" smtClean="0"/>
              <a:t> Яблочков П. М. </a:t>
            </a:r>
            <a:r>
              <a:rPr lang="ru-RU" dirty="0" err="1" smtClean="0"/>
              <a:t>аналогічний</a:t>
            </a:r>
            <a:r>
              <a:rPr lang="ru-RU" dirty="0" smtClean="0"/>
              <a:t> </a:t>
            </a:r>
            <a:r>
              <a:rPr lang="ru-RU" dirty="0" err="1" smtClean="0"/>
              <a:t>пристрій</a:t>
            </a:r>
            <a:r>
              <a:rPr lang="ru-RU" dirty="0" smtClean="0"/>
              <a:t> для </a:t>
            </a:r>
            <a:r>
              <a:rPr lang="ru-RU" dirty="0" err="1" smtClean="0"/>
              <a:t>створених</a:t>
            </a:r>
            <a:r>
              <a:rPr lang="ru-RU" dirty="0" smtClean="0"/>
              <a:t> ним </a:t>
            </a:r>
            <a:r>
              <a:rPr lang="ru-RU" dirty="0" err="1" smtClean="0"/>
              <a:t>освітлювальних</a:t>
            </a:r>
            <a:r>
              <a:rPr lang="ru-RU" dirty="0" smtClean="0"/>
              <a:t> </a:t>
            </a:r>
            <a:r>
              <a:rPr lang="ru-RU" dirty="0" err="1" smtClean="0"/>
              <a:t>пристроїв</a:t>
            </a:r>
            <a:r>
              <a:rPr lang="ru-RU" dirty="0" smtClean="0"/>
              <a:t> — «</a:t>
            </a:r>
            <a:r>
              <a:rPr lang="ru-RU" dirty="0" err="1" smtClean="0"/>
              <a:t>свічок</a:t>
            </a:r>
            <a:r>
              <a:rPr lang="ru-RU" dirty="0" smtClean="0"/>
              <a:t> Яблочкова» .</a:t>
            </a:r>
            <a:endParaRPr lang="uk-UA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40" y="1738868"/>
            <a:ext cx="3528392" cy="3728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Выгнутая вниз стрелка 9"/>
          <p:cNvSpPr/>
          <p:nvPr/>
        </p:nvSpPr>
        <p:spPr>
          <a:xfrm rot="21205231">
            <a:off x="3405355" y="4505060"/>
            <a:ext cx="2520280" cy="50405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6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82878"/>
            <a:ext cx="2324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Будова та принцип дії</a:t>
            </a:r>
            <a:endParaRPr lang="uk-U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00" y="3164761"/>
            <a:ext cx="6264696" cy="321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1327780"/>
            <a:ext cx="68042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err="1" smtClean="0"/>
              <a:t>Найпростіший</a:t>
            </a:r>
            <a:r>
              <a:rPr lang="ru-RU" sz="1700" dirty="0" smtClean="0"/>
              <a:t> трансформатор </a:t>
            </a:r>
            <a:r>
              <a:rPr lang="ru-RU" sz="1700" dirty="0" err="1" smtClean="0"/>
              <a:t>складається</a:t>
            </a:r>
            <a:r>
              <a:rPr lang="ru-RU" sz="1700" dirty="0" smtClean="0"/>
              <a:t> з обмоток на </a:t>
            </a:r>
            <a:r>
              <a:rPr lang="ru-RU" sz="1700" dirty="0" err="1" smtClean="0"/>
              <a:t>спільному</a:t>
            </a:r>
            <a:r>
              <a:rPr lang="ru-RU" sz="1700" dirty="0" smtClean="0"/>
              <a:t> </a:t>
            </a:r>
            <a:r>
              <a:rPr lang="ru-RU" sz="1700" dirty="0" err="1" smtClean="0"/>
              <a:t>осерді</a:t>
            </a:r>
            <a:r>
              <a:rPr lang="ru-RU" sz="1700" dirty="0" smtClean="0"/>
              <a:t>. Одна з обмоток </a:t>
            </a:r>
            <a:r>
              <a:rPr lang="ru-RU" sz="1700" dirty="0" err="1" smtClean="0"/>
              <a:t>під'єднана</a:t>
            </a:r>
            <a:r>
              <a:rPr lang="ru-RU" sz="1700" dirty="0" smtClean="0"/>
              <a:t> до </a:t>
            </a:r>
            <a:r>
              <a:rPr lang="ru-RU" sz="1700" dirty="0" err="1" smtClean="0"/>
              <a:t>джерела</a:t>
            </a:r>
            <a:r>
              <a:rPr lang="ru-RU" sz="1700" dirty="0" smtClean="0"/>
              <a:t> </a:t>
            </a:r>
            <a:r>
              <a:rPr lang="ru-RU" sz="1700" dirty="0" err="1" smtClean="0"/>
              <a:t>змінного</a:t>
            </a:r>
            <a:r>
              <a:rPr lang="ru-RU" sz="1700" dirty="0" smtClean="0"/>
              <a:t> струму. </a:t>
            </a:r>
            <a:r>
              <a:rPr lang="ru-RU" sz="1700" dirty="0" err="1" smtClean="0"/>
              <a:t>Ця</a:t>
            </a:r>
            <a:r>
              <a:rPr lang="ru-RU" sz="1700" dirty="0" smtClean="0"/>
              <a:t> обмотка </a:t>
            </a:r>
            <a:r>
              <a:rPr lang="ru-RU" sz="1700" dirty="0" err="1" smtClean="0"/>
              <a:t>називається</a:t>
            </a:r>
            <a:r>
              <a:rPr lang="ru-RU" sz="1700" dirty="0" smtClean="0"/>
              <a:t> </a:t>
            </a:r>
            <a:r>
              <a:rPr lang="ru-RU" sz="1700" dirty="0" err="1" smtClean="0"/>
              <a:t>первинною</a:t>
            </a:r>
            <a:r>
              <a:rPr lang="ru-RU" sz="1700" dirty="0" smtClean="0"/>
              <a:t>. </a:t>
            </a:r>
            <a:r>
              <a:rPr lang="ru-RU" sz="1700" dirty="0" err="1" smtClean="0"/>
              <a:t>Інша</a:t>
            </a:r>
            <a:r>
              <a:rPr lang="ru-RU" sz="1700" dirty="0" smtClean="0"/>
              <a:t> обмотка, </a:t>
            </a:r>
            <a:r>
              <a:rPr lang="ru-RU" sz="1700" dirty="0" err="1" smtClean="0"/>
              <a:t>вторинна</a:t>
            </a:r>
            <a:r>
              <a:rPr lang="ru-RU" sz="1700" dirty="0" smtClean="0"/>
              <a:t>, служить </a:t>
            </a:r>
            <a:r>
              <a:rPr lang="ru-RU" sz="1700" dirty="0" err="1" smtClean="0"/>
              <a:t>джерелом</a:t>
            </a:r>
            <a:r>
              <a:rPr lang="ru-RU" sz="1700" dirty="0" smtClean="0"/>
              <a:t> струму для </a:t>
            </a:r>
            <a:r>
              <a:rPr lang="ru-RU" sz="1700" dirty="0" err="1" smtClean="0"/>
              <a:t>навантаження</a:t>
            </a:r>
            <a:r>
              <a:rPr lang="ru-RU" sz="1700" dirty="0" smtClean="0"/>
              <a:t>. </a:t>
            </a:r>
            <a:endParaRPr lang="uk-UA" sz="1700" dirty="0"/>
          </a:p>
        </p:txBody>
      </p:sp>
      <p:pic>
        <p:nvPicPr>
          <p:cNvPr id="5125" name="Picture 5" descr="&#10;\frac{U_{S}}{U_{P}} = \frac{N_{S}}{N_{P}} = \frac{I_P}{I_S}&#10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52240"/>
            <a:ext cx="12763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7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7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82878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Різновиди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420888"/>
            <a:ext cx="51845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Силовий трансформатор </a:t>
            </a:r>
            <a:r>
              <a:rPr lang="uk-UA" dirty="0" smtClean="0"/>
              <a:t>- стаціонарний прилад,</a:t>
            </a:r>
          </a:p>
          <a:p>
            <a:r>
              <a:rPr lang="uk-UA" dirty="0" smtClean="0"/>
              <a:t> трансформатор з двома або більше обмотками, </a:t>
            </a:r>
          </a:p>
          <a:p>
            <a:r>
              <a:rPr lang="uk-UA" dirty="0" smtClean="0"/>
              <a:t>який за допомогою електромагнітної індукції перетворює </a:t>
            </a:r>
          </a:p>
          <a:p>
            <a:r>
              <a:rPr lang="uk-UA" dirty="0" smtClean="0"/>
              <a:t>систему змінної напруги та струму в іншу систему змінної</a:t>
            </a:r>
          </a:p>
          <a:p>
            <a:r>
              <a:rPr lang="uk-UA" dirty="0" smtClean="0"/>
              <a:t> напруги та струму</a:t>
            </a:r>
            <a:endParaRPr lang="uk-U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70" y="1268760"/>
            <a:ext cx="2857500" cy="488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6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20688"/>
            <a:ext cx="8842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604448" y="6381328"/>
            <a:ext cx="53955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1484784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Автотрансформатор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- </a:t>
            </a:r>
            <a:r>
              <a:rPr lang="ru-RU" sz="2000" b="0" i="0" u="none" strike="noStrike" dirty="0" smtClean="0">
                <a:solidFill>
                  <a:srgbClr val="0B0080"/>
                </a:solidFill>
                <a:effectLst/>
                <a:latin typeface="Arial"/>
                <a:hlinkClick r:id="rId5" tooltip="Трансформатор"/>
              </a:rPr>
              <a:t>трансформатор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,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дві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або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більше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</a:p>
          <a:p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обмоток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якого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мають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спільну</a:t>
            </a:r>
            <a:r>
              <a:rPr lang="ru-RU" sz="2000" b="0" i="0" dirty="0" smtClean="0">
                <a:solidFill>
                  <a:srgbClr val="252525"/>
                </a:solidFill>
                <a:effectLst/>
                <a:latin typeface="Arial"/>
              </a:rPr>
              <a:t> </a:t>
            </a:r>
            <a:r>
              <a:rPr lang="ru-RU" sz="2000" b="0" i="0" dirty="0" err="1" smtClean="0">
                <a:solidFill>
                  <a:srgbClr val="252525"/>
                </a:solidFill>
                <a:effectLst/>
                <a:latin typeface="Arial"/>
              </a:rPr>
              <a:t>частину</a:t>
            </a:r>
            <a:endParaRPr lang="uk-UA" sz="200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23" y="1628800"/>
            <a:ext cx="3476525" cy="46300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http://upload.wikimedia.org/wikipedia/commons/thumb/c/c1/Autotransformer.svg/110px-Autotransformer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84984"/>
            <a:ext cx="10477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26479" y="5267985"/>
            <a:ext cx="1498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200" dirty="0" smtClean="0"/>
              <a:t>умовне позначення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3157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180</TotalTime>
  <Words>405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16</cp:revision>
  <dcterms:created xsi:type="dcterms:W3CDTF">2014-11-01T13:09:45Z</dcterms:created>
  <dcterms:modified xsi:type="dcterms:W3CDTF">2015-02-25T19:09:12Z</dcterms:modified>
</cp:coreProperties>
</file>