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5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86BB-B00B-4B2F-9094-965535272D46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0D25-FBD4-4FAB-AA10-9599E352C29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74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86BB-B00B-4B2F-9094-965535272D46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0D25-FBD4-4FAB-AA10-9599E352C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93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86BB-B00B-4B2F-9094-965535272D46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0D25-FBD4-4FAB-AA10-9599E352C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61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86BB-B00B-4B2F-9094-965535272D46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0D25-FBD4-4FAB-AA10-9599E352C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74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86BB-B00B-4B2F-9094-965535272D46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0D25-FBD4-4FAB-AA10-9599E352C29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37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86BB-B00B-4B2F-9094-965535272D46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0D25-FBD4-4FAB-AA10-9599E352C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72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86BB-B00B-4B2F-9094-965535272D46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0D25-FBD4-4FAB-AA10-9599E352C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7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86BB-B00B-4B2F-9094-965535272D46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0D25-FBD4-4FAB-AA10-9599E352C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79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86BB-B00B-4B2F-9094-965535272D46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0D25-FBD4-4FAB-AA10-9599E352C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5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C4B86BB-B00B-4B2F-9094-965535272D46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EB0D25-FBD4-4FAB-AA10-9599E352C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99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86BB-B00B-4B2F-9094-965535272D46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0D25-FBD4-4FAB-AA10-9599E352C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77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4B86BB-B00B-4B2F-9094-965535272D46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CEB0D25-FBD4-4FAB-AA10-9599E352C29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13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uk.wikipedia.org/wiki/%D0%A2%D0%B5%D0%BB%D0%B5%D1%81%D0%BA%D0%BE%D0%BF" TargetMode="External"/><Relationship Id="rId7" Type="http://schemas.openxmlformats.org/officeDocument/2006/relationships/hyperlink" Target="http://uk.wikipedia.org/wiki/%D0%9C%D0%B5%D1%80%D0%B8%D0%B4%D1%96%D0%B0%D0%BD" TargetMode="External"/><Relationship Id="rId2" Type="http://schemas.openxmlformats.org/officeDocument/2006/relationships/hyperlink" Target="http://uk.wikipedia.org/wiki/%D0%A1%D0%BE%D0%BD%D1%8F%D1%87%D0%BD%D1%96_%D0%BF%D0%BB%D1%8F%D0%BC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3%D0%B5%D0%BE%D0%B3%D1%80%D0%B0%D1%84%D1%96%D1%87%D0%BD%D0%B8%D0%B9_%D0%BF%D0%BE%D0%BB%D1%8E%D1%81" TargetMode="External"/><Relationship Id="rId5" Type="http://schemas.openxmlformats.org/officeDocument/2006/relationships/hyperlink" Target="http://uk.wikipedia.org/wiki/%D0%95%D0%BA%D0%B2%D0%B0%D1%82%D0%BE%D1%80" TargetMode="External"/><Relationship Id="rId4" Type="http://schemas.openxmlformats.org/officeDocument/2006/relationships/hyperlink" Target="http://uk.wikipedia.org/wiki/%D0%9A%D1%83%D1%82%D0%BE%D0%B2%D0%B0_%D1%88%D0%B2%D0%B8%D0%B4%D0%BA%D1%96%D1%81%D1%82%D1%8C" TargetMode="Externa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7%D0%BE%D1%80%D1%8F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://uk.wikipedia.org/wiki/%D0%94%D0%B6%D0%BE%D1%80%D0%B4%D0%B6_%D0%95%D0%BB%D0%BB%D0%B5%D1%80%D1%96_%D0%93%D0%B5%D0%B9%D0%B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Solar_Dynamics_Observatory" TargetMode="External"/><Relationship Id="rId5" Type="http://schemas.openxmlformats.org/officeDocument/2006/relationships/hyperlink" Target="http://uk.wikipedia.org/wiki/SOHO" TargetMode="External"/><Relationship Id="rId4" Type="http://schemas.openxmlformats.org/officeDocument/2006/relationships/hyperlink" Target="http://uk.wikipedia.org/wiki/%D0%9A%D0%BE%D1%81%D0%BC%D1%96%D1%87%D0%BD%D0%B0_%D0%BE%D0%B1%D1%81%D0%B5%D1%80%D0%B2%D0%B0%D1%82%D0%BE%D1%80%D1%96%D1%8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3%D0%BD%D0%B8%D1%82%D1%82%D1%8F" TargetMode="External"/><Relationship Id="rId13" Type="http://schemas.openxmlformats.org/officeDocument/2006/relationships/hyperlink" Target="http://uk.wikipedia.org/wiki/%D0%A6%D0%B8%D0%BA%D0%BB%D0%B8_%D1%81%D0%BE%D0%BD%D1%8F%D1%87%D0%BD%D0%BE%D1%97_%D0%B0%D0%BA%D1%82%D0%B8%D0%B2%D0%BD%D0%BE%D1%81%D1%82%D1%96" TargetMode="External"/><Relationship Id="rId3" Type="http://schemas.openxmlformats.org/officeDocument/2006/relationships/hyperlink" Target="http://uk.wikipedia.org/wiki/%D0%93%D1%83%D1%81%D1%82%D0%B8%D0%BD%D0%B0" TargetMode="External"/><Relationship Id="rId7" Type="http://schemas.openxmlformats.org/officeDocument/2006/relationships/hyperlink" Target="http://uk.wikipedia.org/wiki/%D0%9A%D1%96%D0%BB%D0%BE%D0%B3%D1%80%D0%B0%D0%BC" TargetMode="External"/><Relationship Id="rId12" Type="http://schemas.openxmlformats.org/officeDocument/2006/relationships/hyperlink" Target="http://uk.wikipedia.org/wiki/%D0%A1%D0%BE%D0%BD%D1%8F%D1%87%D0%BD%D0%B0_%D1%81%D1%82%D0%B0%D0%BB%D0%B0" TargetMode="External"/><Relationship Id="rId2" Type="http://schemas.openxmlformats.org/officeDocument/2006/relationships/hyperlink" Target="http://uk.wikipedia.org/wiki/%D0%A1%D0%BE%D0%BD%D1%8F%D1%87%D0%BD%D0%B0_%D1%81%D0%B8%D1%81%D1%82%D0%B5%D0%BC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2%D0%B0%D1%82" TargetMode="External"/><Relationship Id="rId11" Type="http://schemas.openxmlformats.org/officeDocument/2006/relationships/hyperlink" Target="http://uk.wikipedia.org/wiki/%D0%97%D0%B5%D0%BC%D0%BB%D1%8F" TargetMode="External"/><Relationship Id="rId5" Type="http://schemas.openxmlformats.org/officeDocument/2006/relationships/hyperlink" Target="http://uk.wikipedia.org/wiki/%D0%9C%D0%B0%D1%81%D0%B0" TargetMode="External"/><Relationship Id="rId10" Type="http://schemas.openxmlformats.org/officeDocument/2006/relationships/hyperlink" Target="http://uk.wikipedia.org/wiki/1947" TargetMode="External"/><Relationship Id="rId4" Type="http://schemas.openxmlformats.org/officeDocument/2006/relationships/hyperlink" Target="http://uk.wikipedia.org/wiki/%D0%9C%D0%B5%D1%80%D1%82%D0%B2%D0%B5_%D0%BC%D0%BE%D1%80%D0%B5" TargetMode="External"/><Relationship Id="rId9" Type="http://schemas.openxmlformats.org/officeDocument/2006/relationships/hyperlink" Target="http://uk.wikipedia.org/wiki/8_%D0%BA%D0%B2%D1%96%D1%82%D0%BD%D1%8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0%BE%D0%BD%D1%8F%D1%87%D0%BD%D0%B5_%D1%8F%D0%B4%D1%80%D0%BE" TargetMode="External"/><Relationship Id="rId2" Type="http://schemas.openxmlformats.org/officeDocument/2006/relationships/hyperlink" Target="http://uk.wikipedia.org/wiki/%D0%A4%D0%BE%D1%82%D0%BE%D1%81%D1%84%D0%B5%D1%80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://uk.wikipedia.org/w/index.php?title=%D0%9A%D0%BE%D0%BD%D0%B2%D0%B5%D0%BA%D1%82%D0%B8%D0%B2%D0%BD%D0%B0_%D0%B7%D0%BE%D0%BD%D0%B0&amp;action=edit&amp;redlink=1" TargetMode="External"/><Relationship Id="rId4" Type="http://schemas.openxmlformats.org/officeDocument/2006/relationships/hyperlink" Target="http://uk.wikipedia.org/wiki/%D0%97%D0%BE%D0%BD%D0%B0_%D0%BF%D1%80%D0%BE%D0%BC%D0%B5%D0%BD%D0%B8%D1%81%D1%82%D0%BE%D0%B3%D0%BE_%D0%BF%D0%B5%D1%80%D0%B5%D0%BD%D0%BE%D1%81%D1%8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1%80%D0%B3%D0%BE%D0%BD" TargetMode="External"/><Relationship Id="rId7" Type="http://schemas.openxmlformats.org/officeDocument/2006/relationships/hyperlink" Target="http://uk.wikipedia.org/wiki/%D0%9F%D0%BB%D0%B0%D0%B7%D0%BC%D0%B0_(%D0%B0%D0%B3%D1%80%D0%B5%D0%B3%D0%B0%D1%82%D0%BD%D0%B8%D0%B9_%D1%81%D1%82%D0%B0%D0%BD)" TargetMode="External"/><Relationship Id="rId2" Type="http://schemas.openxmlformats.org/officeDocument/2006/relationships/hyperlink" Target="http://uk.wikipedia.org/wiki/%D0%90%D1%82%D0%BE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5%D0%BB%D0%B5%D0%BA%D1%82%D1%80%D0%BE%D0%BD" TargetMode="External"/><Relationship Id="rId5" Type="http://schemas.openxmlformats.org/officeDocument/2006/relationships/hyperlink" Target="http://uk.wikipedia.org/wiki/%D0%86%D0%BE%D0%BD%D1%96%D0%B7%D0%B0%D1%86%D1%96%D1%8F" TargetMode="External"/><Relationship Id="rId4" Type="http://schemas.openxmlformats.org/officeDocument/2006/relationships/hyperlink" Target="http://uk.wikipedia.org/wiki/%D0%90%D0%BB%D1%8E%D0%BC%D1%96%D0%BD%D1%96%D0%B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/>
              <a:t>Сонце та його будова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Презентацію підготувала:</a:t>
            </a:r>
          </a:p>
          <a:p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Учениця 11-Б класу</a:t>
            </a:r>
          </a:p>
          <a:p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Матюшенко Зоряна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04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ru-RU" dirty="0" err="1" smtClean="0"/>
              <a:t>онячні</a:t>
            </a:r>
            <a:r>
              <a:rPr lang="ru-RU" dirty="0" smtClean="0"/>
              <a:t> </a:t>
            </a:r>
            <a:r>
              <a:rPr lang="ru-RU" dirty="0"/>
              <a:t>цикли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9113520" cy="4402666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Спостерігаючи</a:t>
            </a:r>
            <a:r>
              <a:rPr lang="ru-RU" sz="2400" dirty="0"/>
              <a:t> </a:t>
            </a:r>
            <a:r>
              <a:rPr lang="ru-RU" sz="2400" dirty="0" err="1">
                <a:hlinkClick r:id="rId2" tooltip="Сонячні плями"/>
              </a:rPr>
              <a:t>сонячні</a:t>
            </a:r>
            <a:r>
              <a:rPr lang="ru-RU" sz="2400" dirty="0">
                <a:hlinkClick r:id="rId2" tooltip="Сонячні плями"/>
              </a:rPr>
              <a:t> </a:t>
            </a:r>
            <a:r>
              <a:rPr lang="ru-RU" sz="2400" dirty="0" err="1">
                <a:hlinkClick r:id="rId2" tooltip="Сонячні плями"/>
              </a:rPr>
              <a:t>плями</a:t>
            </a:r>
            <a:r>
              <a:rPr lang="ru-RU" sz="2400" dirty="0"/>
              <a:t> в </a:t>
            </a:r>
            <a:r>
              <a:rPr lang="ru-RU" sz="2400" dirty="0">
                <a:hlinkClick r:id="rId3" tooltip="Телескоп"/>
              </a:rPr>
              <a:t>телескоп</a:t>
            </a:r>
            <a:r>
              <a:rPr lang="ru-RU" sz="2400" dirty="0"/>
              <a:t>, </a:t>
            </a:r>
            <a:r>
              <a:rPr lang="ru-RU" sz="2400" dirty="0" err="1" smtClean="0"/>
              <a:t>Галілео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Галілей</a:t>
            </a:r>
            <a:r>
              <a:rPr lang="ru-RU" sz="2400" dirty="0"/>
              <a:t> </a:t>
            </a:r>
            <a:r>
              <a:rPr lang="ru-RU" sz="2400" dirty="0" err="1"/>
              <a:t>помітив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вони </a:t>
            </a:r>
            <a:r>
              <a:rPr lang="ru-RU" sz="2400" dirty="0" err="1"/>
              <a:t>пересуваються</a:t>
            </a:r>
            <a:r>
              <a:rPr lang="ru-RU" sz="2400" dirty="0"/>
              <a:t> </a:t>
            </a:r>
            <a:r>
              <a:rPr lang="ru-RU" sz="2400" dirty="0" err="1"/>
              <a:t>вздовж</a:t>
            </a:r>
            <a:r>
              <a:rPr lang="ru-RU" sz="2400" dirty="0"/>
              <a:t> видимого диска </a:t>
            </a:r>
            <a:r>
              <a:rPr lang="ru-RU" sz="2400" dirty="0" err="1"/>
              <a:t>Сонця</a:t>
            </a:r>
            <a:r>
              <a:rPr lang="ru-RU" sz="2400" dirty="0"/>
              <a:t>. На </a:t>
            </a:r>
            <a:r>
              <a:rPr lang="ru-RU" sz="2400" dirty="0" err="1"/>
              <a:t>цій</a:t>
            </a:r>
            <a:r>
              <a:rPr lang="ru-RU" sz="2400" dirty="0"/>
              <a:t> </a:t>
            </a:r>
            <a:r>
              <a:rPr lang="ru-RU" sz="2400" dirty="0" err="1"/>
              <a:t>підставі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зробив</a:t>
            </a:r>
            <a:r>
              <a:rPr lang="ru-RU" sz="2400" dirty="0"/>
              <a:t> </a:t>
            </a:r>
            <a:r>
              <a:rPr lang="ru-RU" sz="2400" dirty="0" err="1"/>
              <a:t>висновок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Сонце</a:t>
            </a:r>
            <a:r>
              <a:rPr lang="ru-RU" sz="2400" dirty="0"/>
              <a:t> </a:t>
            </a:r>
            <a:r>
              <a:rPr lang="ru-RU" sz="2400" dirty="0" err="1"/>
              <a:t>обертається</a:t>
            </a:r>
            <a:r>
              <a:rPr lang="ru-RU" sz="2400" dirty="0"/>
              <a:t> </a:t>
            </a:r>
            <a:r>
              <a:rPr lang="ru-RU" sz="2400" dirty="0" err="1"/>
              <a:t>навколо</a:t>
            </a:r>
            <a:r>
              <a:rPr lang="ru-RU" sz="2400" dirty="0"/>
              <a:t> </a:t>
            </a:r>
            <a:r>
              <a:rPr lang="ru-RU" sz="2400" dirty="0" err="1"/>
              <a:t>своєї</a:t>
            </a:r>
            <a:r>
              <a:rPr lang="ru-RU" sz="2400" dirty="0"/>
              <a:t> </a:t>
            </a:r>
            <a:r>
              <a:rPr lang="ru-RU" sz="2400" dirty="0" err="1"/>
              <a:t>осі</a:t>
            </a:r>
            <a:r>
              <a:rPr lang="ru-RU" sz="2400" dirty="0"/>
              <a:t>. </a:t>
            </a:r>
            <a:r>
              <a:rPr lang="ru-RU" sz="2400" dirty="0" err="1">
                <a:hlinkClick r:id="rId4" tooltip="Кутова швидкість"/>
              </a:rPr>
              <a:t>Кутова</a:t>
            </a:r>
            <a:r>
              <a:rPr lang="ru-RU" sz="2400" dirty="0">
                <a:hlinkClick r:id="rId4" tooltip="Кутова швидкість"/>
              </a:rPr>
              <a:t> </a:t>
            </a:r>
            <a:r>
              <a:rPr lang="ru-RU" sz="2400" dirty="0" err="1">
                <a:hlinkClick r:id="rId4" tooltip="Кутова швидкість"/>
              </a:rPr>
              <a:t>швидкість</a:t>
            </a:r>
            <a:r>
              <a:rPr lang="ru-RU" sz="2400" dirty="0"/>
              <a:t> </a:t>
            </a:r>
            <a:r>
              <a:rPr lang="ru-RU" sz="2400" dirty="0" err="1"/>
              <a:t>обертання</a:t>
            </a:r>
            <a:r>
              <a:rPr lang="ru-RU" sz="2400" dirty="0"/>
              <a:t> </a:t>
            </a:r>
            <a:r>
              <a:rPr lang="ru-RU" sz="2400" dirty="0" err="1"/>
              <a:t>світила</a:t>
            </a:r>
            <a:r>
              <a:rPr lang="ru-RU" sz="2400" dirty="0"/>
              <a:t> </a:t>
            </a:r>
            <a:r>
              <a:rPr lang="ru-RU" sz="2400" dirty="0" err="1"/>
              <a:t>зменшується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 </a:t>
            </a:r>
            <a:r>
              <a:rPr lang="ru-RU" sz="2400" dirty="0" err="1">
                <a:hlinkClick r:id="rId5" tooltip="Екватор"/>
              </a:rPr>
              <a:t>екватора</a:t>
            </a:r>
            <a:r>
              <a:rPr lang="ru-RU" sz="2400" dirty="0"/>
              <a:t> до </a:t>
            </a:r>
            <a:r>
              <a:rPr lang="ru-RU" sz="2400" dirty="0" err="1">
                <a:hlinkClick r:id="rId6" tooltip="Географічний полюс"/>
              </a:rPr>
              <a:t>полюсів</a:t>
            </a:r>
            <a:r>
              <a:rPr lang="ru-RU" sz="2400" dirty="0"/>
              <a:t>, точки на </a:t>
            </a:r>
            <a:r>
              <a:rPr lang="ru-RU" sz="2400" dirty="0" err="1"/>
              <a:t>екваторі</a:t>
            </a:r>
            <a:r>
              <a:rPr lang="ru-RU" sz="2400" dirty="0"/>
              <a:t> </a:t>
            </a:r>
            <a:r>
              <a:rPr lang="ru-RU" sz="2400" dirty="0" err="1"/>
              <a:t>здійснюють</a:t>
            </a:r>
            <a:r>
              <a:rPr lang="ru-RU" sz="2400" dirty="0"/>
              <a:t> </a:t>
            </a:r>
            <a:r>
              <a:rPr lang="ru-RU" sz="2400" dirty="0" err="1"/>
              <a:t>повний</a:t>
            </a:r>
            <a:r>
              <a:rPr lang="ru-RU" sz="2400" dirty="0"/>
              <a:t> </a:t>
            </a:r>
            <a:r>
              <a:rPr lang="ru-RU" sz="2400" dirty="0" err="1"/>
              <a:t>оберт</a:t>
            </a:r>
            <a:r>
              <a:rPr lang="ru-RU" sz="2400" dirty="0"/>
              <a:t> за 25 </a:t>
            </a:r>
            <a:r>
              <a:rPr lang="ru-RU" sz="2400" dirty="0" err="1"/>
              <a:t>діб</a:t>
            </a:r>
            <a:r>
              <a:rPr lang="ru-RU" sz="2400" dirty="0"/>
              <a:t>, а </a:t>
            </a:r>
            <a:r>
              <a:rPr lang="ru-RU" sz="2400" dirty="0" err="1"/>
              <a:t>поблизу</a:t>
            </a:r>
            <a:r>
              <a:rPr lang="ru-RU" sz="2400" dirty="0"/>
              <a:t> </a:t>
            </a:r>
            <a:r>
              <a:rPr lang="ru-RU" sz="2400" dirty="0" err="1"/>
              <a:t>полюсів</a:t>
            </a:r>
            <a:r>
              <a:rPr lang="ru-RU" sz="2400" dirty="0"/>
              <a:t> </a:t>
            </a:r>
            <a:r>
              <a:rPr lang="ru-RU" sz="2400" dirty="0" err="1"/>
              <a:t>зоряний</a:t>
            </a:r>
            <a:r>
              <a:rPr lang="ru-RU" sz="2400" dirty="0"/>
              <a:t>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обертання</a:t>
            </a:r>
            <a:r>
              <a:rPr lang="ru-RU" sz="2400" dirty="0"/>
              <a:t> </a:t>
            </a:r>
            <a:r>
              <a:rPr lang="ru-RU" sz="2400" dirty="0" err="1"/>
              <a:t>Сонця</a:t>
            </a:r>
            <a:r>
              <a:rPr lang="ru-RU" sz="2400" dirty="0"/>
              <a:t> </a:t>
            </a:r>
            <a:r>
              <a:rPr lang="ru-RU" sz="2400" dirty="0" err="1"/>
              <a:t>збільшується</a:t>
            </a:r>
            <a:r>
              <a:rPr lang="ru-RU" sz="2400" dirty="0"/>
              <a:t> до 30 </a:t>
            </a:r>
            <a:r>
              <a:rPr lang="ru-RU" sz="2400" dirty="0" err="1"/>
              <a:t>діб</a:t>
            </a:r>
            <a:r>
              <a:rPr lang="ru-RU" sz="2400" dirty="0"/>
              <a:t>. Земля </a:t>
            </a:r>
            <a:r>
              <a:rPr lang="ru-RU" sz="2400" dirty="0" err="1"/>
              <a:t>рухається</a:t>
            </a:r>
            <a:r>
              <a:rPr lang="ru-RU" sz="2400" dirty="0"/>
              <a:t> по </a:t>
            </a:r>
            <a:r>
              <a:rPr lang="ru-RU" sz="2400" dirty="0" err="1"/>
              <a:t>своїй</a:t>
            </a:r>
            <a:r>
              <a:rPr lang="ru-RU" sz="2400" dirty="0"/>
              <a:t> </a:t>
            </a:r>
            <a:r>
              <a:rPr lang="ru-RU" sz="2400" dirty="0" err="1"/>
              <a:t>орбіті</a:t>
            </a:r>
            <a:r>
              <a:rPr lang="ru-RU" sz="2400" dirty="0"/>
              <a:t> в тому ж </a:t>
            </a:r>
            <a:r>
              <a:rPr lang="ru-RU" sz="2400" dirty="0" err="1"/>
              <a:t>напрямку</a:t>
            </a:r>
            <a:r>
              <a:rPr lang="ru-RU" sz="2400" dirty="0"/>
              <a:t>, в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обертається</a:t>
            </a:r>
            <a:r>
              <a:rPr lang="ru-RU" sz="2400" dirty="0"/>
              <a:t> </a:t>
            </a:r>
            <a:r>
              <a:rPr lang="ru-RU" sz="2400" dirty="0" err="1"/>
              <a:t>Сонце</a:t>
            </a:r>
            <a:r>
              <a:rPr lang="ru-RU" sz="2400" dirty="0"/>
              <a:t>. Тому </a:t>
            </a:r>
            <a:r>
              <a:rPr lang="ru-RU" sz="2400" dirty="0" err="1"/>
              <a:t>відносно</a:t>
            </a:r>
            <a:r>
              <a:rPr lang="ru-RU" sz="2400" dirty="0"/>
              <a:t> земного </a:t>
            </a:r>
            <a:r>
              <a:rPr lang="ru-RU" sz="2400" dirty="0" err="1"/>
              <a:t>спостерігача</a:t>
            </a:r>
            <a:r>
              <a:rPr lang="ru-RU" sz="2400" dirty="0"/>
              <a:t>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обертання</a:t>
            </a:r>
            <a:r>
              <a:rPr lang="ru-RU" sz="2400" dirty="0"/>
              <a:t> </a:t>
            </a:r>
            <a:r>
              <a:rPr lang="ru-RU" sz="2400" dirty="0" err="1"/>
              <a:t>більший</a:t>
            </a:r>
            <a:r>
              <a:rPr lang="ru-RU" sz="2400" dirty="0"/>
              <a:t> і </a:t>
            </a:r>
            <a:r>
              <a:rPr lang="ru-RU" sz="2400" dirty="0" err="1"/>
              <a:t>пляма</a:t>
            </a:r>
            <a:r>
              <a:rPr lang="ru-RU" sz="2400" dirty="0"/>
              <a:t> в </a:t>
            </a:r>
            <a:r>
              <a:rPr lang="ru-RU" sz="2400" dirty="0" err="1"/>
              <a:t>центрі</a:t>
            </a:r>
            <a:r>
              <a:rPr lang="ru-RU" sz="2400" dirty="0"/>
              <a:t> </a:t>
            </a:r>
            <a:r>
              <a:rPr lang="ru-RU" sz="2400" dirty="0" err="1"/>
              <a:t>сонячного</a:t>
            </a:r>
            <a:r>
              <a:rPr lang="ru-RU" sz="2400" dirty="0"/>
              <a:t> диска </a:t>
            </a:r>
            <a:r>
              <a:rPr lang="ru-RU" sz="2400" dirty="0" err="1"/>
              <a:t>знову</a:t>
            </a:r>
            <a:r>
              <a:rPr lang="ru-RU" sz="2400" dirty="0"/>
              <a:t> </a:t>
            </a:r>
            <a:r>
              <a:rPr lang="ru-RU" sz="2400" dirty="0" err="1"/>
              <a:t>пройде</a:t>
            </a:r>
            <a:r>
              <a:rPr lang="ru-RU" sz="2400" dirty="0"/>
              <a:t> через </a:t>
            </a:r>
            <a:r>
              <a:rPr lang="ru-RU" sz="2400" dirty="0" err="1"/>
              <a:t>центральний</a:t>
            </a:r>
            <a:r>
              <a:rPr lang="ru-RU" sz="2400" dirty="0"/>
              <a:t> </a:t>
            </a:r>
            <a:r>
              <a:rPr lang="ru-RU" sz="2400" dirty="0" err="1">
                <a:hlinkClick r:id="rId7" tooltip="Меридіан"/>
              </a:rPr>
              <a:t>меридіан</a:t>
            </a:r>
            <a:r>
              <a:rPr lang="ru-RU" sz="2400" dirty="0"/>
              <a:t> </a:t>
            </a:r>
            <a:r>
              <a:rPr lang="ru-RU" sz="2400" dirty="0" err="1"/>
              <a:t>Сонця</a:t>
            </a:r>
            <a:r>
              <a:rPr lang="ru-RU" sz="2400" dirty="0"/>
              <a:t> через 27 </a:t>
            </a:r>
            <a:r>
              <a:rPr lang="ru-RU" sz="2400" dirty="0" err="1"/>
              <a:t>діб</a:t>
            </a:r>
            <a:r>
              <a:rPr lang="ru-RU" sz="2400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AutoShape 2" descr="data:image/jpeg;base64,/9j/4AAQSkZJRgABAQAAAQABAAD/2wCEAAkGBg0NDA8NDQ8NDQ0MDQ0NDA0NDQ4MDQ0NFBAVFBQQEhIXGyYeFxkjGRISHzEgJCcpLDgsFR4xNTAqNSYrLCkBCQoKDgwOFw8PFykcFBgpKSkpLCkpKSk1KSkpKSkpKSkqKS0pKS0pKSo1KSkpNSkwKiotKSkpNS0pLCkpNSkuKf/AABEIAMYA/gMBIgACEQEDEQH/xAAbAAACAwEBAQAAAAAAAAAAAAAAAgEDBAUHBv/EAC0QAAIDAAEBBwMEAgMAAAAAAAABAgMRBBIFBhMhMUFRYXGRFFKBoSIyM4LR/8QAGgEAAgMBAQAAAAAAAAAAAAAAAAECAwQFBv/EACwRAAIDAAEDAwEHBQAAAAAAAAABAgMREgQFQRMhMVEUYXGBkaHwIjJCsdH/2gAMAwEAAhEDEQA/APGQAkp02JATgEiHgBhOEkSSRGEjJEpCJpC4Tg2E9ItJcRMJwfpJURaPiV9IdJZ0h0ho+BXhGFvSDiGhxKsIwt6RekekXErwjCxoXB6QcRMIaHaIaJaRaEwgcVoZHBcIGAZDBcIGaIGIgjCQAWCgS0QMRcSCJKy/AGSBIlIRJIEhkgwZIjpYkQkMkSkMokWyxRFURlEdRHUSLZaoFaiSolqgMoEXImqynpDoL/DJ8MXIn6Zn6A6DR4ZDgHITrMziK4mlwEcCSkQdZmcRXE0OIjiSTKXApaFaLXEVommVOJU0QWNCtEkVtCNCjkNEiGCkMlgMixSCQGRIIZIDEXJDJAkSkVGlIEhsJSGSItliQJDJEqI8YkGy2MSFEdRGjEtjArcjRGAigWKBZGstjWVORojWUqsdVmiNRYqStzNCqMqqJ8I2KkbwCHqFqpMPhCuo6HgiSpBWCdJglWVyrN8qiqdRYplMqjBKBXKBtlWVSrLlIzSqMcoiOJplArcS1MyygZ2hWi5xEcSaZQ4lTQpY0K0TKmitogcVkitoUgYhkiDQoEkAI1JDJEJDpFLZsSBIdIEiyMSDZfGIRiWRiTGJbCBVKRphAiEC+FZMIGiusolI2QrEhWXwqLK6jRXUZ5TNkKyqNJdGg0QpNEOOZpWGhQMaoH/TnQhxi1cUpdxPijkugrlQdiXFKZ8catFxRx50lM6jrWUGayk0RsK5VnLnUUTrOnOkzWVmmMzLOo506ymUTfOszzgaIyMVlZjlEqlE1TgVSiXJmKcDO0I0XOIkkWpmeUSpoVosaFaJopaK2iBxWiSK2hWiBiGSINGtIdIiKHSMzZ0IoaKLYoWKLYorbNMIjwiXQiLCJoriUSZtrgNXA011i1RNdUDLORvrgTXWa6qSKqzbTUY5zNKWEVUG2nilnHoO92P2LZfNQhHX6t+0V8tmGdjbyPu2QstjBNyeJHKq4W+xpj2a36I9G7O7q8epJzXiz93L/XfpH/068KIRWRjFL4UUkdGrs/UWLZyUf3/n6nAt71FPIR39jyCfZrXsU2cKOea/k9iu4VViydcJfeKb/J872v3NhJOXH8pevhyep/Z+xXf2rqKlyi+aX0+f0J0d4hN5NcTzC/hJfUxcnjJLy/nzPo+dwXBuLTTTaafqmci+kx1W75O9CSkji2UmS2o611ZitgdCExyicyysy2QOjbAyWRNkJGKyBhnEpnA1ziZ5o1RZz7ImaSKpI0SRVJF6ZinEpaEaLWhGixMzSRW0KOxWiaKmhSBmKSIM2xRZERFsTMzoxQ8UXQRXFF0CmRrgi6CNFcSmBorM82b60aK4muqJnrRrqRjmzdBGqmJvogY6UdHjowWstfwdLhU619T1LsLsxcaiMc/zklKx/X4/g8/7uVKXJpi/R2Q37aeom/slKlZO1/MfZfn8nle9XPY1r4+QAAPUnngAAAD5fvj2PGVf6iC/yjisz3XtI875VR7J2jWp0Wxfo65r+meRc1ebPH91pVXU7H2U1v5+T1fZrnOtwf8Aj/o4l8DDdE6XIMFxXWz0Bz7YmO2JvtRjtRugzPYjFYjNNGywzTRsgznWIzTRTJF80UyRoiYJopkhGWyK2WoyyRWxWOxWWFDFFGFZIrZtRbEqQ6ZnZ0Yl8S+Bniy6DKZGus01mitmWDNFbM8kb62bK2bKmYK5GuqRkmjdBnRpZ0OPI5VMzdTYYLIljPpOxuV4d1c/2TjL8M9XrmpJSXmpJNP5TPFuNfh9/wB1O8kHBce6STXlXN+jX7WzR2rqY9Pa4TeRn5+jX/TzveOllNKyK1x+fwPrADQPXnlgACrk8quqLnZKMIxWtyeClJRWt4hpNvEZe3eUquLbJvNg4x+speSPJ+ZPzZ3e9ve2F8uitvwoPy8s6pfuZ8dye04/D/o8d11z6q/lFf0x9l9/3nse19JKirZrJS9xb5GC5k3doQ+v4MlnMg/f8+Q665Lwdjkl5EtZktLbbo/K/Jjt5MPlG2EWZ7JpeRLDNNhdzI+3n/Rjt5Tfp5GyEGcu66K8lk2UTkVTtfyymUjTGBzp3LwXSmvlCtlDkK2WqJldhc2KyrqZKs+SXEg5pjCsOr8CSs+PQeEG0XuxslMqTGUiOFikaa7WjVVyF7+RzlIZTK5Q0013OJ167o/KLVyor3/BxlMeNhS6Ua49W0duHPXwzTX2jH4ZwI2lsLimVCNUOskfQLtL9vl9X6l0OY36tnBrvNVfIM8qUvBsh1PL5Po+Pz5L3Onxu12vXH/R8nXyTTDlmKzpk/BqVkZfJ6N2f3+5FEeiLU45iVmy6fsTf3/5c1/yKOfsio6eex5v1G/WkFXYo8FJ8fprKPsvTOXLgt/A+w5Xe7k2f7XWP/u0vwjmcrtmc/8AaUn922cCXM+pTPliXTa9fuy6Krh/akjoX8zfcwXcky2ckzWcg2QpwrnekXXcgxW3ldlxlstNsKzm29QWzuKJ2lUrCuUzVGBz53MslYVSmI5CORaomWVg7kI5CuRDZNIpciWxdIbI0lhW2TpDZGgPCGgBGkaMWluk6JpOkcJ6OpDKRVpOiwkpFykMpFOkqRFosUzQpjxsMykOpEXEtjYbIWl0LjAplkbCpwNMLsOlC8tjyTlq0dXFLqNUeoOquUT+qOX4weMR9It+0nSfKK5ckweMK7hqoi+pNkrymdxmlaVysLFWZ5X6XTtKZTElMrci5RMk7NGlIRyIchGyxIzOQzYrZDYrZPCtsnSGyNAeEdDQI0jRkdJ0jQIGIAAAFoxIoaIlo2k6LpIYPRtJTE0nRYPR9GTK9J0WEtLVIZSKdJUiOFikXqZKmUdRPUR4k1YX+IHiFHUHULiS9Qv8QVzKuojqHxI+oWuYrkJ1EOQ8IOYzkK2LpDZLCDkS2RpGkaSwg2S2QQGjI6BGgRoxAAAAtAAABABGkaADBoAA9JDSAABtAgNEPRg0jQAejaTooaLCWj6GiaToYGj6RouhosHo2houkaPBaNoaLoaGBpOkaBGjwWkkaRoAR0CAAYtAAABAAEaAEkaQAwAAABDAKGgMYCNJEAAAAAaSQAD0nSdFDQHo2hougAaNoaKABo2houhoBo2kaRoaAaSQAALQAAAWgAEaAEgLoDAnSAAAAAABAAAAAAAAAGkgAw0kAEAAAAAAAAAAAAAAAAAAAAAAAAAAAAAEaAABGgADAAAAE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http://upload.wikimedia.org/wikipedia/commons/thumb/c/cc/Galileo.arp.300pix.jpg/204px-Galileo.arp.300pix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158" y="4033096"/>
            <a:ext cx="2305122" cy="282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2629" y="7938"/>
            <a:ext cx="2490652" cy="2102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730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Спостереження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858" y="1845734"/>
            <a:ext cx="7939314" cy="4023360"/>
          </a:xfrm>
        </p:spPr>
        <p:txBody>
          <a:bodyPr>
            <a:noAutofit/>
          </a:bodyPr>
          <a:lstStyle/>
          <a:p>
            <a:r>
              <a:rPr lang="ru-RU" sz="2400" dirty="0"/>
              <a:t>У 1905 </a:t>
            </a:r>
            <a:r>
              <a:rPr lang="ru-RU" sz="2400" dirty="0" err="1"/>
              <a:t>році</a:t>
            </a:r>
            <a:r>
              <a:rPr lang="ru-RU" sz="2400" dirty="0"/>
              <a:t> </a:t>
            </a:r>
            <a:r>
              <a:rPr lang="ru-RU" sz="2400" dirty="0">
                <a:hlinkClick r:id="rId2" tooltip="Джордж Еллері Гейл"/>
              </a:rPr>
              <a:t>Джордж </a:t>
            </a:r>
            <a:r>
              <a:rPr lang="ru-RU" sz="2400" dirty="0" err="1">
                <a:hlinkClick r:id="rId2" tooltip="Джордж Еллері Гейл"/>
              </a:rPr>
              <a:t>Еллері</a:t>
            </a:r>
            <a:r>
              <a:rPr lang="ru-RU" sz="2400" dirty="0">
                <a:hlinkClick r:id="rId2" tooltip="Джордж Еллері Гейл"/>
              </a:rPr>
              <a:t> </a:t>
            </a:r>
            <a:r>
              <a:rPr lang="ru-RU" sz="2400" dirty="0" smtClean="0">
                <a:hlinkClick r:id="rId2" tooltip="Джордж Еллері Гейл"/>
              </a:rPr>
              <a:t>Гейл</a:t>
            </a:r>
            <a:r>
              <a:rPr lang="ru-RU" sz="2400" dirty="0" smtClean="0"/>
              <a:t> в </a:t>
            </a:r>
            <a:r>
              <a:rPr lang="ru-RU" sz="2400" dirty="0" err="1"/>
              <a:t>обсерваторії</a:t>
            </a:r>
            <a:r>
              <a:rPr lang="ru-RU" sz="2400" dirty="0"/>
              <a:t> </a:t>
            </a:r>
            <a:r>
              <a:rPr lang="ru-RU" sz="2400" dirty="0" err="1"/>
              <a:t>Маунт-Вілсон</a:t>
            </a:r>
            <a:r>
              <a:rPr lang="ru-RU" sz="2400" dirty="0"/>
              <a:t> </a:t>
            </a:r>
            <a:r>
              <a:rPr lang="ru-RU" sz="2400" dirty="0" err="1"/>
              <a:t>встановив</a:t>
            </a:r>
            <a:r>
              <a:rPr lang="ru-RU" sz="2400" dirty="0"/>
              <a:t> перший </a:t>
            </a:r>
            <a:r>
              <a:rPr lang="ru-RU" sz="2400" dirty="0" err="1"/>
              <a:t>сонячний</a:t>
            </a:r>
            <a:r>
              <a:rPr lang="ru-RU" sz="2400" dirty="0"/>
              <a:t> телескоп </a:t>
            </a:r>
            <a:r>
              <a:rPr lang="ru-RU" sz="2400" dirty="0" err="1"/>
              <a:t>побудований</a:t>
            </a:r>
            <a:r>
              <a:rPr lang="ru-RU" sz="2400" dirty="0"/>
              <a:t> в </a:t>
            </a:r>
            <a:r>
              <a:rPr lang="ru-RU" sz="2400" dirty="0" err="1"/>
              <a:t>невеликій</a:t>
            </a:r>
            <a:r>
              <a:rPr lang="ru-RU" sz="2400" dirty="0"/>
              <a:t> </a:t>
            </a:r>
            <a:r>
              <a:rPr lang="ru-RU" sz="2400" dirty="0" err="1"/>
              <a:t>обсерваторії</a:t>
            </a:r>
            <a:r>
              <a:rPr lang="ru-RU" sz="2400" dirty="0"/>
              <a:t>, і </a:t>
            </a:r>
            <a:r>
              <a:rPr lang="ru-RU" sz="2400" dirty="0" err="1"/>
              <a:t>зайнявся</a:t>
            </a:r>
            <a:r>
              <a:rPr lang="ru-RU" sz="2400" dirty="0"/>
              <a:t> </a:t>
            </a:r>
            <a:r>
              <a:rPr lang="ru-RU" sz="2400" dirty="0" err="1"/>
              <a:t>пошуком</a:t>
            </a:r>
            <a:r>
              <a:rPr lang="ru-RU" sz="2400" dirty="0"/>
              <a:t> </a:t>
            </a:r>
            <a:r>
              <a:rPr lang="ru-RU" sz="2400" dirty="0" err="1"/>
              <a:t>відповіді</a:t>
            </a:r>
            <a:r>
              <a:rPr lang="ru-RU" sz="2400" dirty="0"/>
              <a:t> на проблему </a:t>
            </a:r>
            <a:r>
              <a:rPr lang="ru-RU" sz="2400" dirty="0" err="1"/>
              <a:t>походження</a:t>
            </a:r>
            <a:r>
              <a:rPr lang="ru-RU" sz="2400" dirty="0"/>
              <a:t> </a:t>
            </a:r>
            <a:r>
              <a:rPr lang="ru-RU" sz="2400" dirty="0" err="1"/>
              <a:t>плям</a:t>
            </a:r>
            <a:r>
              <a:rPr lang="ru-RU" sz="2400" dirty="0"/>
              <a:t> на </a:t>
            </a:r>
            <a:r>
              <a:rPr lang="ru-RU" sz="2400" dirty="0" err="1"/>
              <a:t>Сонці</a:t>
            </a:r>
            <a:r>
              <a:rPr lang="ru-RU" sz="2400" dirty="0"/>
              <a:t>, </a:t>
            </a:r>
            <a:r>
              <a:rPr lang="ru-RU" sz="2400" dirty="0" err="1"/>
              <a:t>відкритих</a:t>
            </a:r>
            <a:r>
              <a:rPr lang="ru-RU" sz="2400" dirty="0"/>
              <a:t> </a:t>
            </a:r>
            <a:r>
              <a:rPr lang="ru-RU" sz="2400" dirty="0" err="1"/>
              <a:t>Галілеєм</a:t>
            </a:r>
            <a:r>
              <a:rPr lang="ru-RU" sz="2400" dirty="0"/>
              <a:t>. Джордж </a:t>
            </a:r>
            <a:r>
              <a:rPr lang="ru-RU" sz="2400" dirty="0" err="1"/>
              <a:t>Хейл</a:t>
            </a:r>
            <a:r>
              <a:rPr lang="ru-RU" sz="2400" dirty="0"/>
              <a:t> </a:t>
            </a:r>
            <a:r>
              <a:rPr lang="ru-RU" sz="2400" dirty="0" err="1"/>
              <a:t>відкрив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плями</a:t>
            </a:r>
            <a:r>
              <a:rPr lang="ru-RU" sz="2400" dirty="0"/>
              <a:t> на </a:t>
            </a:r>
            <a:r>
              <a:rPr lang="ru-RU" sz="2400" dirty="0" err="1"/>
              <a:t>Сонці</a:t>
            </a:r>
            <a:r>
              <a:rPr lang="ru-RU" sz="2400" dirty="0"/>
              <a:t> </a:t>
            </a:r>
            <a:r>
              <a:rPr lang="ru-RU" sz="2400" dirty="0" err="1"/>
              <a:t>викликані</a:t>
            </a:r>
            <a:r>
              <a:rPr lang="ru-RU" sz="2400" dirty="0"/>
              <a:t> </a:t>
            </a:r>
            <a:r>
              <a:rPr lang="ru-RU" sz="2400" dirty="0" err="1"/>
              <a:t>магнітним</a:t>
            </a:r>
            <a:r>
              <a:rPr lang="ru-RU" sz="2400" dirty="0"/>
              <a:t> полем, </a:t>
            </a:r>
            <a:r>
              <a:rPr lang="ru-RU" sz="2400" dirty="0" err="1"/>
              <a:t>оскільки</a:t>
            </a:r>
            <a:r>
              <a:rPr lang="ru-RU" sz="2400" dirty="0"/>
              <a:t> </a:t>
            </a:r>
            <a:r>
              <a:rPr lang="ru-RU" sz="2400" dirty="0" err="1"/>
              <a:t>воно</a:t>
            </a:r>
            <a:r>
              <a:rPr lang="ru-RU" sz="2400" dirty="0"/>
              <a:t> </a:t>
            </a:r>
            <a:r>
              <a:rPr lang="ru-RU" sz="2400" dirty="0" err="1"/>
              <a:t>призводить</a:t>
            </a:r>
            <a:r>
              <a:rPr lang="ru-RU" sz="2400" dirty="0"/>
              <a:t> до </a:t>
            </a:r>
            <a:r>
              <a:rPr lang="ru-RU" sz="2400" dirty="0" err="1"/>
              <a:t>зниження</a:t>
            </a:r>
            <a:r>
              <a:rPr lang="ru-RU" sz="2400" dirty="0"/>
              <a:t> </a:t>
            </a:r>
            <a:r>
              <a:rPr lang="ru-RU" sz="2400" dirty="0" err="1"/>
              <a:t>температури</a:t>
            </a:r>
            <a:r>
              <a:rPr lang="ru-RU" sz="2400" dirty="0"/>
              <a:t> </a:t>
            </a:r>
            <a:r>
              <a:rPr lang="ru-RU" sz="2400" dirty="0" err="1"/>
              <a:t>поверхні</a:t>
            </a:r>
            <a:r>
              <a:rPr lang="ru-RU" sz="2400" dirty="0"/>
              <a:t>. На </a:t>
            </a:r>
            <a:r>
              <a:rPr lang="ru-RU" sz="2400" dirty="0" err="1"/>
              <a:t>сьогодні</a:t>
            </a:r>
            <a:r>
              <a:rPr lang="ru-RU" sz="2400" dirty="0"/>
              <a:t> </a:t>
            </a:r>
            <a:r>
              <a:rPr lang="ru-RU" sz="2400" dirty="0" err="1"/>
              <a:t>Сонце</a:t>
            </a:r>
            <a:r>
              <a:rPr lang="ru-RU" sz="2400" dirty="0"/>
              <a:t> регулярно </a:t>
            </a:r>
            <a:r>
              <a:rPr lang="ru-RU" sz="2400" dirty="0" err="1"/>
              <a:t>спостерігають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численних</a:t>
            </a:r>
            <a:r>
              <a:rPr lang="ru-RU" sz="2400" dirty="0"/>
              <a:t> </a:t>
            </a:r>
            <a:r>
              <a:rPr lang="ru-RU" sz="2400" dirty="0" err="1"/>
              <a:t>наземних</a:t>
            </a:r>
            <a:r>
              <a:rPr lang="ru-RU" sz="2400" dirty="0"/>
              <a:t> </a:t>
            </a:r>
            <a:r>
              <a:rPr lang="ru-RU" sz="2400" dirty="0" err="1"/>
              <a:t>обсерваторій</a:t>
            </a:r>
            <a:r>
              <a:rPr lang="ru-RU" sz="2400" dirty="0"/>
              <a:t>. </a:t>
            </a:r>
            <a:r>
              <a:rPr lang="ru-RU" sz="2400" dirty="0" err="1"/>
              <a:t>Проте</a:t>
            </a:r>
            <a:r>
              <a:rPr lang="ru-RU" sz="2400" dirty="0"/>
              <a:t>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детальну</a:t>
            </a:r>
            <a:r>
              <a:rPr lang="ru-RU" sz="2400" dirty="0"/>
              <a:t> та </a:t>
            </a:r>
            <a:r>
              <a:rPr lang="ru-RU" sz="2400" dirty="0" err="1"/>
              <a:t>цінну</a:t>
            </a:r>
            <a:r>
              <a:rPr lang="ru-RU" sz="2400" dirty="0"/>
              <a:t> </a:t>
            </a:r>
            <a:r>
              <a:rPr lang="ru-RU" sz="2400" dirty="0" err="1"/>
              <a:t>інформацію</a:t>
            </a:r>
            <a:r>
              <a:rPr lang="ru-RU" sz="2400" dirty="0"/>
              <a:t> про природу та </a:t>
            </a:r>
            <a:r>
              <a:rPr lang="ru-RU" sz="2400" dirty="0" err="1"/>
              <a:t>активність</a:t>
            </a:r>
            <a:r>
              <a:rPr lang="ru-RU" sz="2400" dirty="0"/>
              <a:t> </a:t>
            </a:r>
            <a:r>
              <a:rPr lang="ru-RU" sz="2400" dirty="0" err="1"/>
              <a:t>нашої</a:t>
            </a:r>
            <a:r>
              <a:rPr lang="ru-RU" sz="2400" dirty="0"/>
              <a:t> </a:t>
            </a:r>
            <a:r>
              <a:rPr lang="ru-RU" sz="2400" dirty="0" err="1"/>
              <a:t>найближчої</a:t>
            </a:r>
            <a:r>
              <a:rPr lang="ru-RU" sz="2400" dirty="0"/>
              <a:t> </a:t>
            </a:r>
            <a:r>
              <a:rPr lang="ru-RU" sz="2400" dirty="0" err="1">
                <a:hlinkClick r:id="rId3" tooltip="Зоря"/>
              </a:rPr>
              <a:t>зорі</a:t>
            </a:r>
            <a:r>
              <a:rPr lang="ru-RU" sz="2400" dirty="0"/>
              <a:t> 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отримати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 </a:t>
            </a:r>
            <a:r>
              <a:rPr lang="ru-RU" sz="2400" dirty="0" err="1">
                <a:hlinkClick r:id="rId4" tooltip="Космічна обсерваторія"/>
              </a:rPr>
              <a:t>орбітальних</a:t>
            </a:r>
            <a:r>
              <a:rPr lang="ru-RU" sz="2400" dirty="0">
                <a:hlinkClick r:id="rId4" tooltip="Космічна обсерваторія"/>
              </a:rPr>
              <a:t> </a:t>
            </a:r>
            <a:r>
              <a:rPr lang="ru-RU" sz="2400" dirty="0" err="1">
                <a:hlinkClick r:id="rId4" tooltip="Космічна обсерваторія"/>
              </a:rPr>
              <a:t>телескопів</a:t>
            </a:r>
            <a:r>
              <a:rPr lang="ru-RU" sz="2400" dirty="0"/>
              <a:t> таких як </a:t>
            </a:r>
            <a:r>
              <a:rPr lang="en-US" sz="2400" dirty="0">
                <a:hlinkClick r:id="rId5" tooltip="SOHO"/>
              </a:rPr>
              <a:t>SOHO</a:t>
            </a:r>
            <a:r>
              <a:rPr lang="en-US" sz="2400" dirty="0"/>
              <a:t>, </a:t>
            </a:r>
            <a:r>
              <a:rPr lang="ru-RU" sz="2400" dirty="0" err="1">
                <a:hlinkClick r:id="rId6" tooltip="Solar Dynamics Observatory"/>
              </a:rPr>
              <a:t>Обсерваторія</a:t>
            </a:r>
            <a:r>
              <a:rPr lang="ru-RU" sz="2400" dirty="0">
                <a:hlinkClick r:id="rId6" tooltip="Solar Dynamics Observatory"/>
              </a:rPr>
              <a:t> </a:t>
            </a:r>
            <a:r>
              <a:rPr lang="ru-RU" sz="2400" dirty="0" err="1">
                <a:hlinkClick r:id="rId6" tooltip="Solar Dynamics Observatory"/>
              </a:rPr>
              <a:t>сонячної</a:t>
            </a:r>
            <a:r>
              <a:rPr lang="ru-RU" sz="2400" dirty="0">
                <a:hlinkClick r:id="rId6" tooltip="Solar Dynamics Observatory"/>
              </a:rPr>
              <a:t> </a:t>
            </a:r>
            <a:r>
              <a:rPr lang="ru-RU" sz="2400" dirty="0" err="1">
                <a:hlinkClick r:id="rId6" tooltip="Solar Dynamics Observatory"/>
              </a:rPr>
              <a:t>динаміки</a:t>
            </a:r>
            <a:r>
              <a:rPr lang="ru-RU" sz="2400" dirty="0"/>
              <a:t> та </a:t>
            </a:r>
            <a:r>
              <a:rPr lang="ru-RU" sz="2400" dirty="0" err="1"/>
              <a:t>інші</a:t>
            </a:r>
            <a:r>
              <a:rPr lang="ru-RU" sz="2400" dirty="0"/>
              <a:t>.</a:t>
            </a:r>
            <a:endParaRPr lang="ru-RU" sz="2400" dirty="0"/>
          </a:p>
        </p:txBody>
      </p:sp>
      <p:pic>
        <p:nvPicPr>
          <p:cNvPr id="2050" name="Picture 2" descr="http://upload.wikimedia.org/wikipedia/commons/b/b7/Portrait_of_George_Ellery_Hal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172" y="156792"/>
            <a:ext cx="3593737" cy="5494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150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Цікаві</a:t>
            </a:r>
            <a:r>
              <a:rPr lang="ru-RU" dirty="0" smtClean="0"/>
              <a:t> </a:t>
            </a:r>
            <a:r>
              <a:rPr lang="ru-RU" dirty="0" err="1" smtClean="0"/>
              <a:t>факти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371" y="1737360"/>
            <a:ext cx="10546080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Сонце</a:t>
            </a:r>
            <a:r>
              <a:rPr lang="ru-RU" dirty="0" smtClean="0"/>
              <a:t> </a:t>
            </a:r>
            <a:r>
              <a:rPr lang="ru-RU" dirty="0" err="1"/>
              <a:t>містить</a:t>
            </a:r>
            <a:r>
              <a:rPr lang="ru-RU" dirty="0"/>
              <a:t> у </a:t>
            </a:r>
            <a:r>
              <a:rPr lang="ru-RU" dirty="0" err="1"/>
              <a:t>собі</a:t>
            </a:r>
            <a:r>
              <a:rPr lang="ru-RU" dirty="0"/>
              <a:t> 99,87%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усієї</a:t>
            </a:r>
            <a:r>
              <a:rPr lang="ru-RU" dirty="0"/>
              <a:t> </a:t>
            </a:r>
            <a:r>
              <a:rPr lang="ru-RU" dirty="0" err="1">
                <a:hlinkClick r:id="rId2" tooltip="Сонячна система"/>
              </a:rPr>
              <a:t>Сонячної</a:t>
            </a:r>
            <a:r>
              <a:rPr lang="ru-RU" dirty="0">
                <a:hlinkClick r:id="rId2" tooltip="Сонячна система"/>
              </a:rPr>
              <a:t> </a:t>
            </a:r>
            <a:r>
              <a:rPr lang="ru-RU" dirty="0" err="1" smtClean="0">
                <a:hlinkClick r:id="rId2" tooltip="Сонячна система"/>
              </a:rPr>
              <a:t>системи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Середня</a:t>
            </a:r>
            <a:r>
              <a:rPr lang="ru-RU" dirty="0"/>
              <a:t> </a:t>
            </a:r>
            <a:r>
              <a:rPr lang="ru-RU" dirty="0" err="1">
                <a:hlinkClick r:id="rId3" tooltip="Густина"/>
              </a:rPr>
              <a:t>густина</a:t>
            </a:r>
            <a:r>
              <a:rPr lang="ru-RU" dirty="0"/>
              <a:t> </a:t>
            </a:r>
            <a:r>
              <a:rPr lang="ru-RU" dirty="0" err="1"/>
              <a:t>Сонця</a:t>
            </a:r>
            <a:r>
              <a:rPr lang="ru-RU" dirty="0"/>
              <a:t> становить </a:t>
            </a:r>
            <a:r>
              <a:rPr lang="ru-RU" dirty="0" err="1"/>
              <a:t>всього</a:t>
            </a:r>
            <a:r>
              <a:rPr lang="ru-RU" dirty="0"/>
              <a:t> 1,4 г/см³,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густині</a:t>
            </a:r>
            <a:r>
              <a:rPr lang="ru-RU" dirty="0"/>
              <a:t> води </a:t>
            </a:r>
            <a:r>
              <a:rPr lang="ru-RU" dirty="0">
                <a:hlinkClick r:id="rId4" tooltip="Мертве море"/>
              </a:rPr>
              <a:t>Мертвого </a:t>
            </a:r>
            <a:r>
              <a:rPr lang="ru-RU" dirty="0" smtClean="0">
                <a:hlinkClick r:id="rId4" tooltip="Мертве море"/>
              </a:rPr>
              <a:t>моря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Кожну</a:t>
            </a:r>
            <a:r>
              <a:rPr lang="ru-RU" dirty="0"/>
              <a:t> секунду </a:t>
            </a:r>
            <a:r>
              <a:rPr lang="ru-RU" dirty="0" err="1"/>
              <a:t>Сонце</a:t>
            </a:r>
            <a:r>
              <a:rPr lang="ru-RU" dirty="0"/>
              <a:t> </a:t>
            </a:r>
            <a:r>
              <a:rPr lang="ru-RU" dirty="0" err="1"/>
              <a:t>випромінює</a:t>
            </a:r>
            <a:r>
              <a:rPr lang="ru-RU" dirty="0"/>
              <a:t> в 100 000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людство</a:t>
            </a:r>
            <a:r>
              <a:rPr lang="ru-RU" dirty="0"/>
              <a:t> </a:t>
            </a:r>
            <a:r>
              <a:rPr lang="ru-RU" dirty="0" err="1"/>
              <a:t>виробило</a:t>
            </a:r>
            <a:r>
              <a:rPr lang="ru-RU" dirty="0"/>
              <a:t> за всю свою </a:t>
            </a:r>
            <a:r>
              <a:rPr lang="ru-RU" dirty="0" err="1" smtClean="0"/>
              <a:t>історію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Питома</a:t>
            </a:r>
            <a:r>
              <a:rPr lang="ru-RU" dirty="0"/>
              <a:t> (на </a:t>
            </a:r>
            <a:r>
              <a:rPr lang="ru-RU" dirty="0" err="1"/>
              <a:t>одиницю</a:t>
            </a:r>
            <a:r>
              <a:rPr lang="ru-RU" dirty="0"/>
              <a:t> </a:t>
            </a:r>
            <a:r>
              <a:rPr lang="ru-RU" dirty="0" err="1">
                <a:hlinkClick r:id="rId5" tooltip="Маса"/>
              </a:rPr>
              <a:t>маси</a:t>
            </a:r>
            <a:r>
              <a:rPr lang="ru-RU" dirty="0"/>
              <a:t>) </a:t>
            </a:r>
            <a:r>
              <a:rPr lang="ru-RU" dirty="0" err="1"/>
              <a:t>енерговитрата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 — </a:t>
            </a:r>
            <a:r>
              <a:rPr lang="ru-RU" dirty="0" err="1"/>
              <a:t>всього</a:t>
            </a:r>
            <a:r>
              <a:rPr lang="ru-RU" dirty="0"/>
              <a:t> 2×10</a:t>
            </a:r>
            <a:r>
              <a:rPr lang="ru-RU" baseline="30000" dirty="0"/>
              <a:t>-4</a:t>
            </a:r>
            <a:r>
              <a:rPr lang="ru-RU" dirty="0"/>
              <a:t> </a:t>
            </a:r>
            <a:r>
              <a:rPr lang="ru-RU" dirty="0">
                <a:hlinkClick r:id="rId6" tooltip="Ват"/>
              </a:rPr>
              <a:t>Вт</a:t>
            </a:r>
            <a:r>
              <a:rPr lang="ru-RU" dirty="0"/>
              <a:t>/</a:t>
            </a:r>
            <a:r>
              <a:rPr lang="ru-RU" dirty="0">
                <a:hlinkClick r:id="rId7" tooltip="Кілограм"/>
              </a:rPr>
              <a:t>кг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ж, як у купи </a:t>
            </a:r>
            <a:r>
              <a:rPr lang="ru-RU" dirty="0" smtClean="0">
                <a:hlinkClick r:id="rId8" tooltip="Гниття"/>
              </a:rPr>
              <a:t>гнилого</a:t>
            </a:r>
            <a:r>
              <a:rPr lang="ru-RU" dirty="0" smtClean="0"/>
              <a:t> </a:t>
            </a:r>
            <a:r>
              <a:rPr lang="ru-RU" dirty="0" err="1" smtClean="0"/>
              <a:t>листя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hlinkClick r:id="rId9" tooltip="8 квітня"/>
              </a:rPr>
              <a:t>8 </a:t>
            </a:r>
            <a:r>
              <a:rPr lang="ru-RU" dirty="0" err="1">
                <a:hlinkClick r:id="rId9" tooltip="8 квітня"/>
              </a:rPr>
              <a:t>квітня</a:t>
            </a:r>
            <a:r>
              <a:rPr lang="ru-RU" dirty="0"/>
              <a:t> </a:t>
            </a:r>
            <a:r>
              <a:rPr lang="ru-RU" dirty="0">
                <a:hlinkClick r:id="rId10" tooltip="1947"/>
              </a:rPr>
              <a:t>1947</a:t>
            </a:r>
            <a:r>
              <a:rPr lang="ru-RU" dirty="0"/>
              <a:t> року на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південної</a:t>
            </a:r>
            <a:r>
              <a:rPr lang="ru-RU" dirty="0"/>
              <a:t> </a:t>
            </a:r>
            <a:r>
              <a:rPr lang="ru-RU" dirty="0" err="1"/>
              <a:t>півкулі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зафіксовано</a:t>
            </a:r>
            <a:r>
              <a:rPr lang="ru-RU" dirty="0"/>
              <a:t>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скупчення</a:t>
            </a:r>
            <a:r>
              <a:rPr lang="ru-RU" dirty="0"/>
              <a:t> </a:t>
            </a:r>
            <a:r>
              <a:rPr lang="ru-RU" dirty="0" err="1"/>
              <a:t>сонячних</a:t>
            </a:r>
            <a:r>
              <a:rPr lang="ru-RU" dirty="0"/>
              <a:t> </a:t>
            </a:r>
            <a:r>
              <a:rPr lang="ru-RU" dirty="0" err="1"/>
              <a:t>плям</a:t>
            </a:r>
            <a:r>
              <a:rPr lang="ru-RU" dirty="0"/>
              <a:t> за весь час </a:t>
            </a:r>
            <a:r>
              <a:rPr lang="ru-RU" dirty="0" err="1"/>
              <a:t>спостережень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довжина</a:t>
            </a:r>
            <a:r>
              <a:rPr lang="ru-RU" dirty="0"/>
              <a:t> становила 300 000 км, а ширина — 145 000 км.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в 36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за </a:t>
            </a:r>
            <a:r>
              <a:rPr lang="ru-RU" dirty="0" err="1"/>
              <a:t>площу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 </a:t>
            </a:r>
            <a:r>
              <a:rPr lang="ru-RU" dirty="0" err="1">
                <a:hlinkClick r:id="rId11" tooltip="Земля"/>
              </a:rPr>
              <a:t>Землі</a:t>
            </a:r>
            <a:r>
              <a:rPr lang="ru-RU" dirty="0"/>
              <a:t> 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легко </a:t>
            </a:r>
            <a:r>
              <a:rPr lang="ru-RU" dirty="0" err="1"/>
              <a:t>розгледіти</a:t>
            </a:r>
            <a:r>
              <a:rPr lang="ru-RU" dirty="0"/>
              <a:t> </a:t>
            </a:r>
            <a:r>
              <a:rPr lang="ru-RU" dirty="0" err="1"/>
              <a:t>неозброєним</a:t>
            </a:r>
            <a:r>
              <a:rPr lang="ru-RU" dirty="0"/>
              <a:t> оком </a:t>
            </a:r>
            <a:r>
              <a:rPr lang="ru-RU" dirty="0" err="1"/>
              <a:t>під</a:t>
            </a:r>
            <a:r>
              <a:rPr lang="ru-RU" dirty="0"/>
              <a:t> час заходу </a:t>
            </a:r>
            <a:r>
              <a:rPr lang="ru-RU" dirty="0" err="1" smtClean="0"/>
              <a:t>Сонця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сонячних</a:t>
            </a:r>
            <a:r>
              <a:rPr lang="ru-RU" dirty="0"/>
              <a:t> </a:t>
            </a:r>
            <a:r>
              <a:rPr lang="ru-RU" dirty="0" err="1"/>
              <a:t>плям</a:t>
            </a:r>
            <a:r>
              <a:rPr lang="ru-RU" dirty="0"/>
              <a:t> та </a:t>
            </a:r>
            <a:r>
              <a:rPr lang="ru-RU" dirty="0" err="1"/>
              <a:t>інтенсивність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err="1"/>
              <a:t>корелюють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собою. </a:t>
            </a:r>
            <a:r>
              <a:rPr lang="ru-RU" dirty="0" err="1"/>
              <a:t>Цікаво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 </a:t>
            </a:r>
            <a:r>
              <a:rPr lang="ru-RU" dirty="0" err="1">
                <a:hlinkClick r:id="rId12" tooltip="Сонячна стала"/>
              </a:rPr>
              <a:t>сонячна</a:t>
            </a:r>
            <a:r>
              <a:rPr lang="ru-RU" dirty="0">
                <a:hlinkClick r:id="rId12" tooltip="Сонячна стала"/>
              </a:rPr>
              <a:t> </a:t>
            </a:r>
            <a:r>
              <a:rPr lang="ru-RU" dirty="0" err="1">
                <a:hlinkClick r:id="rId12" tooltip="Сонячна стала"/>
              </a:rPr>
              <a:t>стала</a:t>
            </a:r>
            <a:r>
              <a:rPr lang="ru-RU" dirty="0" err="1"/>
              <a:t>зазвичай</a:t>
            </a:r>
            <a:r>
              <a:rPr lang="ru-RU" dirty="0"/>
              <a:t> на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десятих</a:t>
            </a:r>
            <a:r>
              <a:rPr lang="ru-RU" dirty="0"/>
              <a:t> </a:t>
            </a:r>
            <a:r>
              <a:rPr lang="ru-RU" dirty="0" err="1"/>
              <a:t>відсотка</a:t>
            </a:r>
            <a:r>
              <a:rPr lang="ru-RU" dirty="0"/>
              <a:t> </a:t>
            </a:r>
            <a:r>
              <a:rPr lang="ru-RU" dirty="0" err="1"/>
              <a:t>вища</a:t>
            </a:r>
            <a:r>
              <a:rPr lang="ru-RU" dirty="0"/>
              <a:t>, коли </a:t>
            </a:r>
            <a:r>
              <a:rPr lang="ru-RU" dirty="0" err="1">
                <a:hlinkClick r:id="rId13" tooltip="Цикли сонячної активності"/>
              </a:rPr>
              <a:t>кількість</a:t>
            </a:r>
            <a:r>
              <a:rPr lang="ru-RU" dirty="0">
                <a:hlinkClick r:id="rId13" tooltip="Цикли сонячної активності"/>
              </a:rPr>
              <a:t> </a:t>
            </a:r>
            <a:r>
              <a:rPr lang="ru-RU" dirty="0" err="1">
                <a:hlinkClick r:id="rId13" tooltip="Цикли сонячної активності"/>
              </a:rPr>
              <a:t>сонячних</a:t>
            </a:r>
            <a:r>
              <a:rPr lang="ru-RU" dirty="0">
                <a:hlinkClick r:id="rId13" tooltip="Цикли сонячної активності"/>
              </a:rPr>
              <a:t> </a:t>
            </a:r>
            <a:r>
              <a:rPr lang="ru-RU" dirty="0" err="1">
                <a:hlinkClick r:id="rId13" tooltip="Цикли сонячної активності"/>
              </a:rPr>
              <a:t>плям</a:t>
            </a:r>
            <a:r>
              <a:rPr lang="ru-RU" dirty="0">
                <a:hlinkClick r:id="rId13" tooltip="Цикли сонячної активності"/>
              </a:rPr>
              <a:t> </a:t>
            </a:r>
            <a:r>
              <a:rPr lang="ru-RU" dirty="0" err="1">
                <a:hlinkClick r:id="rId13" tooltip="Цикли сонячної активності"/>
              </a:rPr>
              <a:t>найбільша</a:t>
            </a:r>
            <a:r>
              <a:rPr lang="ru-RU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09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</a:t>
            </a:r>
            <a:r>
              <a:rPr lang="uk-UA" b="1" dirty="0" smtClean="0"/>
              <a:t>Дякую за увагу!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09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Сонце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11680"/>
            <a:ext cx="10058400" cy="42519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err="1"/>
              <a:t>Сонце</a:t>
            </a:r>
            <a:r>
              <a:rPr lang="ru-RU" sz="2800" dirty="0"/>
              <a:t> — </a:t>
            </a:r>
            <a:r>
              <a:rPr lang="ru-RU" sz="2800" dirty="0" err="1"/>
              <a:t>центральне</a:t>
            </a:r>
            <a:r>
              <a:rPr lang="ru-RU" sz="2800" dirty="0"/>
              <a:t> </a:t>
            </a:r>
            <a:r>
              <a:rPr lang="ru-RU" sz="2800" dirty="0" err="1"/>
              <a:t>світило</a:t>
            </a:r>
            <a:r>
              <a:rPr lang="ru-RU" sz="2800" dirty="0"/>
              <a:t> у </a:t>
            </a:r>
            <a:r>
              <a:rPr lang="ru-RU" sz="2800" dirty="0" err="1"/>
              <a:t>Сонячній</a:t>
            </a:r>
            <a:r>
              <a:rPr lang="ru-RU" sz="2800" dirty="0"/>
              <a:t> </a:t>
            </a:r>
            <a:r>
              <a:rPr lang="ru-RU" sz="2800" dirty="0" err="1"/>
              <a:t>системі</a:t>
            </a:r>
            <a:r>
              <a:rPr lang="ru-RU" sz="2800" dirty="0"/>
              <a:t>. </a:t>
            </a:r>
            <a:r>
              <a:rPr lang="ru-RU" sz="2800" dirty="0" err="1"/>
              <a:t>Події</a:t>
            </a:r>
            <a:r>
              <a:rPr lang="ru-RU" sz="2800" dirty="0"/>
              <a:t> та </a:t>
            </a:r>
            <a:r>
              <a:rPr lang="ru-RU" sz="2800" dirty="0" err="1"/>
              <a:t>явища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відбуваються</a:t>
            </a:r>
            <a:r>
              <a:rPr lang="ru-RU" sz="2800" dirty="0"/>
              <a:t> на </a:t>
            </a:r>
            <a:r>
              <a:rPr lang="ru-RU" sz="2800" dirty="0" err="1"/>
              <a:t>ньому</a:t>
            </a:r>
            <a:r>
              <a:rPr lang="ru-RU" sz="2800" dirty="0"/>
              <a:t>, </a:t>
            </a:r>
            <a:r>
              <a:rPr lang="ru-RU" sz="2800" dirty="0" err="1"/>
              <a:t>значною</a:t>
            </a:r>
            <a:r>
              <a:rPr lang="ru-RU" sz="2800" dirty="0"/>
              <a:t> </a:t>
            </a:r>
            <a:r>
              <a:rPr lang="ru-RU" sz="2800" dirty="0" err="1"/>
              <a:t>мірою</a:t>
            </a:r>
            <a:r>
              <a:rPr lang="ru-RU" sz="2800" dirty="0"/>
              <a:t> </a:t>
            </a:r>
            <a:r>
              <a:rPr lang="ru-RU" sz="2800" dirty="0" err="1"/>
              <a:t>визначають</a:t>
            </a:r>
            <a:r>
              <a:rPr lang="ru-RU" sz="2800" dirty="0"/>
              <a:t> </a:t>
            </a:r>
            <a:r>
              <a:rPr lang="ru-RU" sz="2800" dirty="0" err="1"/>
              <a:t>процеси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відбуваються</a:t>
            </a:r>
            <a:r>
              <a:rPr lang="ru-RU" sz="2800" dirty="0"/>
              <a:t> на планетах, </a:t>
            </a:r>
            <a:r>
              <a:rPr lang="ru-RU" sz="2800" dirty="0" err="1"/>
              <a:t>зокрема</a:t>
            </a:r>
            <a:r>
              <a:rPr lang="ru-RU" sz="2800" dirty="0"/>
              <a:t> і на </a:t>
            </a:r>
            <a:r>
              <a:rPr lang="ru-RU" sz="2800" dirty="0" err="1"/>
              <a:t>планеті</a:t>
            </a:r>
            <a:r>
              <a:rPr lang="ru-RU" sz="2800" dirty="0"/>
              <a:t> Земля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err="1"/>
              <a:t>Водночас</a:t>
            </a:r>
            <a:r>
              <a:rPr lang="ru-RU" sz="2800" dirty="0"/>
              <a:t> </a:t>
            </a:r>
            <a:r>
              <a:rPr lang="ru-RU" sz="2800" dirty="0" err="1"/>
              <a:t>Сонце</a:t>
            </a:r>
            <a:r>
              <a:rPr lang="ru-RU" sz="2800" dirty="0"/>
              <a:t> — </a:t>
            </a:r>
            <a:r>
              <a:rPr lang="ru-RU" sz="2800" dirty="0" err="1"/>
              <a:t>типова</a:t>
            </a:r>
            <a:r>
              <a:rPr lang="ru-RU" sz="2800" dirty="0"/>
              <a:t> </a:t>
            </a:r>
            <a:r>
              <a:rPr lang="ru-RU" sz="2800" dirty="0" err="1"/>
              <a:t>жовта</a:t>
            </a:r>
            <a:r>
              <a:rPr lang="ru-RU" sz="2800" dirty="0"/>
              <a:t> зоря </a:t>
            </a:r>
            <a:r>
              <a:rPr lang="ru-RU" sz="2800" dirty="0" err="1"/>
              <a:t>серед</a:t>
            </a:r>
            <a:r>
              <a:rPr lang="ru-RU" sz="2800" dirty="0"/>
              <a:t> </a:t>
            </a:r>
            <a:r>
              <a:rPr lang="ru-RU" sz="2800" dirty="0" err="1"/>
              <a:t>багатьох</a:t>
            </a:r>
            <a:r>
              <a:rPr lang="ru-RU" sz="2800" dirty="0"/>
              <a:t> </a:t>
            </a:r>
            <a:r>
              <a:rPr lang="ru-RU" sz="2800" dirty="0" err="1"/>
              <a:t>мільярдів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населяють</a:t>
            </a:r>
            <a:r>
              <a:rPr lang="ru-RU" sz="2800" dirty="0"/>
              <a:t> нашу Галактику. </a:t>
            </a:r>
            <a:r>
              <a:rPr lang="ru-RU" sz="2800" dirty="0" err="1"/>
              <a:t>Завдяки</a:t>
            </a:r>
            <a:r>
              <a:rPr lang="ru-RU" sz="2800" dirty="0"/>
              <a:t> </a:t>
            </a:r>
            <a:r>
              <a:rPr lang="ru-RU" sz="2800" dirty="0" err="1"/>
              <a:t>винятковій</a:t>
            </a:r>
            <a:r>
              <a:rPr lang="ru-RU" sz="2800" dirty="0"/>
              <a:t> </a:t>
            </a:r>
            <a:r>
              <a:rPr lang="ru-RU" sz="2800" dirty="0" err="1"/>
              <a:t>близькості</a:t>
            </a:r>
            <a:r>
              <a:rPr lang="ru-RU" sz="2800" dirty="0"/>
              <a:t> до </a:t>
            </a:r>
            <a:r>
              <a:rPr lang="ru-RU" sz="2800" dirty="0" err="1"/>
              <a:t>Землі</a:t>
            </a:r>
            <a:r>
              <a:rPr lang="ru-RU" sz="2800" dirty="0"/>
              <a:t> </a:t>
            </a:r>
            <a:r>
              <a:rPr lang="ru-RU" sz="2800" dirty="0" err="1"/>
              <a:t>Сонце</a:t>
            </a:r>
            <a:r>
              <a:rPr lang="ru-RU" sz="2800" dirty="0"/>
              <a:t> — </a:t>
            </a:r>
            <a:r>
              <a:rPr lang="ru-RU" sz="2800" dirty="0" err="1"/>
              <a:t>єдина</a:t>
            </a:r>
            <a:r>
              <a:rPr lang="ru-RU" sz="2800" dirty="0"/>
              <a:t> зоря, на </a:t>
            </a:r>
            <a:r>
              <a:rPr lang="ru-RU" sz="2800" dirty="0" err="1"/>
              <a:t>поверхні</a:t>
            </a:r>
            <a:r>
              <a:rPr lang="ru-RU" sz="2800" dirty="0"/>
              <a:t> </a:t>
            </a:r>
            <a:r>
              <a:rPr lang="ru-RU" sz="2800" dirty="0" err="1"/>
              <a:t>якої</a:t>
            </a:r>
            <a:r>
              <a:rPr lang="ru-RU" sz="2800" dirty="0"/>
              <a:t> ми </a:t>
            </a:r>
            <a:r>
              <a:rPr lang="ru-RU" sz="2800" dirty="0" err="1"/>
              <a:t>бачимо</a:t>
            </a:r>
            <a:r>
              <a:rPr lang="ru-RU" sz="2800" dirty="0"/>
              <a:t> </a:t>
            </a:r>
            <a:r>
              <a:rPr lang="ru-RU" sz="2800" dirty="0" err="1"/>
              <a:t>окремі</a:t>
            </a:r>
            <a:r>
              <a:rPr lang="ru-RU" sz="2800" dirty="0"/>
              <a:t> </a:t>
            </a:r>
            <a:r>
              <a:rPr lang="ru-RU" sz="2800" dirty="0" err="1"/>
              <a:t>деталі</a:t>
            </a:r>
            <a:r>
              <a:rPr lang="ru-RU" sz="2800" dirty="0"/>
              <a:t> і </a:t>
            </a:r>
            <a:r>
              <a:rPr lang="ru-RU" sz="2800" dirty="0" err="1"/>
              <a:t>чиї</a:t>
            </a:r>
            <a:r>
              <a:rPr lang="ru-RU" sz="2800" dirty="0"/>
              <a:t> </a:t>
            </a:r>
            <a:r>
              <a:rPr lang="ru-RU" sz="2800" dirty="0" err="1"/>
              <a:t>властивості</a:t>
            </a:r>
            <a:r>
              <a:rPr lang="ru-RU" sz="2800" dirty="0"/>
              <a:t> </a:t>
            </a:r>
            <a:r>
              <a:rPr lang="ru-RU" sz="2800" dirty="0" err="1"/>
              <a:t>порівняно</a:t>
            </a:r>
            <a:r>
              <a:rPr lang="ru-RU" sz="2800" dirty="0"/>
              <a:t> з </a:t>
            </a:r>
            <a:r>
              <a:rPr lang="ru-RU" sz="2800" dirty="0" err="1"/>
              <a:t>іншими</a:t>
            </a:r>
            <a:r>
              <a:rPr lang="ru-RU" sz="2800" dirty="0"/>
              <a:t> зорями добре </a:t>
            </a:r>
            <a:r>
              <a:rPr lang="ru-RU" sz="2800" dirty="0" err="1"/>
              <a:t>вивчені</a:t>
            </a:r>
            <a:r>
              <a:rPr lang="ru-RU" sz="2800" dirty="0"/>
              <a:t>.</a:t>
            </a:r>
            <a:endParaRPr lang="en-US" sz="2800" dirty="0" smtClean="0"/>
          </a:p>
          <a:p>
            <a:endParaRPr lang="ru-RU" dirty="0"/>
          </a:p>
        </p:txBody>
      </p:sp>
      <p:pic>
        <p:nvPicPr>
          <p:cNvPr id="4" name="Picture 2" descr="http://voznesensk-dnz2.edukit.mk.ua/files2/images/1276760708.gif?size=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071" y="-457200"/>
            <a:ext cx="2629929" cy="263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1687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Внутрішня</a:t>
            </a:r>
            <a:r>
              <a:rPr lang="ru-RU" b="1" dirty="0"/>
              <a:t> </a:t>
            </a:r>
            <a:r>
              <a:rPr lang="ru-RU" b="1" dirty="0" err="1"/>
              <a:t>будова</a:t>
            </a:r>
            <a:r>
              <a:rPr lang="ru-RU" b="1" dirty="0"/>
              <a:t> </a:t>
            </a:r>
            <a:r>
              <a:rPr lang="ru-RU" b="1" dirty="0" err="1"/>
              <a:t>Сонця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7371" y="1248229"/>
            <a:ext cx="7088372" cy="49203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err="1" smtClean="0"/>
              <a:t>Всередині</a:t>
            </a:r>
            <a:r>
              <a:rPr lang="ru-RU" sz="2400" dirty="0" smtClean="0"/>
              <a:t> </a:t>
            </a:r>
            <a:r>
              <a:rPr lang="ru-RU" sz="2400" dirty="0" err="1"/>
              <a:t>Сонця</a:t>
            </a:r>
            <a:r>
              <a:rPr lang="ru-RU" sz="2400" dirty="0"/>
              <a:t> (</a:t>
            </a:r>
            <a:r>
              <a:rPr lang="ru-RU" sz="2400" dirty="0" err="1"/>
              <a:t>під</a:t>
            </a:r>
            <a:r>
              <a:rPr lang="ru-RU" sz="2400" dirty="0"/>
              <a:t> </a:t>
            </a:r>
            <a:r>
              <a:rPr lang="ru-RU" sz="2400" dirty="0">
                <a:hlinkClick r:id="rId2" tooltip="Фотосфера"/>
              </a:rPr>
              <a:t>фотосферою</a:t>
            </a:r>
            <a:r>
              <a:rPr lang="ru-RU" sz="2400" dirty="0"/>
              <a:t>) </a:t>
            </a:r>
            <a:r>
              <a:rPr lang="ru-RU" sz="2400" dirty="0" err="1"/>
              <a:t>виокремлюють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структурні</a:t>
            </a:r>
            <a:r>
              <a:rPr lang="ru-RU" sz="2400" dirty="0"/>
              <a:t> </a:t>
            </a:r>
            <a:r>
              <a:rPr lang="ru-RU" sz="2400" dirty="0" err="1"/>
              <a:t>шари</a:t>
            </a:r>
            <a:r>
              <a:rPr lang="ru-RU" sz="2400" dirty="0" smtClean="0"/>
              <a:t>: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 smtClean="0">
                <a:hlinkClick r:id="rId3" tooltip="Сонячне ядро"/>
              </a:rPr>
              <a:t>сонячне</a:t>
            </a:r>
            <a:r>
              <a:rPr lang="ru-RU" sz="2400" dirty="0" smtClean="0">
                <a:hlinkClick r:id="rId3" tooltip="Сонячне ядро"/>
              </a:rPr>
              <a:t> </a:t>
            </a:r>
            <a:r>
              <a:rPr lang="ru-RU" sz="2400" dirty="0">
                <a:hlinkClick r:id="rId3" tooltip="Сонячне ядро"/>
              </a:rPr>
              <a:t>ядро</a:t>
            </a:r>
            <a:r>
              <a:rPr lang="ru-RU" sz="2400" dirty="0"/>
              <a:t> — </a:t>
            </a:r>
            <a:r>
              <a:rPr lang="ru-RU" sz="2400" dirty="0" err="1"/>
              <a:t>внутрішня</a:t>
            </a:r>
            <a:r>
              <a:rPr lang="ru-RU" sz="2400" dirty="0"/>
              <a:t> </a:t>
            </a:r>
            <a:r>
              <a:rPr lang="ru-RU" sz="2400" dirty="0" err="1"/>
              <a:t>частина</a:t>
            </a:r>
            <a:r>
              <a:rPr lang="ru-RU" sz="2400" dirty="0"/>
              <a:t>, де </a:t>
            </a:r>
            <a:r>
              <a:rPr lang="ru-RU" sz="2400" dirty="0" err="1"/>
              <a:t>відбуваються</a:t>
            </a:r>
            <a:r>
              <a:rPr lang="ru-RU" sz="2400" dirty="0"/>
              <a:t> </a:t>
            </a:r>
            <a:r>
              <a:rPr lang="ru-RU" sz="2400" dirty="0" err="1"/>
              <a:t>термоядерні</a:t>
            </a:r>
            <a:r>
              <a:rPr lang="ru-RU" sz="2400" dirty="0"/>
              <a:t> </a:t>
            </a:r>
            <a:r>
              <a:rPr lang="ru-RU" sz="2400" dirty="0" err="1"/>
              <a:t>реакції</a:t>
            </a:r>
            <a:r>
              <a:rPr lang="ru-RU" sz="2400" dirty="0"/>
              <a:t>, </a:t>
            </a:r>
            <a:r>
              <a:rPr lang="ru-RU" sz="2400" dirty="0" err="1"/>
              <a:t>простягається</a:t>
            </a:r>
            <a:r>
              <a:rPr lang="ru-RU" sz="2400" dirty="0"/>
              <a:t> до 173 тис. км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smtClean="0"/>
              <a:t>центру;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hlinkClick r:id="rId4" tooltip="Зона променистого переносу"/>
              </a:rPr>
              <a:t>зона </a:t>
            </a:r>
            <a:r>
              <a:rPr lang="ru-RU" sz="2400" dirty="0" err="1">
                <a:hlinkClick r:id="rId4" tooltip="Зона променистого переносу"/>
              </a:rPr>
              <a:t>променистого</a:t>
            </a:r>
            <a:r>
              <a:rPr lang="ru-RU" sz="2400" dirty="0">
                <a:hlinkClick r:id="rId4" tooltip="Зона променистого переносу"/>
              </a:rPr>
              <a:t> переносу</a:t>
            </a:r>
            <a:r>
              <a:rPr lang="ru-RU" sz="2400" dirty="0"/>
              <a:t>, в 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перенесення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центральної</a:t>
            </a:r>
            <a:r>
              <a:rPr lang="ru-RU" sz="2400" dirty="0"/>
              <a:t> </a:t>
            </a:r>
            <a:r>
              <a:rPr lang="ru-RU" sz="2400" dirty="0" err="1"/>
              <a:t>частини</a:t>
            </a:r>
            <a:r>
              <a:rPr lang="ru-RU" sz="2400" dirty="0"/>
              <a:t> до </a:t>
            </a:r>
            <a:r>
              <a:rPr lang="ru-RU" sz="2400" dirty="0" err="1"/>
              <a:t>верхніх</a:t>
            </a:r>
            <a:r>
              <a:rPr lang="ru-RU" sz="2400" dirty="0"/>
              <a:t> </a:t>
            </a:r>
            <a:r>
              <a:rPr lang="ru-RU" sz="2400" dirty="0" err="1"/>
              <a:t>шарів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</a:t>
            </a:r>
            <a:r>
              <a:rPr lang="ru-RU" sz="2400" dirty="0" err="1"/>
              <a:t>переважно</a:t>
            </a:r>
            <a:r>
              <a:rPr lang="ru-RU" sz="2400" dirty="0"/>
              <a:t> шляхом </a:t>
            </a:r>
            <a:r>
              <a:rPr lang="ru-RU" sz="2400" dirty="0" err="1"/>
              <a:t>випромінювання</a:t>
            </a:r>
            <a:r>
              <a:rPr lang="ru-RU" sz="2400" dirty="0"/>
              <a:t>, </a:t>
            </a:r>
            <a:r>
              <a:rPr lang="ru-RU" sz="2400" dirty="0" err="1"/>
              <a:t>простягається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ядра до 494 тис. км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smtClean="0"/>
              <a:t>центру;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>
                <a:hlinkClick r:id="rId5" tooltip="Конвективна зона (ще не написана)"/>
              </a:rPr>
              <a:t>конвективна</a:t>
            </a:r>
            <a:r>
              <a:rPr lang="ru-RU" sz="2400" dirty="0">
                <a:hlinkClick r:id="rId5" tooltip="Конвективна зона (ще не написана)"/>
              </a:rPr>
              <a:t> зона</a:t>
            </a:r>
            <a:r>
              <a:rPr lang="ru-RU" sz="2400" dirty="0"/>
              <a:t>, в 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перенесення</a:t>
            </a:r>
            <a:r>
              <a:rPr lang="ru-RU" sz="2400" dirty="0"/>
              <a:t> </a:t>
            </a:r>
            <a:r>
              <a:rPr lang="ru-RU" sz="2400" dirty="0" err="1"/>
              <a:t>теплової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</a:t>
            </a:r>
            <a:r>
              <a:rPr lang="ru-RU" sz="2400" dirty="0" err="1"/>
              <a:t>переважно</a:t>
            </a:r>
            <a:r>
              <a:rPr lang="ru-RU" sz="2400" dirty="0"/>
              <a:t> шляхом </a:t>
            </a:r>
            <a:r>
              <a:rPr lang="ru-RU" sz="2400" dirty="0" err="1"/>
              <a:t>конвекції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рухами</a:t>
            </a:r>
            <a:r>
              <a:rPr lang="ru-RU" sz="2400" dirty="0"/>
              <a:t> </a:t>
            </a:r>
            <a:r>
              <a:rPr lang="ru-RU" sz="2400" dirty="0" err="1"/>
              <a:t>розпеченого</a:t>
            </a:r>
            <a:r>
              <a:rPr lang="ru-RU" sz="2400" dirty="0"/>
              <a:t> газу, і яка </a:t>
            </a:r>
            <a:r>
              <a:rPr lang="ru-RU" sz="2400" dirty="0" err="1"/>
              <a:t>простягається</a:t>
            </a:r>
            <a:r>
              <a:rPr lang="ru-RU" sz="2400" dirty="0"/>
              <a:t> до </a:t>
            </a:r>
            <a:r>
              <a:rPr lang="ru-RU" sz="2400" dirty="0" err="1"/>
              <a:t>видимої</a:t>
            </a:r>
            <a:r>
              <a:rPr lang="ru-RU" sz="2400" dirty="0"/>
              <a:t> </a:t>
            </a:r>
            <a:r>
              <a:rPr lang="ru-RU" sz="2400" dirty="0" err="1"/>
              <a:t>поверхні</a:t>
            </a:r>
            <a:r>
              <a:rPr lang="ru-RU" sz="2400" dirty="0"/>
              <a:t> </a:t>
            </a:r>
            <a:r>
              <a:rPr lang="ru-RU" sz="2400" dirty="0" err="1"/>
              <a:t>Сонця</a:t>
            </a:r>
            <a:r>
              <a:rPr lang="ru-RU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1028" name="Picture 4" descr="http://gvizdivtsi.org.ua/wp-content/uploads/2011/09/sontce-koronarn_viki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43" y="0"/>
            <a:ext cx="4726257" cy="4188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898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286604"/>
            <a:ext cx="8549640" cy="899578"/>
          </a:xfrm>
        </p:spPr>
        <p:txBody>
          <a:bodyPr/>
          <a:lstStyle/>
          <a:p>
            <a:r>
              <a:rPr lang="ru-RU" i="1" dirty="0"/>
              <a:t>Атмосфера і «</a:t>
            </a:r>
            <a:r>
              <a:rPr lang="ru-RU" i="1" dirty="0" err="1"/>
              <a:t>поверхня</a:t>
            </a:r>
            <a:r>
              <a:rPr lang="ru-RU" i="1" dirty="0"/>
              <a:t>» </a:t>
            </a:r>
            <a:r>
              <a:rPr lang="ru-RU" i="1" dirty="0" err="1"/>
              <a:t>Сонця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845734"/>
            <a:ext cx="5440680" cy="4433146"/>
          </a:xfrm>
        </p:spPr>
        <p:txBody>
          <a:bodyPr>
            <a:normAutofit/>
          </a:bodyPr>
          <a:lstStyle/>
          <a:p>
            <a:r>
              <a:rPr lang="ru-RU" sz="2400" dirty="0" err="1"/>
              <a:t>Сонце</a:t>
            </a:r>
            <a:r>
              <a:rPr lang="ru-RU" sz="2400" dirty="0"/>
              <a:t> </a:t>
            </a:r>
            <a:r>
              <a:rPr lang="ru-RU" sz="2400" dirty="0" err="1" smtClean="0"/>
              <a:t>здається</a:t>
            </a:r>
            <a:r>
              <a:rPr lang="ru-RU" sz="2400" dirty="0" smtClean="0"/>
              <a:t> </a:t>
            </a:r>
            <a:r>
              <a:rPr lang="ru-RU" sz="2400" dirty="0" err="1"/>
              <a:t>ідеально</a:t>
            </a:r>
            <a:r>
              <a:rPr lang="ru-RU" sz="2400" dirty="0"/>
              <a:t> круглим диском, </a:t>
            </a:r>
            <a:r>
              <a:rPr lang="ru-RU" sz="2400" dirty="0" err="1"/>
              <a:t>яскравість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дещо</a:t>
            </a:r>
            <a:r>
              <a:rPr lang="ru-RU" sz="2400" dirty="0"/>
              <a:t> </a:t>
            </a:r>
            <a:r>
              <a:rPr lang="ru-RU" sz="2400" dirty="0" err="1"/>
              <a:t>зменшується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центра до </a:t>
            </a:r>
            <a:r>
              <a:rPr lang="ru-RU" sz="2400" dirty="0" err="1"/>
              <a:t>чітко</a:t>
            </a:r>
            <a:r>
              <a:rPr lang="ru-RU" sz="2400" dirty="0"/>
              <a:t> </a:t>
            </a:r>
            <a:r>
              <a:rPr lang="ru-RU" sz="2400" dirty="0" err="1"/>
              <a:t>окресленого</a:t>
            </a:r>
            <a:r>
              <a:rPr lang="ru-RU" sz="2400" dirty="0"/>
              <a:t> краю. </a:t>
            </a:r>
            <a:r>
              <a:rPr lang="ru-RU" sz="2400" dirty="0" err="1"/>
              <a:t>Цей</a:t>
            </a:r>
            <a:r>
              <a:rPr lang="ru-RU" sz="2400" dirty="0"/>
              <a:t> факт </a:t>
            </a:r>
            <a:r>
              <a:rPr lang="ru-RU" sz="2400" dirty="0" err="1"/>
              <a:t>дозволяє</a:t>
            </a:r>
            <a:r>
              <a:rPr lang="ru-RU" sz="2400" dirty="0"/>
              <a:t> ввести </a:t>
            </a:r>
            <a:r>
              <a:rPr lang="ru-RU" sz="2400" dirty="0" err="1"/>
              <a:t>поняття</a:t>
            </a:r>
            <a:r>
              <a:rPr lang="ru-RU" sz="2400" dirty="0"/>
              <a:t> «</a:t>
            </a:r>
            <a:r>
              <a:rPr lang="ru-RU" sz="2400" dirty="0" err="1"/>
              <a:t>поверхні</a:t>
            </a:r>
            <a:r>
              <a:rPr lang="ru-RU" sz="2400" dirty="0"/>
              <a:t>» </a:t>
            </a:r>
            <a:r>
              <a:rPr lang="ru-RU" sz="2400" dirty="0" err="1"/>
              <a:t>Сонця</a:t>
            </a:r>
            <a:r>
              <a:rPr lang="ru-RU" sz="2400" dirty="0"/>
              <a:t>, </a:t>
            </a:r>
            <a:r>
              <a:rPr lang="ru-RU" sz="2400" dirty="0" err="1"/>
              <a:t>хоча</a:t>
            </a:r>
            <a:r>
              <a:rPr lang="ru-RU" sz="2400" dirty="0"/>
              <a:t> </a:t>
            </a:r>
            <a:r>
              <a:rPr lang="ru-RU" sz="2400" dirty="0" err="1"/>
              <a:t>насправді</a:t>
            </a:r>
            <a:r>
              <a:rPr lang="ru-RU" sz="2400" dirty="0"/>
              <a:t>, як у будь-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газової</a:t>
            </a:r>
            <a:r>
              <a:rPr lang="ru-RU" sz="2400" dirty="0"/>
              <a:t> </a:t>
            </a:r>
            <a:r>
              <a:rPr lang="ru-RU" sz="2400" dirty="0" err="1"/>
              <a:t>кулі</a:t>
            </a:r>
            <a:r>
              <a:rPr lang="ru-RU" sz="2400" dirty="0"/>
              <a:t> — </a:t>
            </a:r>
            <a:r>
              <a:rPr lang="ru-RU" sz="2400" dirty="0" err="1"/>
              <a:t>поверхні</a:t>
            </a:r>
            <a:r>
              <a:rPr lang="ru-RU" sz="2400" dirty="0"/>
              <a:t> у </a:t>
            </a:r>
            <a:r>
              <a:rPr lang="ru-RU" sz="2400" dirty="0" err="1"/>
              <a:t>звичному</a:t>
            </a:r>
            <a:r>
              <a:rPr lang="ru-RU" sz="2400" dirty="0"/>
              <a:t> для нас </a:t>
            </a:r>
            <a:r>
              <a:rPr lang="ru-RU" sz="2400" dirty="0" err="1"/>
              <a:t>розумінні</a:t>
            </a:r>
            <a:r>
              <a:rPr lang="ru-RU" sz="2400" dirty="0"/>
              <a:t> у </a:t>
            </a:r>
            <a:r>
              <a:rPr lang="ru-RU" sz="2400" dirty="0" err="1"/>
              <a:t>нього</a:t>
            </a:r>
            <a:r>
              <a:rPr lang="ru-RU" sz="2400" dirty="0"/>
              <a:t> </a:t>
            </a:r>
            <a:r>
              <a:rPr lang="ru-RU" sz="2400" dirty="0" err="1"/>
              <a:t>немає</a:t>
            </a:r>
            <a:r>
              <a:rPr lang="ru-RU" sz="2400" dirty="0"/>
              <a:t>. Є плавне </a:t>
            </a:r>
            <a:r>
              <a:rPr lang="ru-RU" sz="2400" dirty="0" err="1"/>
              <a:t>зменшення</a:t>
            </a:r>
            <a:r>
              <a:rPr lang="ru-RU" sz="2400" dirty="0"/>
              <a:t> </a:t>
            </a:r>
            <a:r>
              <a:rPr lang="ru-RU" sz="2400" dirty="0" err="1"/>
              <a:t>густини</a:t>
            </a:r>
            <a:r>
              <a:rPr lang="ru-RU" sz="2400" dirty="0"/>
              <a:t> з </a:t>
            </a:r>
            <a:r>
              <a:rPr lang="ru-RU" sz="2400" dirty="0" err="1"/>
              <a:t>висотою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стану </a:t>
            </a:r>
            <a:r>
              <a:rPr lang="ru-RU" sz="2400" dirty="0" err="1"/>
              <a:t>умовно</a:t>
            </a:r>
            <a:r>
              <a:rPr lang="ru-RU" sz="2400" dirty="0"/>
              <a:t> </a:t>
            </a:r>
            <a:r>
              <a:rPr lang="ru-RU" sz="2400" dirty="0" err="1"/>
              <a:t>щільного</a:t>
            </a:r>
            <a:r>
              <a:rPr lang="ru-RU" sz="2400" dirty="0"/>
              <a:t> до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розрідженого</a:t>
            </a:r>
            <a:r>
              <a:rPr lang="ru-RU" sz="2400" dirty="0"/>
              <a:t>.</a:t>
            </a:r>
          </a:p>
        </p:txBody>
      </p:sp>
      <p:pic>
        <p:nvPicPr>
          <p:cNvPr id="4102" name="Picture 6" descr="http://scoolphysics.ucoz.ua/uchnyam/8kl/bez_imen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648" y="1186182"/>
            <a:ext cx="6566352" cy="4907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2484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411480"/>
            <a:ext cx="10058400" cy="5457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err="1"/>
              <a:t>Сонце</a:t>
            </a:r>
            <a:r>
              <a:rPr lang="ru-RU" sz="4000" dirty="0"/>
              <a:t> </a:t>
            </a:r>
            <a:r>
              <a:rPr lang="ru-RU" sz="4000" dirty="0" err="1"/>
              <a:t>має</a:t>
            </a:r>
            <a:r>
              <a:rPr lang="ru-RU" sz="4000" dirty="0"/>
              <a:t> </a:t>
            </a:r>
            <a:r>
              <a:rPr lang="ru-RU" sz="4000" dirty="0" err="1"/>
              <a:t>складну</a:t>
            </a:r>
            <a:r>
              <a:rPr lang="ru-RU" sz="4000" dirty="0"/>
              <a:t> </a:t>
            </a:r>
            <a:r>
              <a:rPr lang="ru-RU" sz="4000" dirty="0" err="1"/>
              <a:t>будову</a:t>
            </a:r>
            <a:r>
              <a:rPr lang="ru-RU" sz="4000" dirty="0"/>
              <a:t> як </a:t>
            </a:r>
            <a:r>
              <a:rPr lang="ru-RU" sz="4000" dirty="0" err="1"/>
              <a:t>внутрішніх</a:t>
            </a:r>
            <a:r>
              <a:rPr lang="ru-RU" sz="4000" dirty="0"/>
              <a:t>, так і </a:t>
            </a:r>
            <a:r>
              <a:rPr lang="ru-RU" sz="4000" dirty="0" err="1"/>
              <a:t>зовнішніх</a:t>
            </a:r>
            <a:r>
              <a:rPr lang="ru-RU" sz="4000" dirty="0"/>
              <a:t> </a:t>
            </a:r>
            <a:r>
              <a:rPr lang="ru-RU" sz="4000" dirty="0" err="1"/>
              <a:t>шарів</a:t>
            </a:r>
            <a:r>
              <a:rPr lang="ru-RU" sz="4000" dirty="0"/>
              <a:t>. </a:t>
            </a:r>
            <a:r>
              <a:rPr lang="ru-RU" sz="4000" dirty="0" err="1"/>
              <a:t>Зовнішні</a:t>
            </a:r>
            <a:r>
              <a:rPr lang="ru-RU" sz="4000" dirty="0"/>
              <a:t> </a:t>
            </a:r>
            <a:r>
              <a:rPr lang="ru-RU" sz="4000" dirty="0" err="1"/>
              <a:t>шари</a:t>
            </a:r>
            <a:r>
              <a:rPr lang="ru-RU" sz="4000" dirty="0"/>
              <a:t> </a:t>
            </a:r>
            <a:r>
              <a:rPr lang="ru-RU" sz="4000" dirty="0" err="1"/>
              <a:t>Сонця</a:t>
            </a:r>
            <a:r>
              <a:rPr lang="ru-RU" sz="4000" dirty="0"/>
              <a:t> — </a:t>
            </a:r>
            <a:r>
              <a:rPr lang="ru-RU" sz="4000" dirty="0" err="1"/>
              <a:t>це</a:t>
            </a:r>
            <a:r>
              <a:rPr lang="ru-RU" sz="4000" dirty="0"/>
              <a:t> </a:t>
            </a:r>
            <a:r>
              <a:rPr lang="ru-RU" sz="4000" dirty="0" err="1"/>
              <a:t>його</a:t>
            </a:r>
            <a:r>
              <a:rPr lang="ru-RU" sz="4000" dirty="0"/>
              <a:t> атмосфера, яку </a:t>
            </a:r>
            <a:r>
              <a:rPr lang="ru-RU" sz="4000" dirty="0" err="1"/>
              <a:t>умовно</a:t>
            </a:r>
            <a:r>
              <a:rPr lang="ru-RU" sz="4000" dirty="0"/>
              <a:t> </a:t>
            </a:r>
            <a:r>
              <a:rPr lang="ru-RU" sz="4000" dirty="0" err="1"/>
              <a:t>поділяють</a:t>
            </a:r>
            <a:r>
              <a:rPr lang="ru-RU" sz="4000" dirty="0"/>
              <a:t> на три </a:t>
            </a:r>
            <a:r>
              <a:rPr lang="ru-RU" sz="4000" dirty="0" err="1"/>
              <a:t>концентричні</a:t>
            </a:r>
            <a:r>
              <a:rPr lang="ru-RU" sz="4000" dirty="0"/>
              <a:t> </a:t>
            </a:r>
            <a:r>
              <a:rPr lang="ru-RU" sz="4000" dirty="0" err="1" smtClean="0"/>
              <a:t>оболонки</a:t>
            </a:r>
            <a:r>
              <a:rPr lang="ru-RU" sz="4000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4000" dirty="0" smtClean="0"/>
              <a:t>Фотосфера;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4000" dirty="0" smtClean="0"/>
              <a:t>Хромосфера;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4000" dirty="0" smtClean="0"/>
              <a:t>Сонячна корона.</a:t>
            </a:r>
            <a:endParaRPr lang="ru-RU" sz="4000" dirty="0"/>
          </a:p>
        </p:txBody>
      </p:sp>
      <p:pic>
        <p:nvPicPr>
          <p:cNvPr id="6148" name="Picture 4" descr="http://solar.pp.ua/wp-content/uploads/2009/07/solar-pp-ua-23-300x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534" y="2168004"/>
            <a:ext cx="4157345" cy="3270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24657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1.) Фотосфера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/>
              <a:t>Фотосфера (з </a:t>
            </a:r>
            <a:r>
              <a:rPr lang="ru-RU" sz="2400" dirty="0" err="1"/>
              <a:t>грец</a:t>
            </a:r>
            <a:r>
              <a:rPr lang="ru-RU" sz="2400" dirty="0"/>
              <a:t>. — «сфера </a:t>
            </a:r>
            <a:r>
              <a:rPr lang="ru-RU" sz="2400" dirty="0" err="1"/>
              <a:t>світла</a:t>
            </a:r>
            <a:r>
              <a:rPr lang="ru-RU" sz="2400" dirty="0"/>
              <a:t>») 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найнижчий</a:t>
            </a:r>
            <a:r>
              <a:rPr lang="ru-RU" sz="2400" dirty="0"/>
              <a:t> і </a:t>
            </a:r>
            <a:r>
              <a:rPr lang="ru-RU" sz="2400" dirty="0" err="1"/>
              <a:t>найщільніший</a:t>
            </a:r>
            <a:r>
              <a:rPr lang="ru-RU" sz="2400" dirty="0"/>
              <a:t> шар </a:t>
            </a:r>
            <a:r>
              <a:rPr lang="ru-RU" sz="2400" dirty="0" err="1"/>
              <a:t>атмосфери</a:t>
            </a:r>
            <a:r>
              <a:rPr lang="ru-RU" sz="2400" dirty="0"/>
              <a:t>, 300 км </a:t>
            </a:r>
            <a:r>
              <a:rPr lang="ru-RU" sz="2400" dirty="0" err="1"/>
              <a:t>завтовшки</a:t>
            </a:r>
            <a:r>
              <a:rPr lang="ru-RU" sz="2400" dirty="0"/>
              <a:t>,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ми </a:t>
            </a:r>
            <a:r>
              <a:rPr lang="ru-RU" sz="2400" dirty="0" err="1"/>
              <a:t>отримуємо</a:t>
            </a:r>
            <a:r>
              <a:rPr lang="ru-RU" sz="2400" dirty="0"/>
              <a:t> </a:t>
            </a:r>
            <a:r>
              <a:rPr lang="ru-RU" sz="2400" dirty="0" err="1"/>
              <a:t>основний</a:t>
            </a:r>
            <a:r>
              <a:rPr lang="ru-RU" sz="2400" dirty="0"/>
              <a:t> </a:t>
            </a:r>
            <a:r>
              <a:rPr lang="ru-RU" sz="2400" dirty="0" err="1"/>
              <a:t>потік</a:t>
            </a:r>
            <a:r>
              <a:rPr lang="ru-RU" sz="2400" dirty="0"/>
              <a:t> </a:t>
            </a:r>
            <a:r>
              <a:rPr lang="ru-RU" sz="2400" dirty="0" err="1"/>
              <a:t>сонячного</a:t>
            </a:r>
            <a:r>
              <a:rPr lang="ru-RU" sz="2400" dirty="0"/>
              <a:t> </a:t>
            </a:r>
            <a:r>
              <a:rPr lang="ru-RU" sz="2400" dirty="0" err="1"/>
              <a:t>випромінювання</a:t>
            </a:r>
            <a:r>
              <a:rPr lang="ru-RU" sz="2400" dirty="0"/>
              <a:t>. </a:t>
            </a:r>
            <a:r>
              <a:rPr lang="ru-RU" sz="2400" dirty="0" err="1"/>
              <a:t>Оскільки</a:t>
            </a:r>
            <a:r>
              <a:rPr lang="ru-RU" sz="2400" dirty="0"/>
              <a:t> </a:t>
            </a:r>
            <a:r>
              <a:rPr lang="ru-RU" sz="2400" dirty="0" err="1"/>
              <a:t>товщина</a:t>
            </a:r>
            <a:r>
              <a:rPr lang="ru-RU" sz="2400" dirty="0"/>
              <a:t> </a:t>
            </a:r>
            <a:r>
              <a:rPr lang="ru-RU" sz="2400" dirty="0" err="1"/>
              <a:t>фотосфери</a:t>
            </a:r>
            <a:r>
              <a:rPr lang="ru-RU" sz="2400" dirty="0"/>
              <a:t> становить не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однієї</a:t>
            </a:r>
            <a:r>
              <a:rPr lang="ru-RU" sz="2400" dirty="0"/>
              <a:t> </a:t>
            </a:r>
            <a:r>
              <a:rPr lang="ru-RU" sz="2400" dirty="0" err="1"/>
              <a:t>тритисячної</a:t>
            </a:r>
            <a:r>
              <a:rPr lang="ru-RU" sz="2400" dirty="0"/>
              <a:t> </a:t>
            </a:r>
            <a:r>
              <a:rPr lang="ru-RU" sz="2400" dirty="0" err="1"/>
              <a:t>частки</a:t>
            </a:r>
            <a:r>
              <a:rPr lang="ru-RU" sz="2400" dirty="0"/>
              <a:t> </a:t>
            </a:r>
            <a:r>
              <a:rPr lang="ru-RU" sz="2400" dirty="0" err="1"/>
              <a:t>радіуса</a:t>
            </a:r>
            <a:r>
              <a:rPr lang="ru-RU" sz="2400" dirty="0"/>
              <a:t> </a:t>
            </a:r>
            <a:r>
              <a:rPr lang="ru-RU" sz="2400" dirty="0" err="1"/>
              <a:t>Сонця</a:t>
            </a:r>
            <a:r>
              <a:rPr lang="ru-RU" sz="2400" dirty="0"/>
              <a:t>, </a:t>
            </a:r>
            <a:r>
              <a:rPr lang="ru-RU" sz="2400" dirty="0" err="1"/>
              <a:t>саме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умовно</a:t>
            </a:r>
            <a:r>
              <a:rPr lang="ru-RU" sz="2400" dirty="0"/>
              <a:t> на-</a:t>
            </a:r>
            <a:r>
              <a:rPr lang="ru-RU" sz="2400" dirty="0" err="1"/>
              <a:t>зивають</a:t>
            </a:r>
            <a:r>
              <a:rPr lang="ru-RU" sz="2400" dirty="0"/>
              <a:t> </a:t>
            </a:r>
            <a:r>
              <a:rPr lang="ru-RU" sz="2400" dirty="0" err="1"/>
              <a:t>поверхнею</a:t>
            </a:r>
            <a:r>
              <a:rPr lang="ru-RU" sz="2400" dirty="0"/>
              <a:t> </a:t>
            </a:r>
            <a:r>
              <a:rPr lang="ru-RU" sz="2400" dirty="0" err="1"/>
              <a:t>Сонця</a:t>
            </a:r>
            <a:r>
              <a:rPr lang="ru-RU" sz="2400" dirty="0"/>
              <a:t>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Фотосфера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жовто-білий</a:t>
            </a:r>
            <a:r>
              <a:rPr lang="ru-RU" sz="2400" dirty="0"/>
              <a:t> </a:t>
            </a:r>
            <a:r>
              <a:rPr lang="ru-RU" sz="2400" dirty="0" err="1"/>
              <a:t>колір</a:t>
            </a:r>
            <a:r>
              <a:rPr lang="ru-RU" sz="2400" dirty="0"/>
              <a:t> і </a:t>
            </a:r>
            <a:r>
              <a:rPr lang="ru-RU" sz="2400" dirty="0" err="1"/>
              <a:t>густину</a:t>
            </a:r>
            <a:r>
              <a:rPr lang="ru-RU" sz="2400" dirty="0"/>
              <a:t>, в </a:t>
            </a:r>
            <a:r>
              <a:rPr lang="ru-RU" sz="2400" dirty="0" err="1"/>
              <a:t>сотні</a:t>
            </a:r>
            <a:r>
              <a:rPr lang="ru-RU" sz="2400" dirty="0"/>
              <a:t> </a:t>
            </a:r>
            <a:r>
              <a:rPr lang="ru-RU" sz="2400" dirty="0" err="1"/>
              <a:t>разів</a:t>
            </a:r>
            <a:r>
              <a:rPr lang="ru-RU" sz="2400" dirty="0"/>
              <a:t> </a:t>
            </a:r>
            <a:r>
              <a:rPr lang="ru-RU" sz="2400" dirty="0" err="1"/>
              <a:t>меншу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густини</a:t>
            </a:r>
            <a:r>
              <a:rPr lang="ru-RU" sz="2400" dirty="0"/>
              <a:t> </a:t>
            </a:r>
            <a:r>
              <a:rPr lang="ru-RU" sz="2400" dirty="0" err="1"/>
              <a:t>атмосфери</a:t>
            </a:r>
            <a:r>
              <a:rPr lang="ru-RU" sz="2400" dirty="0"/>
              <a:t> при </a:t>
            </a:r>
            <a:r>
              <a:rPr lang="ru-RU" sz="2400" dirty="0" err="1"/>
              <a:t>поверхні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. Температура </a:t>
            </a:r>
            <a:r>
              <a:rPr lang="ru-RU" sz="2400" dirty="0" err="1"/>
              <a:t>фотосфери</a:t>
            </a:r>
            <a:r>
              <a:rPr lang="ru-RU" sz="2400" dirty="0"/>
              <a:t> </a:t>
            </a:r>
            <a:r>
              <a:rPr lang="ru-RU" sz="2400" dirty="0" err="1"/>
              <a:t>зменшується</a:t>
            </a:r>
            <a:r>
              <a:rPr lang="ru-RU" sz="2400" dirty="0"/>
              <a:t> з </a:t>
            </a:r>
            <a:r>
              <a:rPr lang="ru-RU" sz="2400" dirty="0" err="1"/>
              <a:t>висотою</a:t>
            </a:r>
            <a:r>
              <a:rPr lang="ru-RU" sz="2400" dirty="0"/>
              <a:t>, і той </a:t>
            </a:r>
            <a:r>
              <a:rPr lang="ru-RU" sz="2400" dirty="0" err="1"/>
              <a:t>її</a:t>
            </a:r>
            <a:r>
              <a:rPr lang="ru-RU" sz="2400" dirty="0"/>
              <a:t> шар, </a:t>
            </a:r>
            <a:r>
              <a:rPr lang="ru-RU" sz="2400" dirty="0" err="1"/>
              <a:t>випромінювання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сприймає</a:t>
            </a:r>
            <a:r>
              <a:rPr lang="ru-RU" sz="2400" dirty="0"/>
              <a:t> </a:t>
            </a:r>
            <a:r>
              <a:rPr lang="ru-RU" sz="2400" dirty="0" err="1"/>
              <a:t>людське</a:t>
            </a:r>
            <a:r>
              <a:rPr lang="ru-RU" sz="2400" dirty="0"/>
              <a:t> око, </a:t>
            </a:r>
            <a:r>
              <a:rPr lang="ru-RU" sz="2400" dirty="0" err="1"/>
              <a:t>має</a:t>
            </a:r>
            <a:r>
              <a:rPr lang="ru-RU" sz="2400" dirty="0"/>
              <a:t> температуру </a:t>
            </a:r>
            <a:r>
              <a:rPr lang="ru-RU" sz="2400" dirty="0" err="1"/>
              <a:t>біля</a:t>
            </a:r>
            <a:r>
              <a:rPr lang="ru-RU" sz="2400" dirty="0"/>
              <a:t> 6 000 К. За таких умов </a:t>
            </a:r>
            <a:r>
              <a:rPr lang="ru-RU" sz="2400" dirty="0" err="1"/>
              <a:t>майже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молекули</a:t>
            </a:r>
            <a:r>
              <a:rPr lang="ru-RU" sz="2400" dirty="0"/>
              <a:t> </a:t>
            </a:r>
            <a:r>
              <a:rPr lang="ru-RU" sz="2400" dirty="0" err="1"/>
              <a:t>розпадаються</a:t>
            </a:r>
            <a:r>
              <a:rPr lang="ru-RU" sz="2400" dirty="0"/>
              <a:t> на </a:t>
            </a:r>
            <a:r>
              <a:rPr lang="ru-RU" sz="2400" dirty="0" err="1"/>
              <a:t>окремі</a:t>
            </a:r>
            <a:r>
              <a:rPr lang="ru-RU" sz="2400" dirty="0"/>
              <a:t> </a:t>
            </a:r>
            <a:r>
              <a:rPr lang="ru-RU" sz="2400" dirty="0" err="1"/>
              <a:t>атоми</a:t>
            </a:r>
            <a:r>
              <a:rPr lang="ru-RU" sz="2400" dirty="0"/>
              <a:t> і </a:t>
            </a:r>
            <a:r>
              <a:rPr lang="ru-RU" sz="2400" dirty="0" err="1"/>
              <a:t>лише</a:t>
            </a:r>
            <a:r>
              <a:rPr lang="ru-RU" sz="2400" dirty="0"/>
              <a:t> у </a:t>
            </a:r>
            <a:r>
              <a:rPr lang="ru-RU" sz="2400" dirty="0" err="1"/>
              <a:t>верхніх</a:t>
            </a:r>
            <a:r>
              <a:rPr lang="ru-RU" sz="2400" dirty="0"/>
              <a:t> шарах </a:t>
            </a:r>
            <a:r>
              <a:rPr lang="ru-RU" sz="2400" dirty="0" err="1"/>
              <a:t>зберігається</a:t>
            </a:r>
            <a:r>
              <a:rPr lang="ru-RU" sz="2400" dirty="0"/>
              <a:t> </a:t>
            </a:r>
            <a:r>
              <a:rPr lang="ru-RU" sz="2400" dirty="0" err="1"/>
              <a:t>відносно</a:t>
            </a:r>
            <a:r>
              <a:rPr lang="ru-RU" sz="2400" dirty="0"/>
              <a:t> </a:t>
            </a:r>
            <a:r>
              <a:rPr lang="ru-RU" sz="2400" dirty="0" err="1"/>
              <a:t>небагато</a:t>
            </a:r>
            <a:r>
              <a:rPr lang="ru-RU" sz="2400" dirty="0"/>
              <a:t> </a:t>
            </a:r>
            <a:r>
              <a:rPr lang="ru-RU" sz="2400" dirty="0" err="1"/>
              <a:t>найпростіших</a:t>
            </a:r>
            <a:r>
              <a:rPr lang="ru-RU" sz="2400" dirty="0"/>
              <a:t> молекул, таких як Н</a:t>
            </a:r>
            <a:r>
              <a:rPr lang="ru-RU" sz="2400" baseline="-25000" dirty="0"/>
              <a:t>2</a:t>
            </a:r>
            <a:r>
              <a:rPr lang="ru-RU" sz="2400" dirty="0"/>
              <a:t>, ОН, СН.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138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2.) Хромосфера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960" y="1845734"/>
            <a:ext cx="9296400" cy="4341706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Хромосферу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побачити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повного</a:t>
            </a:r>
            <a:r>
              <a:rPr lang="ru-RU" sz="2400" dirty="0"/>
              <a:t> </a:t>
            </a:r>
            <a:r>
              <a:rPr lang="ru-RU" sz="2400" dirty="0" err="1"/>
              <a:t>сонячного</a:t>
            </a:r>
            <a:r>
              <a:rPr lang="ru-RU" sz="2400" dirty="0"/>
              <a:t> </a:t>
            </a:r>
            <a:r>
              <a:rPr lang="ru-RU" sz="2400" dirty="0" err="1"/>
              <a:t>затемнення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вузького</a:t>
            </a:r>
            <a:r>
              <a:rPr lang="ru-RU" sz="2400" dirty="0"/>
              <a:t> </a:t>
            </a:r>
            <a:r>
              <a:rPr lang="ru-RU" sz="2400" dirty="0" err="1"/>
              <a:t>жовто-червоного</a:t>
            </a:r>
            <a:r>
              <a:rPr lang="ru-RU" sz="2400" dirty="0"/>
              <a:t> </a:t>
            </a:r>
            <a:r>
              <a:rPr lang="ru-RU" sz="2400" dirty="0" err="1" smtClean="0"/>
              <a:t>кільця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Товщина</a:t>
            </a:r>
            <a:r>
              <a:rPr lang="ru-RU" sz="2400" dirty="0" smtClean="0"/>
              <a:t> </a:t>
            </a:r>
            <a:r>
              <a:rPr lang="ru-RU" sz="2400" dirty="0" err="1"/>
              <a:t>хромосфери</a:t>
            </a:r>
            <a:r>
              <a:rPr lang="ru-RU" sz="2400" dirty="0"/>
              <a:t> становить 12-15 тис. км, а температура </a:t>
            </a:r>
            <a:r>
              <a:rPr lang="ru-RU" sz="2400" dirty="0" err="1"/>
              <a:t>зростає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4 500 К на </a:t>
            </a:r>
            <a:r>
              <a:rPr lang="ru-RU" sz="2400" dirty="0" err="1"/>
              <a:t>межі</a:t>
            </a:r>
            <a:r>
              <a:rPr lang="ru-RU" sz="2400" dirty="0"/>
              <a:t> з фотосферою до 100 000 К у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верхніх</a:t>
            </a:r>
            <a:r>
              <a:rPr lang="ru-RU" sz="2400" dirty="0"/>
              <a:t> шарах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Сонячна</a:t>
            </a:r>
            <a:r>
              <a:rPr lang="ru-RU" sz="2400" dirty="0" smtClean="0"/>
              <a:t> </a:t>
            </a:r>
            <a:r>
              <a:rPr lang="ru-RU" sz="2400" dirty="0"/>
              <a:t>хромосфера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неоднорідна</a:t>
            </a:r>
            <a:r>
              <a:rPr lang="ru-RU" sz="2400" dirty="0"/>
              <a:t>: в </a:t>
            </a:r>
            <a:r>
              <a:rPr lang="ru-RU" sz="2400" dirty="0" err="1"/>
              <a:t>ній</a:t>
            </a:r>
            <a:r>
              <a:rPr lang="ru-RU" sz="2400" dirty="0"/>
              <a:t> є </a:t>
            </a:r>
            <a:r>
              <a:rPr lang="ru-RU" sz="2400" dirty="0" err="1"/>
              <a:t>довгасті</a:t>
            </a:r>
            <a:r>
              <a:rPr lang="ru-RU" sz="2400" dirty="0"/>
              <a:t>, </a:t>
            </a:r>
            <a:r>
              <a:rPr lang="ru-RU" sz="2400" dirty="0" err="1"/>
              <a:t>схожі</a:t>
            </a:r>
            <a:r>
              <a:rPr lang="ru-RU" sz="2400" dirty="0"/>
              <a:t> на </a:t>
            </a:r>
            <a:r>
              <a:rPr lang="ru-RU" sz="2400" dirty="0" err="1"/>
              <a:t>язики</a:t>
            </a:r>
            <a:r>
              <a:rPr lang="ru-RU" sz="2400" dirty="0"/>
              <a:t> </a:t>
            </a:r>
            <a:r>
              <a:rPr lang="ru-RU" sz="2400" dirty="0" err="1"/>
              <a:t>полум'я</a:t>
            </a:r>
            <a:r>
              <a:rPr lang="ru-RU" sz="2400" dirty="0"/>
              <a:t> </a:t>
            </a:r>
            <a:r>
              <a:rPr lang="ru-RU" sz="2400" dirty="0" err="1"/>
              <a:t>утворення</a:t>
            </a:r>
            <a:r>
              <a:rPr lang="ru-RU" sz="2400" dirty="0"/>
              <a:t> — так </a:t>
            </a:r>
            <a:r>
              <a:rPr lang="ru-RU" sz="2400" dirty="0" err="1"/>
              <a:t>звані</a:t>
            </a:r>
            <a:r>
              <a:rPr lang="ru-RU" sz="2400" dirty="0"/>
              <a:t> </a:t>
            </a:r>
            <a:r>
              <a:rPr lang="ru-RU" sz="2400" dirty="0" err="1"/>
              <a:t>спікули</a:t>
            </a:r>
            <a:r>
              <a:rPr lang="ru-RU" sz="2400" dirty="0"/>
              <a:t>. Тому хромосфера </a:t>
            </a:r>
            <a:r>
              <a:rPr lang="ru-RU" sz="2400" dirty="0" err="1"/>
              <a:t>нагадує</a:t>
            </a:r>
            <a:r>
              <a:rPr lang="ru-RU" sz="2400" dirty="0"/>
              <a:t> траву,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горить</a:t>
            </a:r>
            <a:r>
              <a:rPr lang="ru-RU" sz="2400" dirty="0"/>
              <a:t>. Час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окремої</a:t>
            </a:r>
            <a:r>
              <a:rPr lang="ru-RU" sz="2400" dirty="0"/>
              <a:t> </a:t>
            </a:r>
            <a:r>
              <a:rPr lang="ru-RU" sz="2400" dirty="0" err="1"/>
              <a:t>спікули</a:t>
            </a:r>
            <a:r>
              <a:rPr lang="ru-RU" sz="2400" dirty="0"/>
              <a:t> — до 5 </a:t>
            </a:r>
            <a:r>
              <a:rPr lang="ru-RU" sz="2400" dirty="0" err="1"/>
              <a:t>хв</a:t>
            </a:r>
            <a:r>
              <a:rPr lang="ru-RU" sz="2400" dirty="0"/>
              <a:t>, </a:t>
            </a:r>
            <a:r>
              <a:rPr lang="ru-RU" sz="2400" dirty="0" err="1"/>
              <a:t>діаметр</a:t>
            </a:r>
            <a:r>
              <a:rPr lang="ru-RU" sz="2400" dirty="0"/>
              <a:t> </a:t>
            </a:r>
            <a:r>
              <a:rPr lang="ru-RU" sz="2400" dirty="0" err="1"/>
              <a:t>біля</a:t>
            </a:r>
            <a:r>
              <a:rPr lang="ru-RU" sz="2400" dirty="0"/>
              <a:t> </a:t>
            </a:r>
            <a:r>
              <a:rPr lang="ru-RU" sz="2400" dirty="0" err="1"/>
              <a:t>основи</a:t>
            </a:r>
            <a:r>
              <a:rPr lang="ru-RU" sz="2400" dirty="0"/>
              <a:t> — </a:t>
            </a:r>
            <a:r>
              <a:rPr lang="ru-RU" sz="2400" dirty="0" err="1"/>
              <a:t>від</a:t>
            </a:r>
            <a:r>
              <a:rPr lang="ru-RU" sz="2400" dirty="0"/>
              <a:t> 500 до 3 000 км, температура у 2-3 рази </a:t>
            </a:r>
            <a:r>
              <a:rPr lang="ru-RU" sz="2400" dirty="0" err="1"/>
              <a:t>вища</a:t>
            </a:r>
            <a:r>
              <a:rPr lang="ru-RU" sz="2400" dirty="0"/>
              <a:t>, а </a:t>
            </a:r>
            <a:r>
              <a:rPr lang="ru-RU" sz="2400" dirty="0" err="1"/>
              <a:t>густина</a:t>
            </a:r>
            <a:r>
              <a:rPr lang="ru-RU" sz="2400" dirty="0"/>
              <a:t> </a:t>
            </a:r>
            <a:r>
              <a:rPr lang="ru-RU" sz="2400" dirty="0" err="1"/>
              <a:t>менша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у </a:t>
            </a:r>
            <a:r>
              <a:rPr lang="ru-RU" sz="2400" dirty="0" err="1"/>
              <a:t>фотосфері</a:t>
            </a:r>
            <a:r>
              <a:rPr lang="ru-RU" sz="2400" dirty="0"/>
              <a:t>. </a:t>
            </a:r>
            <a:r>
              <a:rPr lang="ru-RU" sz="2400" dirty="0" err="1"/>
              <a:t>Речовина</a:t>
            </a:r>
            <a:r>
              <a:rPr lang="ru-RU" sz="2400" dirty="0"/>
              <a:t> </a:t>
            </a:r>
            <a:r>
              <a:rPr lang="ru-RU" sz="2400" dirty="0" err="1"/>
              <a:t>спікул</a:t>
            </a:r>
            <a:r>
              <a:rPr lang="ru-RU" sz="2400" dirty="0"/>
              <a:t> </a:t>
            </a:r>
            <a:r>
              <a:rPr lang="ru-RU" sz="2400" dirty="0" err="1"/>
              <a:t>піднімається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хромосфери</a:t>
            </a:r>
            <a:r>
              <a:rPr lang="ru-RU" sz="2400" dirty="0"/>
              <a:t> в корону і </a:t>
            </a:r>
            <a:r>
              <a:rPr lang="ru-RU" sz="2400" dirty="0" err="1"/>
              <a:t>розчиняється</a:t>
            </a:r>
            <a:r>
              <a:rPr lang="ru-RU" sz="2400" dirty="0"/>
              <a:t> в </a:t>
            </a:r>
            <a:r>
              <a:rPr lang="ru-RU" sz="2400" dirty="0" err="1"/>
              <a:t>ній</a:t>
            </a:r>
            <a:r>
              <a:rPr lang="ru-RU" sz="2400" dirty="0"/>
              <a:t>. Таким чином, через </a:t>
            </a:r>
            <a:r>
              <a:rPr lang="ru-RU" sz="2400" dirty="0" err="1"/>
              <a:t>спікули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</a:t>
            </a:r>
            <a:r>
              <a:rPr lang="ru-RU" sz="2400" dirty="0" err="1"/>
              <a:t>обмін</a:t>
            </a:r>
            <a:r>
              <a:rPr lang="ru-RU" sz="2400" dirty="0"/>
              <a:t> </a:t>
            </a:r>
            <a:r>
              <a:rPr lang="ru-RU" sz="2400" dirty="0" err="1"/>
              <a:t>речовини</a:t>
            </a:r>
            <a:r>
              <a:rPr lang="ru-RU" sz="2400" dirty="0"/>
              <a:t> </a:t>
            </a:r>
            <a:r>
              <a:rPr lang="ru-RU" sz="2400" dirty="0" err="1"/>
              <a:t>хромосфери</a:t>
            </a:r>
            <a:r>
              <a:rPr lang="ru-RU" sz="2400" dirty="0"/>
              <a:t> з короною, яка </a:t>
            </a:r>
            <a:r>
              <a:rPr lang="ru-RU" sz="2400" dirty="0" err="1"/>
              <a:t>лежить</a:t>
            </a:r>
            <a:r>
              <a:rPr lang="ru-RU" sz="2400" dirty="0"/>
              <a:t> </a:t>
            </a:r>
            <a:r>
              <a:rPr lang="ru-RU" sz="2400" dirty="0" err="1"/>
              <a:t>вище</a:t>
            </a:r>
            <a:r>
              <a:rPr lang="ru-RU" sz="2400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http://upload.wikimedia.org/wikipedia/commons/9/9f/Solar_eclips_1999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400" y="-11597640"/>
            <a:ext cx="4053840" cy="40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upload.wikimedia.org/wikipedia/commons/thumb/c/c7/Solar_eclipse_1999_4.jpg/200px-Solar_eclipse_1999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0"/>
            <a:ext cx="2971800" cy="2660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https://img-fotki.yandex.ru/get/5301/83813999.6fe/0_a2c9e_6cfabee3_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934" y="4038600"/>
            <a:ext cx="1939157" cy="18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433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3.)Сонячна корона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1737360"/>
            <a:ext cx="8915400" cy="4892040"/>
          </a:xfrm>
        </p:spPr>
        <p:txBody>
          <a:bodyPr>
            <a:normAutofit/>
          </a:bodyPr>
          <a:lstStyle/>
          <a:p>
            <a:r>
              <a:rPr lang="ru-RU" dirty="0" err="1"/>
              <a:t>С</a:t>
            </a:r>
            <a:r>
              <a:rPr lang="ru-RU" dirty="0" err="1" smtClean="0"/>
              <a:t>онячна</a:t>
            </a:r>
            <a:r>
              <a:rPr lang="ru-RU" dirty="0" smtClean="0"/>
              <a:t> корона </a:t>
            </a:r>
            <a:r>
              <a:rPr lang="ru-RU" dirty="0" err="1" smtClean="0"/>
              <a:t>простягається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висоту</a:t>
            </a:r>
            <a:r>
              <a:rPr lang="ru-RU" dirty="0"/>
              <a:t> в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сонячних</a:t>
            </a:r>
            <a:r>
              <a:rPr lang="ru-RU" dirty="0"/>
              <a:t> </a:t>
            </a:r>
            <a:r>
              <a:rPr lang="ru-RU" dirty="0" err="1"/>
              <a:t>радіусів</a:t>
            </a:r>
            <a:r>
              <a:rPr lang="ru-RU" dirty="0"/>
              <a:t>,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переходячи</a:t>
            </a:r>
            <a:r>
              <a:rPr lang="ru-RU" dirty="0"/>
              <a:t> у </a:t>
            </a:r>
            <a:r>
              <a:rPr lang="ru-RU" dirty="0" err="1"/>
              <a:t>міжпланетний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. Температура </a:t>
            </a:r>
            <a:r>
              <a:rPr lang="ru-RU" dirty="0" err="1"/>
              <a:t>її</a:t>
            </a:r>
            <a:r>
              <a:rPr lang="ru-RU" dirty="0"/>
              <a:t> на </a:t>
            </a:r>
            <a:r>
              <a:rPr lang="ru-RU" dirty="0" err="1"/>
              <a:t>межі</a:t>
            </a:r>
            <a:r>
              <a:rPr lang="ru-RU" dirty="0"/>
              <a:t> з хромосферою становить 100 000 К, а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 до 2 000 000 </a:t>
            </a:r>
            <a:r>
              <a:rPr lang="ru-RU" dirty="0" smtClean="0"/>
              <a:t>К. Корона </a:t>
            </a:r>
            <a:r>
              <a:rPr lang="ru-RU" dirty="0"/>
              <a:t>у </a:t>
            </a:r>
            <a:r>
              <a:rPr lang="ru-RU" dirty="0" err="1"/>
              <a:t>мільйон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яскрава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фотосфера, і не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яскравості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 у </a:t>
            </a:r>
            <a:r>
              <a:rPr lang="ru-RU" dirty="0" err="1"/>
              <a:t>повні</a:t>
            </a:r>
            <a:r>
              <a:rPr lang="ru-RU" dirty="0"/>
              <a:t>, а тому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фази</a:t>
            </a:r>
            <a:r>
              <a:rPr lang="ru-RU" dirty="0"/>
              <a:t> </a:t>
            </a:r>
            <a:r>
              <a:rPr lang="ru-RU" dirty="0" err="1"/>
              <a:t>сонячного</a:t>
            </a:r>
            <a:r>
              <a:rPr lang="ru-RU" dirty="0"/>
              <a:t> </a:t>
            </a:r>
            <a:r>
              <a:rPr lang="ru-RU" dirty="0" err="1"/>
              <a:t>затемнення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телескопів</a:t>
            </a:r>
            <a:r>
              <a:rPr lang="ru-RU" dirty="0"/>
              <a:t>. Корона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чітких</a:t>
            </a:r>
            <a:r>
              <a:rPr lang="ru-RU" dirty="0"/>
              <a:t> </a:t>
            </a:r>
            <a:r>
              <a:rPr lang="ru-RU" dirty="0" err="1"/>
              <a:t>обрисів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неправильна форма </a:t>
            </a:r>
            <a:r>
              <a:rPr lang="ru-RU" dirty="0" err="1"/>
              <a:t>змінюється</a:t>
            </a:r>
            <a:r>
              <a:rPr lang="ru-RU" dirty="0"/>
              <a:t> з </a:t>
            </a:r>
            <a:r>
              <a:rPr lang="ru-RU" dirty="0" smtClean="0"/>
              <a:t>часом. </a:t>
            </a:r>
            <a:r>
              <a:rPr lang="ru-RU" dirty="0" err="1" smtClean="0"/>
              <a:t>Найвіддаленіші</a:t>
            </a:r>
            <a:r>
              <a:rPr lang="ru-RU" dirty="0" smtClean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корони</a:t>
            </a:r>
            <a:r>
              <a:rPr lang="ru-RU" dirty="0"/>
              <a:t> не </a:t>
            </a:r>
            <a:r>
              <a:rPr lang="ru-RU" dirty="0" err="1"/>
              <a:t>утримуються</a:t>
            </a:r>
            <a:r>
              <a:rPr lang="ru-RU" dirty="0"/>
              <a:t> </a:t>
            </a:r>
            <a:r>
              <a:rPr lang="ru-RU" dirty="0" err="1"/>
              <a:t>сонячним</a:t>
            </a:r>
            <a:r>
              <a:rPr lang="ru-RU" dirty="0"/>
              <a:t> </a:t>
            </a:r>
            <a:r>
              <a:rPr lang="ru-RU" dirty="0" err="1"/>
              <a:t>тяжінням</a:t>
            </a:r>
            <a:r>
              <a:rPr lang="ru-RU" dirty="0"/>
              <a:t>, і тому </a:t>
            </a:r>
            <a:r>
              <a:rPr lang="ru-RU" dirty="0" err="1"/>
              <a:t>речовина</a:t>
            </a:r>
            <a:r>
              <a:rPr lang="ru-RU" dirty="0"/>
              <a:t> </a:t>
            </a:r>
            <a:r>
              <a:rPr lang="ru-RU" dirty="0" err="1"/>
              <a:t>корони</a:t>
            </a:r>
            <a:r>
              <a:rPr lang="ru-RU" dirty="0"/>
              <a:t> </a:t>
            </a:r>
            <a:r>
              <a:rPr lang="ru-RU" dirty="0" err="1"/>
              <a:t>неперервно</a:t>
            </a:r>
            <a:r>
              <a:rPr lang="ru-RU" dirty="0"/>
              <a:t> </a:t>
            </a:r>
            <a:r>
              <a:rPr lang="ru-RU" dirty="0" err="1"/>
              <a:t>витікає</a:t>
            </a:r>
            <a:r>
              <a:rPr lang="ru-RU" dirty="0"/>
              <a:t> в </a:t>
            </a:r>
            <a:r>
              <a:rPr lang="ru-RU" dirty="0" err="1"/>
              <a:t>міжпланетне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</a:t>
            </a:r>
            <a:r>
              <a:rPr lang="ru-RU" dirty="0" err="1"/>
              <a:t>формуючи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 </a:t>
            </a:r>
            <a:r>
              <a:rPr lang="ru-RU" dirty="0" err="1"/>
              <a:t>сонячного</a:t>
            </a:r>
            <a:r>
              <a:rPr lang="ru-RU" dirty="0"/>
              <a:t> </a:t>
            </a:r>
            <a:r>
              <a:rPr lang="ru-RU" dirty="0" err="1"/>
              <a:t>вітру</a:t>
            </a:r>
            <a:r>
              <a:rPr lang="ru-RU" dirty="0"/>
              <a:t>. </a:t>
            </a:r>
            <a:r>
              <a:rPr lang="ru-RU" dirty="0" err="1"/>
              <a:t>Речовина</a:t>
            </a:r>
            <a:r>
              <a:rPr lang="ru-RU" dirty="0"/>
              <a:t> </a:t>
            </a:r>
            <a:r>
              <a:rPr lang="ru-RU" dirty="0" err="1"/>
              <a:t>сонячного</a:t>
            </a:r>
            <a:r>
              <a:rPr lang="ru-RU" dirty="0"/>
              <a:t> </a:t>
            </a:r>
            <a:r>
              <a:rPr lang="ru-RU" dirty="0" err="1"/>
              <a:t>вітру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в основному з ядер </a:t>
            </a:r>
            <a:r>
              <a:rPr lang="ru-RU" dirty="0" err="1"/>
              <a:t>водню</a:t>
            </a:r>
            <a:r>
              <a:rPr lang="ru-RU" dirty="0"/>
              <a:t> (</a:t>
            </a:r>
            <a:r>
              <a:rPr lang="ru-RU" dirty="0" err="1"/>
              <a:t>протонів</a:t>
            </a:r>
            <a:r>
              <a:rPr lang="ru-RU" dirty="0"/>
              <a:t>) і </a:t>
            </a:r>
            <a:r>
              <a:rPr lang="ru-RU" dirty="0" err="1"/>
              <a:t>гелію</a:t>
            </a:r>
            <a:r>
              <a:rPr lang="ru-RU" dirty="0"/>
              <a:t> (а-</a:t>
            </a:r>
            <a:r>
              <a:rPr lang="ru-RU" dirty="0" err="1"/>
              <a:t>частинок</a:t>
            </a:r>
            <a:r>
              <a:rPr lang="ru-RU" dirty="0"/>
              <a:t>).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корони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не </a:t>
            </a:r>
            <a:r>
              <a:rPr lang="ru-RU" dirty="0" err="1"/>
              <a:t>перевищують</a:t>
            </a:r>
            <a:r>
              <a:rPr lang="ru-RU" dirty="0"/>
              <a:t> 0,3 км/с. Але на </a:t>
            </a:r>
            <a:r>
              <a:rPr lang="ru-RU" dirty="0" err="1"/>
              <a:t>відстані</a:t>
            </a:r>
            <a:r>
              <a:rPr lang="ru-RU" dirty="0"/>
              <a:t> </a:t>
            </a:r>
            <a:r>
              <a:rPr lang="ru-RU" dirty="0" err="1"/>
              <a:t>орбіти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досягають</a:t>
            </a:r>
            <a:r>
              <a:rPr lang="ru-RU" dirty="0"/>
              <a:t> 500 км/с за </a:t>
            </a:r>
            <a:r>
              <a:rPr lang="ru-RU" dirty="0" err="1"/>
              <a:t>концентрації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 1-10 в 1 см3.</a:t>
            </a:r>
            <a:br>
              <a:rPr lang="ru-RU" dirty="0"/>
            </a:br>
            <a:r>
              <a:rPr lang="ru-RU" dirty="0" err="1" smtClean="0"/>
              <a:t>Поширюючись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величезну</a:t>
            </a:r>
            <a:r>
              <a:rPr lang="ru-RU" dirty="0"/>
              <a:t> </a:t>
            </a:r>
            <a:r>
              <a:rPr lang="ru-RU" dirty="0" err="1"/>
              <a:t>відстань</a:t>
            </a:r>
            <a:r>
              <a:rPr lang="ru-RU" dirty="0"/>
              <a:t>, аж за </a:t>
            </a:r>
            <a:r>
              <a:rPr lang="ru-RU" dirty="0" err="1"/>
              <a:t>орбіту</a:t>
            </a:r>
            <a:r>
              <a:rPr lang="ru-RU" dirty="0"/>
              <a:t> Сатурна, </a:t>
            </a:r>
            <a:r>
              <a:rPr lang="ru-RU" dirty="0" err="1"/>
              <a:t>сонячний</a:t>
            </a:r>
            <a:r>
              <a:rPr lang="ru-RU" dirty="0"/>
              <a:t> </a:t>
            </a:r>
            <a:r>
              <a:rPr lang="ru-RU" dirty="0" err="1"/>
              <a:t>вітер</a:t>
            </a:r>
            <a:r>
              <a:rPr lang="ru-RU" dirty="0"/>
              <a:t>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велетенську</a:t>
            </a:r>
            <a:r>
              <a:rPr lang="ru-RU" dirty="0"/>
              <a:t> </a:t>
            </a:r>
            <a:r>
              <a:rPr lang="ru-RU" dirty="0" err="1"/>
              <a:t>геліосферу</a:t>
            </a:r>
            <a:r>
              <a:rPr lang="ru-RU" dirty="0"/>
              <a:t>, яка </a:t>
            </a:r>
            <a:r>
              <a:rPr lang="ru-RU" dirty="0" err="1"/>
              <a:t>межує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розрідженим</a:t>
            </a:r>
            <a:r>
              <a:rPr lang="ru-RU" dirty="0"/>
              <a:t> </a:t>
            </a:r>
            <a:r>
              <a:rPr lang="ru-RU" dirty="0" err="1"/>
              <a:t>міжзоряним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9218" name="Picture 2" descr="http://img-fotki.yandex.ru/get/9319/64843573.263/0_aeb23_4d92593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040" y="-149910"/>
            <a:ext cx="3563667" cy="2665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unveter.ru/uploads/posts/2014-10/1413841945_sun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908" y="3352800"/>
            <a:ext cx="2952125" cy="295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37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Хімічний склад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err="1"/>
              <a:t>Хімічний</a:t>
            </a:r>
            <a:r>
              <a:rPr lang="ru-RU" sz="2400" dirty="0"/>
              <a:t> склад (за </a:t>
            </a:r>
            <a:r>
              <a:rPr lang="ru-RU" sz="2400" dirty="0" err="1"/>
              <a:t>кількістю</a:t>
            </a:r>
            <a:r>
              <a:rPr lang="ru-RU" sz="2400" dirty="0"/>
              <a:t> </a:t>
            </a:r>
            <a:r>
              <a:rPr lang="ru-RU" sz="2400" dirty="0" err="1">
                <a:hlinkClick r:id="rId2" tooltip="Атом"/>
              </a:rPr>
              <a:t>атомів</a:t>
            </a:r>
            <a:r>
              <a:rPr lang="ru-RU" sz="2400" dirty="0"/>
              <a:t>) </a:t>
            </a:r>
            <a:r>
              <a:rPr lang="ru-RU" sz="2400" dirty="0" err="1"/>
              <a:t>визначено</a:t>
            </a:r>
            <a:r>
              <a:rPr lang="ru-RU" sz="2400" dirty="0"/>
              <a:t> з </a:t>
            </a:r>
            <a:r>
              <a:rPr lang="ru-RU" sz="2400" dirty="0" err="1"/>
              <a:t>аналізу</a:t>
            </a:r>
            <a:r>
              <a:rPr lang="ru-RU" sz="2400" dirty="0"/>
              <a:t> </a:t>
            </a:r>
            <a:r>
              <a:rPr lang="ru-RU" sz="2400" dirty="0" err="1"/>
              <a:t>сонячного</a:t>
            </a:r>
            <a:r>
              <a:rPr lang="ru-RU" sz="2400" dirty="0"/>
              <a:t> спектра</a:t>
            </a:r>
            <a:r>
              <a:rPr lang="ru-RU" sz="2400" dirty="0" smtClean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err="1"/>
              <a:t>водень</a:t>
            </a:r>
            <a:r>
              <a:rPr lang="ru-RU" sz="2400" dirty="0"/>
              <a:t> становить </a:t>
            </a:r>
            <a:r>
              <a:rPr lang="ru-RU" sz="2400" dirty="0" err="1"/>
              <a:t>близько</a:t>
            </a:r>
            <a:r>
              <a:rPr lang="ru-RU" sz="2400" dirty="0"/>
              <a:t> 90</a:t>
            </a:r>
            <a:r>
              <a:rPr lang="ru-RU" sz="2400" dirty="0" smtClean="0"/>
              <a:t>%;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err="1"/>
              <a:t>гелій</a:t>
            </a:r>
            <a:r>
              <a:rPr lang="ru-RU" sz="2400" dirty="0"/>
              <a:t> — 9,88</a:t>
            </a:r>
            <a:r>
              <a:rPr lang="ru-RU" sz="2400" dirty="0" smtClean="0"/>
              <a:t>%;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елементи</a:t>
            </a:r>
            <a:r>
              <a:rPr lang="ru-RU" sz="2400" dirty="0"/>
              <a:t> — порядку 0,1</a:t>
            </a:r>
            <a:r>
              <a:rPr lang="ru-RU" sz="2400" dirty="0" smtClean="0"/>
              <a:t>%, </a:t>
            </a:r>
            <a:r>
              <a:rPr lang="ru-RU" sz="2400" dirty="0" err="1" smtClean="0"/>
              <a:t>зокрема</a:t>
            </a:r>
            <a:r>
              <a:rPr lang="ru-RU" sz="2400" dirty="0" smtClean="0"/>
              <a:t>: на 1 млн </a:t>
            </a:r>
            <a:r>
              <a:rPr lang="ru-RU" sz="2400" dirty="0" err="1" smtClean="0"/>
              <a:t>атомів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водню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припадає</a:t>
            </a:r>
            <a:r>
              <a:rPr lang="ru-RU" sz="2400" dirty="0" smtClean="0"/>
              <a:t> 851 </a:t>
            </a:r>
            <a:r>
              <a:rPr lang="ru-RU" sz="2400" dirty="0" err="1" smtClean="0"/>
              <a:t>атомів</a:t>
            </a:r>
            <a:r>
              <a:rPr lang="ru-RU" sz="2400" dirty="0" smtClean="0"/>
              <a:t> </a:t>
            </a:r>
            <a:r>
              <a:rPr lang="ru-RU" sz="2400" dirty="0" err="1" smtClean="0"/>
              <a:t>кисню</a:t>
            </a:r>
            <a:r>
              <a:rPr lang="ru-RU" sz="2400" dirty="0" smtClean="0"/>
              <a:t>, 398 </a:t>
            </a:r>
            <a:r>
              <a:rPr lang="ru-RU" sz="2400" dirty="0" err="1" smtClean="0"/>
              <a:t>вуглецю</a:t>
            </a:r>
            <a:r>
              <a:rPr lang="ru-RU" sz="2400" dirty="0" smtClean="0"/>
              <a:t>, 123 неону, 100 азоту, 47 </a:t>
            </a:r>
            <a:r>
              <a:rPr lang="ru-RU" sz="2400" dirty="0" err="1" smtClean="0"/>
              <a:t>заліза</a:t>
            </a:r>
            <a:r>
              <a:rPr lang="ru-RU" sz="2400" dirty="0" smtClean="0"/>
              <a:t>, 38 </a:t>
            </a:r>
            <a:r>
              <a:rPr lang="ru-RU" sz="2400" dirty="0" err="1"/>
              <a:t>магнію</a:t>
            </a:r>
            <a:r>
              <a:rPr lang="ru-RU" sz="2400" dirty="0"/>
              <a:t>, 35 </a:t>
            </a:r>
            <a:r>
              <a:rPr lang="ru-RU" sz="2400" dirty="0" err="1"/>
              <a:t>кремнію</a:t>
            </a:r>
            <a:r>
              <a:rPr lang="ru-RU" sz="2400" dirty="0"/>
              <a:t>, 16 </a:t>
            </a:r>
            <a:r>
              <a:rPr lang="ru-RU" sz="2400" dirty="0" err="1"/>
              <a:t>сірки</a:t>
            </a:r>
            <a:r>
              <a:rPr lang="ru-RU" sz="2400" dirty="0"/>
              <a:t>, 4 </a:t>
            </a:r>
            <a:r>
              <a:rPr lang="ru-RU" sz="2400" dirty="0">
                <a:hlinkClick r:id="rId3" tooltip="Аргон"/>
              </a:rPr>
              <a:t>аргону</a:t>
            </a:r>
            <a:r>
              <a:rPr lang="ru-RU" sz="2400" dirty="0"/>
              <a:t>, 3 </a:t>
            </a:r>
            <a:r>
              <a:rPr lang="ru-RU" sz="2400" dirty="0" err="1">
                <a:hlinkClick r:id="rId4" tooltip="Алюміній"/>
              </a:rPr>
              <a:t>алюмінію</a:t>
            </a:r>
            <a:r>
              <a:rPr lang="ru-RU" sz="2400" dirty="0"/>
              <a:t>, по 2 </a:t>
            </a:r>
            <a:r>
              <a:rPr lang="ru-RU" sz="2400" dirty="0" err="1"/>
              <a:t>атоми</a:t>
            </a:r>
            <a:r>
              <a:rPr lang="ru-RU" sz="2400" dirty="0"/>
              <a:t> </a:t>
            </a:r>
            <a:r>
              <a:rPr lang="ru-RU" sz="2400" dirty="0" err="1"/>
              <a:t>нікелю</a:t>
            </a:r>
            <a:r>
              <a:rPr lang="ru-RU" sz="2400" dirty="0"/>
              <a:t>, </a:t>
            </a:r>
            <a:r>
              <a:rPr lang="ru-RU" sz="2400" dirty="0" err="1"/>
              <a:t>натрію</a:t>
            </a:r>
            <a:r>
              <a:rPr lang="ru-RU" sz="2400" dirty="0"/>
              <a:t> і </a:t>
            </a:r>
            <a:r>
              <a:rPr lang="ru-RU" sz="2400" dirty="0" err="1"/>
              <a:t>кальцію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зовсім</a:t>
            </a:r>
            <a:r>
              <a:rPr lang="ru-RU" sz="2400" dirty="0"/>
              <a:t> </a:t>
            </a:r>
            <a:r>
              <a:rPr lang="ru-RU" sz="2400" dirty="0" err="1"/>
              <a:t>небагато</a:t>
            </a:r>
            <a:r>
              <a:rPr lang="ru-RU" sz="2400" dirty="0"/>
              <a:t>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Речовина</a:t>
            </a:r>
            <a:r>
              <a:rPr lang="ru-RU" sz="2400" dirty="0"/>
              <a:t> </a:t>
            </a:r>
            <a:r>
              <a:rPr lang="ru-RU" sz="2400" dirty="0" err="1"/>
              <a:t>Сонця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 </a:t>
            </a:r>
            <a:r>
              <a:rPr lang="ru-RU" sz="2400" dirty="0" err="1">
                <a:hlinkClick r:id="rId5" tooltip="Іонізація"/>
              </a:rPr>
              <a:t>іонізована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атоми</a:t>
            </a:r>
            <a:r>
              <a:rPr lang="ru-RU" sz="2400" dirty="0"/>
              <a:t> </a:t>
            </a:r>
            <a:r>
              <a:rPr lang="ru-RU" sz="2400" dirty="0" err="1"/>
              <a:t>втратили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зовнішні</a:t>
            </a:r>
            <a:r>
              <a:rPr lang="ru-RU" sz="2400" dirty="0"/>
              <a:t> </a:t>
            </a:r>
            <a:r>
              <a:rPr lang="ru-RU" sz="2400" dirty="0" err="1">
                <a:hlinkClick r:id="rId6" tooltip="Електрон"/>
              </a:rPr>
              <a:t>електрони</a:t>
            </a:r>
            <a:r>
              <a:rPr lang="ru-RU" sz="2400" dirty="0"/>
              <a:t> й разом з ними стали </a:t>
            </a:r>
            <a:r>
              <a:rPr lang="ru-RU" sz="2400" dirty="0" err="1"/>
              <a:t>вільними</a:t>
            </a:r>
            <a:r>
              <a:rPr lang="ru-RU" sz="2400" dirty="0"/>
              <a:t> </a:t>
            </a:r>
            <a:r>
              <a:rPr lang="ru-RU" sz="2400" dirty="0" err="1"/>
              <a:t>частинками</a:t>
            </a:r>
            <a:r>
              <a:rPr lang="ru-RU" sz="2400" dirty="0"/>
              <a:t> </a:t>
            </a:r>
            <a:r>
              <a:rPr lang="ru-RU" sz="2400" dirty="0" err="1"/>
              <a:t>іонізованого</a:t>
            </a:r>
            <a:r>
              <a:rPr lang="ru-RU" sz="2400" dirty="0"/>
              <a:t> газу — </a:t>
            </a:r>
            <a:r>
              <a:rPr lang="ru-RU" sz="2400" dirty="0" err="1">
                <a:hlinkClick r:id="rId7" tooltip="Плазма (агрегатний стан)"/>
              </a:rPr>
              <a:t>плазми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126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</TotalTime>
  <Words>571</Words>
  <Application>Microsoft Office PowerPoint</Application>
  <PresentationFormat>Широкоэкранный</PresentationFormat>
  <Paragraphs>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Ретро</vt:lpstr>
      <vt:lpstr>Сонце та його будова</vt:lpstr>
      <vt:lpstr>Сонце</vt:lpstr>
      <vt:lpstr>Внутрішня будова Сонця </vt:lpstr>
      <vt:lpstr>Атмосфера і «поверхня» Сонця</vt:lpstr>
      <vt:lpstr>Презентация PowerPoint</vt:lpstr>
      <vt:lpstr>1.) Фотосфера</vt:lpstr>
      <vt:lpstr>2.) Хромосфера</vt:lpstr>
      <vt:lpstr>3.)Сонячна корона</vt:lpstr>
      <vt:lpstr>Хімічний склад</vt:lpstr>
      <vt:lpstr>Cонячні цикли </vt:lpstr>
      <vt:lpstr>Спостереження Сонця</vt:lpstr>
      <vt:lpstr>Цікаві факти</vt:lpstr>
      <vt:lpstr>                 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Сонце та його будова</dc:title>
  <dc:creator>Svitlana</dc:creator>
  <cp:lastModifiedBy>Svitlana</cp:lastModifiedBy>
  <cp:revision>16</cp:revision>
  <dcterms:created xsi:type="dcterms:W3CDTF">2015-03-16T18:13:56Z</dcterms:created>
  <dcterms:modified xsi:type="dcterms:W3CDTF">2015-03-16T19:59:27Z</dcterms:modified>
</cp:coreProperties>
</file>