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57" r:id="rId4"/>
    <p:sldId id="258" r:id="rId5"/>
    <p:sldId id="263" r:id="rId6"/>
    <p:sldId id="264" r:id="rId7"/>
    <p:sldId id="265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833D761-DFDE-4CB5-89CB-BA2D33102471}" type="datetimeFigureOut">
              <a:rPr lang="ru-RU" smtClean="0"/>
              <a:t>22.04.2015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624D539-148D-4195-9F48-33D0089E48F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1470025"/>
          </a:xfrm>
        </p:spPr>
        <p:txBody>
          <a:bodyPr/>
          <a:lstStyle/>
          <a:p>
            <a:r>
              <a:rPr lang="ru-RU" dirty="0" err="1" smtClean="0">
                <a:cs typeface="Browallia New" pitchFamily="34" charset="-34"/>
              </a:rPr>
              <a:t>Електричний</a:t>
            </a:r>
            <a:r>
              <a:rPr lang="ru-RU" dirty="0" smtClean="0">
                <a:cs typeface="Browallia New" pitchFamily="34" charset="-34"/>
              </a:rPr>
              <a:t> струм в </a:t>
            </a:r>
            <a:r>
              <a:rPr lang="ru-RU" dirty="0" err="1" smtClean="0">
                <a:cs typeface="Browallia New" pitchFamily="34" charset="-34"/>
              </a:rPr>
              <a:t>металах</a:t>
            </a:r>
            <a:endParaRPr lang="ru-RU" dirty="0">
              <a:cs typeface="Browall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fuji\Pictures\heatmove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24744"/>
            <a:ext cx="5112568" cy="449905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652120" y="1268760"/>
            <a:ext cx="25922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/>
              <a:t>Якщо</a:t>
            </a:r>
            <a:r>
              <a:rPr lang="ru-RU" sz="2400" dirty="0"/>
              <a:t> в </a:t>
            </a:r>
            <a:r>
              <a:rPr lang="ru-RU" sz="2400" dirty="0" err="1"/>
              <a:t>провіднику</a:t>
            </a:r>
            <a:r>
              <a:rPr lang="ru-RU" sz="2400" dirty="0"/>
              <a:t> </a:t>
            </a:r>
            <a:r>
              <a:rPr lang="ru-RU" sz="2400" dirty="0" err="1"/>
              <a:t>немає</a:t>
            </a:r>
            <a:r>
              <a:rPr lang="ru-RU" sz="2400" dirty="0"/>
              <a:t> </a:t>
            </a:r>
            <a:r>
              <a:rPr lang="ru-RU" sz="2400" dirty="0" err="1"/>
              <a:t>електричного</a:t>
            </a:r>
            <a:r>
              <a:rPr lang="ru-RU" sz="2400" dirty="0"/>
              <a:t> поля, то </a:t>
            </a:r>
            <a:r>
              <a:rPr lang="ru-RU" sz="2400" dirty="0" err="1"/>
              <a:t>електрони</a:t>
            </a:r>
            <a:r>
              <a:rPr lang="ru-RU" sz="2400" dirty="0"/>
              <a:t> </a:t>
            </a:r>
            <a:r>
              <a:rPr lang="ru-RU" sz="2400" dirty="0" err="1"/>
              <a:t>рухаються</a:t>
            </a:r>
            <a:r>
              <a:rPr lang="ru-RU" sz="2400" dirty="0"/>
              <a:t> хаотично, </a:t>
            </a:r>
            <a:r>
              <a:rPr lang="ru-RU" sz="2400" dirty="0" err="1"/>
              <a:t>аналогічно</a:t>
            </a:r>
            <a:r>
              <a:rPr lang="ru-RU" sz="2400" dirty="0"/>
              <a:t> тому, як </a:t>
            </a:r>
            <a:r>
              <a:rPr lang="ru-RU" sz="2400" dirty="0" err="1"/>
              <a:t>рухаються</a:t>
            </a:r>
            <a:r>
              <a:rPr lang="ru-RU" sz="2400" dirty="0"/>
              <a:t> </a:t>
            </a:r>
            <a:r>
              <a:rPr lang="ru-RU" sz="2400" dirty="0" err="1"/>
              <a:t>молекули</a:t>
            </a:r>
            <a:r>
              <a:rPr lang="ru-RU" sz="2400" dirty="0"/>
              <a:t> </a:t>
            </a:r>
            <a:r>
              <a:rPr lang="ru-RU" sz="2400" dirty="0" err="1"/>
              <a:t>газів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рідин</a:t>
            </a:r>
            <a:r>
              <a:rPr lang="ru-RU" sz="24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altLang="en-US" b="1" dirty="0">
                <a:solidFill>
                  <a:srgbClr val="CC0000"/>
                </a:solidFill>
                <a:latin typeface="Constantia" pitchFamily="18" charset="0"/>
              </a:rPr>
              <a:t>Електричний струм</a:t>
            </a:r>
            <a:r>
              <a:rPr lang="uk-UA" altLang="en-US" b="1" dirty="0">
                <a:latin typeface="Constantia" pitchFamily="18" charset="0"/>
              </a:rPr>
              <a:t> - </a:t>
            </a:r>
            <a:r>
              <a:rPr lang="uk-UA" altLang="en-US" dirty="0">
                <a:latin typeface="Constantia" pitchFamily="18" charset="0"/>
              </a:rPr>
              <a:t>це упорядкований рух заряджених частинок.</a:t>
            </a:r>
          </a:p>
          <a:p>
            <a:pPr algn="ctr"/>
            <a:r>
              <a:rPr lang="uk-UA" altLang="en-US" dirty="0">
                <a:latin typeface="Constantia" pitchFamily="18" charset="0"/>
              </a:rPr>
              <a:t> </a:t>
            </a:r>
          </a:p>
          <a:p>
            <a:pPr algn="ctr"/>
            <a:r>
              <a:rPr lang="uk-UA" altLang="en-US" b="1" dirty="0">
                <a:latin typeface="Constantia" pitchFamily="18" charset="0"/>
              </a:rPr>
              <a:t>Напрямок електричного струму</a:t>
            </a:r>
            <a:r>
              <a:rPr lang="uk-UA" altLang="en-US" dirty="0">
                <a:latin typeface="Constantia" pitchFamily="18" charset="0"/>
              </a:rPr>
              <a:t> співпадає з напрямком руху позитивних зарядів.  </a:t>
            </a:r>
            <a:endParaRPr lang="ru-RU" altLang="en-US" dirty="0">
              <a:latin typeface="Constantia" pitchFamily="18" charset="0"/>
            </a:endParaRPr>
          </a:p>
          <a:p>
            <a:endParaRPr lang="en-GB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Електричний</a:t>
            </a:r>
            <a:r>
              <a:rPr lang="ru-RU" dirty="0" smtClean="0"/>
              <a:t> струм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272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68"/>
          <p:cNvSpPr>
            <a:spLocks noGrp="1"/>
          </p:cNvSpPr>
          <p:nvPr>
            <p:ph idx="1"/>
          </p:nvPr>
        </p:nvSpPr>
        <p:spPr>
          <a:xfrm>
            <a:off x="467544" y="2924944"/>
            <a:ext cx="648072" cy="648072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2400" b="1" dirty="0">
                <a:solidFill>
                  <a:schemeClr val="dk1"/>
                </a:solidFill>
              </a:rPr>
              <a:t>+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 baseline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Будова </a:t>
            </a:r>
            <a:r>
              <a:rPr lang="ru-RU" dirty="0" err="1" smtClean="0"/>
              <a:t>метал</a:t>
            </a:r>
            <a:r>
              <a:rPr lang="ru-RU" dirty="0" err="1"/>
              <a:t>і</a:t>
            </a:r>
            <a:r>
              <a:rPr lang="ru-RU" dirty="0" err="1" smtClean="0"/>
              <a:t>в</a:t>
            </a:r>
            <a:endParaRPr lang="ru-RU" dirty="0"/>
          </a:p>
        </p:txBody>
      </p:sp>
      <p:pic>
        <p:nvPicPr>
          <p:cNvPr id="1026" name="Picture 2" descr="C:\Users\fuji\Pictures\загруженное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196752"/>
            <a:ext cx="4163541" cy="387763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652120" y="5517232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Приклад </a:t>
            </a:r>
            <a:r>
              <a:rPr lang="ru-RU" dirty="0" err="1" smtClean="0"/>
              <a:t>кристалічної</a:t>
            </a:r>
            <a:r>
              <a:rPr lang="ru-RU" dirty="0" smtClean="0"/>
              <a:t> </a:t>
            </a:r>
            <a:r>
              <a:rPr lang="ru-RU" dirty="0" err="1" smtClean="0"/>
              <a:t>будови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39552" y="234888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Na</a:t>
            </a:r>
            <a:endParaRPr lang="ru-RU" sz="3200" dirty="0"/>
          </a:p>
        </p:txBody>
      </p:sp>
      <p:sp>
        <p:nvSpPr>
          <p:cNvPr id="9" name="Дуга 8"/>
          <p:cNvSpPr/>
          <p:nvPr/>
        </p:nvSpPr>
        <p:spPr>
          <a:xfrm>
            <a:off x="827584" y="2564904"/>
            <a:ext cx="792088" cy="1368152"/>
          </a:xfrm>
          <a:prstGeom prst="arc">
            <a:avLst>
              <a:gd name="adj1" fmla="val 16200000"/>
              <a:gd name="adj2" fmla="val 4463089"/>
            </a:avLst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0" name="Дуга 9"/>
          <p:cNvSpPr/>
          <p:nvPr/>
        </p:nvSpPr>
        <p:spPr>
          <a:xfrm>
            <a:off x="1187624" y="2564904"/>
            <a:ext cx="792088" cy="1368152"/>
          </a:xfrm>
          <a:prstGeom prst="arc">
            <a:avLst>
              <a:gd name="adj1" fmla="val 16200000"/>
              <a:gd name="adj2" fmla="val 4463089"/>
            </a:avLst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1" name="Дуга 10"/>
          <p:cNvSpPr/>
          <p:nvPr/>
        </p:nvSpPr>
        <p:spPr>
          <a:xfrm>
            <a:off x="1547664" y="2564904"/>
            <a:ext cx="792088" cy="1368152"/>
          </a:xfrm>
          <a:prstGeom prst="arc">
            <a:avLst>
              <a:gd name="adj1" fmla="val 16200000"/>
              <a:gd name="adj2" fmla="val 4463089"/>
            </a:avLst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7624" y="3933056"/>
            <a:ext cx="4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2</a:t>
            </a:r>
            <a:endParaRPr lang="ru-RU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547664" y="3933056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8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1907704" y="3933056"/>
            <a:ext cx="64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2416" y="4363069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>
              <a:buFont typeface="Wingdings" pitchFamily="2" charset="2"/>
              <a:buNone/>
            </a:pPr>
            <a:r>
              <a:rPr lang="ru-RU" altLang="en-US" b="1" dirty="0" err="1">
                <a:solidFill>
                  <a:srgbClr val="FF0000"/>
                </a:solidFill>
              </a:rPr>
              <a:t>Останній</a:t>
            </a:r>
            <a:r>
              <a:rPr lang="ru-RU" altLang="en-US" b="1" dirty="0">
                <a:solidFill>
                  <a:srgbClr val="FF0000"/>
                </a:solidFill>
              </a:rPr>
              <a:t> </a:t>
            </a:r>
            <a:r>
              <a:rPr lang="ru-RU" altLang="en-US" b="1" dirty="0" err="1">
                <a:solidFill>
                  <a:srgbClr val="FF0000"/>
                </a:solidFill>
              </a:rPr>
              <a:t>електрон</a:t>
            </a:r>
            <a:r>
              <a:rPr lang="ru-RU" altLang="en-US" b="1" dirty="0">
                <a:solidFill>
                  <a:srgbClr val="FF0000"/>
                </a:solidFill>
              </a:rPr>
              <a:t> слабо </a:t>
            </a:r>
            <a:r>
              <a:rPr lang="ru-RU" altLang="en-US" b="1" dirty="0" err="1">
                <a:solidFill>
                  <a:srgbClr val="FF0000"/>
                </a:solidFill>
              </a:rPr>
              <a:t>притягується</a:t>
            </a:r>
            <a:r>
              <a:rPr lang="ru-RU" altLang="en-US" b="1" dirty="0">
                <a:solidFill>
                  <a:srgbClr val="FF0000"/>
                </a:solidFill>
              </a:rPr>
              <a:t> до ядра тому, </a:t>
            </a:r>
            <a:r>
              <a:rPr lang="ru-RU" altLang="en-US" b="1" dirty="0" err="1">
                <a:solidFill>
                  <a:srgbClr val="FF0000"/>
                </a:solidFill>
              </a:rPr>
              <a:t>що</a:t>
            </a:r>
            <a:r>
              <a:rPr lang="ru-RU" altLang="en-US" b="1" dirty="0">
                <a:solidFill>
                  <a:srgbClr val="FF0000"/>
                </a:solidFill>
              </a:rPr>
              <a:t>:</a:t>
            </a:r>
            <a:endParaRPr lang="ru-RU" altLang="en-US" dirty="0">
              <a:solidFill>
                <a:srgbClr val="FF0000"/>
              </a:solidFill>
            </a:endParaRP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altLang="en-US" dirty="0">
                <a:solidFill>
                  <a:srgbClr val="FF0000"/>
                </a:solidFill>
              </a:rPr>
              <a:t>далеко </a:t>
            </a:r>
            <a:r>
              <a:rPr lang="ru-RU" altLang="en-US" dirty="0" err="1">
                <a:solidFill>
                  <a:srgbClr val="FF0000"/>
                </a:solidFill>
              </a:rPr>
              <a:t>від</a:t>
            </a:r>
            <a:r>
              <a:rPr lang="ru-RU" altLang="en-US" dirty="0">
                <a:solidFill>
                  <a:srgbClr val="FF0000"/>
                </a:solidFill>
              </a:rPr>
              <a:t> ядра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altLang="en-US" dirty="0">
                <a:solidFill>
                  <a:srgbClr val="FF0000"/>
                </a:solidFill>
              </a:rPr>
              <a:t>10 </a:t>
            </a:r>
            <a:r>
              <a:rPr lang="ru-RU" altLang="en-US" dirty="0" err="1">
                <a:solidFill>
                  <a:srgbClr val="FF0000"/>
                </a:solidFill>
              </a:rPr>
              <a:t>електронів</a:t>
            </a:r>
            <a:r>
              <a:rPr lang="ru-RU" altLang="en-US" dirty="0">
                <a:solidFill>
                  <a:srgbClr val="FF0000"/>
                </a:solidFill>
              </a:rPr>
              <a:t> </a:t>
            </a:r>
            <a:r>
              <a:rPr lang="ru-RU" altLang="en-US" dirty="0" err="1">
                <a:solidFill>
                  <a:srgbClr val="FF0000"/>
                </a:solidFill>
              </a:rPr>
              <a:t>відштовхують</a:t>
            </a:r>
            <a:r>
              <a:rPr lang="ru-RU" altLang="en-US" dirty="0">
                <a:solidFill>
                  <a:srgbClr val="FF0000"/>
                </a:solidFill>
              </a:rPr>
              <a:t>  </a:t>
            </a:r>
            <a:r>
              <a:rPr lang="ru-RU" altLang="en-US" dirty="0" err="1">
                <a:solidFill>
                  <a:srgbClr val="FF0000"/>
                </a:solidFill>
              </a:rPr>
              <a:t>одинадцятий</a:t>
            </a:r>
            <a:r>
              <a:rPr lang="ru-RU" altLang="en-US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81"/>
          <p:cNvSpPr/>
          <p:nvPr/>
        </p:nvSpPr>
        <p:spPr>
          <a:xfrm>
            <a:off x="1187624" y="1340768"/>
            <a:ext cx="6121400" cy="4752974"/>
          </a:xfrm>
          <a:prstGeom prst="rect">
            <a:avLst/>
          </a:prstGeom>
          <a:solidFill>
            <a:schemeClr val="folHlink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" name="Shape 83"/>
          <p:cNvSpPr/>
          <p:nvPr/>
        </p:nvSpPr>
        <p:spPr>
          <a:xfrm>
            <a:off x="1691680" y="1628800"/>
            <a:ext cx="914400" cy="91440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6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</p:txBody>
      </p:sp>
      <p:sp>
        <p:nvSpPr>
          <p:cNvPr id="7" name="Shape 84"/>
          <p:cNvSpPr/>
          <p:nvPr/>
        </p:nvSpPr>
        <p:spPr>
          <a:xfrm>
            <a:off x="3635896" y="1556792"/>
            <a:ext cx="914400" cy="91440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6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</p:txBody>
      </p:sp>
      <p:sp>
        <p:nvSpPr>
          <p:cNvPr id="8" name="Shape 85"/>
          <p:cNvSpPr/>
          <p:nvPr/>
        </p:nvSpPr>
        <p:spPr>
          <a:xfrm>
            <a:off x="1763688" y="3140968"/>
            <a:ext cx="914400" cy="91440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6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</p:txBody>
      </p:sp>
      <p:sp>
        <p:nvSpPr>
          <p:cNvPr id="9" name="Shape 86"/>
          <p:cNvSpPr/>
          <p:nvPr/>
        </p:nvSpPr>
        <p:spPr>
          <a:xfrm>
            <a:off x="3563888" y="4653136"/>
            <a:ext cx="914400" cy="91440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6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</p:txBody>
      </p:sp>
      <p:sp>
        <p:nvSpPr>
          <p:cNvPr id="10" name="Shape 87"/>
          <p:cNvSpPr/>
          <p:nvPr/>
        </p:nvSpPr>
        <p:spPr>
          <a:xfrm>
            <a:off x="5940152" y="1628800"/>
            <a:ext cx="914400" cy="91440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6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</p:txBody>
      </p:sp>
      <p:sp>
        <p:nvSpPr>
          <p:cNvPr id="11" name="Shape 88"/>
          <p:cNvSpPr/>
          <p:nvPr/>
        </p:nvSpPr>
        <p:spPr>
          <a:xfrm>
            <a:off x="5940152" y="4293096"/>
            <a:ext cx="914400" cy="91440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6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</p:txBody>
      </p:sp>
      <p:sp>
        <p:nvSpPr>
          <p:cNvPr id="12" name="Shape 89"/>
          <p:cNvSpPr/>
          <p:nvPr/>
        </p:nvSpPr>
        <p:spPr>
          <a:xfrm>
            <a:off x="3563888" y="2996952"/>
            <a:ext cx="914400" cy="91440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6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</p:txBody>
      </p:sp>
      <p:sp>
        <p:nvSpPr>
          <p:cNvPr id="13" name="Shape 90"/>
          <p:cNvSpPr/>
          <p:nvPr/>
        </p:nvSpPr>
        <p:spPr>
          <a:xfrm>
            <a:off x="5868144" y="2924944"/>
            <a:ext cx="914400" cy="914400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6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</p:txBody>
      </p:sp>
      <p:sp>
        <p:nvSpPr>
          <p:cNvPr id="14" name="Shape 91"/>
          <p:cNvSpPr/>
          <p:nvPr/>
        </p:nvSpPr>
        <p:spPr>
          <a:xfrm>
            <a:off x="1619672" y="4509120"/>
            <a:ext cx="914400" cy="936624"/>
          </a:xfrm>
          <a:prstGeom prst="ellipse">
            <a:avLst/>
          </a:prstGeom>
          <a:solidFill>
            <a:srgbClr val="FF0000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6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</a:p>
        </p:txBody>
      </p:sp>
      <p:sp>
        <p:nvSpPr>
          <p:cNvPr id="15" name="Shape 92"/>
          <p:cNvSpPr/>
          <p:nvPr/>
        </p:nvSpPr>
        <p:spPr>
          <a:xfrm>
            <a:off x="3131840" y="4365104"/>
            <a:ext cx="360362" cy="360362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3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</p:txBody>
      </p:sp>
      <p:sp>
        <p:nvSpPr>
          <p:cNvPr id="16" name="Shape 93"/>
          <p:cNvSpPr/>
          <p:nvPr/>
        </p:nvSpPr>
        <p:spPr>
          <a:xfrm>
            <a:off x="2916236" y="3789362"/>
            <a:ext cx="360362" cy="360362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3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</p:txBody>
      </p:sp>
      <p:sp>
        <p:nvSpPr>
          <p:cNvPr id="17" name="Shape 94"/>
          <p:cNvSpPr/>
          <p:nvPr/>
        </p:nvSpPr>
        <p:spPr>
          <a:xfrm>
            <a:off x="4644008" y="3645024"/>
            <a:ext cx="360362" cy="360362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3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</p:txBody>
      </p:sp>
      <p:sp>
        <p:nvSpPr>
          <p:cNvPr id="18" name="Shape 95"/>
          <p:cNvSpPr/>
          <p:nvPr/>
        </p:nvSpPr>
        <p:spPr>
          <a:xfrm>
            <a:off x="2555875" y="2997200"/>
            <a:ext cx="360362" cy="360362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3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</p:txBody>
      </p:sp>
      <p:sp>
        <p:nvSpPr>
          <p:cNvPr id="19" name="Shape 96"/>
          <p:cNvSpPr/>
          <p:nvPr/>
        </p:nvSpPr>
        <p:spPr>
          <a:xfrm>
            <a:off x="2700336" y="4868862"/>
            <a:ext cx="360362" cy="360362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3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</p:txBody>
      </p:sp>
      <p:sp>
        <p:nvSpPr>
          <p:cNvPr id="20" name="Shape 97"/>
          <p:cNvSpPr/>
          <p:nvPr/>
        </p:nvSpPr>
        <p:spPr>
          <a:xfrm>
            <a:off x="2916236" y="2276475"/>
            <a:ext cx="360362" cy="360362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3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</p:txBody>
      </p:sp>
      <p:sp>
        <p:nvSpPr>
          <p:cNvPr id="21" name="Shape 98"/>
          <p:cNvSpPr/>
          <p:nvPr/>
        </p:nvSpPr>
        <p:spPr>
          <a:xfrm>
            <a:off x="5076056" y="4437112"/>
            <a:ext cx="360362" cy="360362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3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</p:txBody>
      </p:sp>
      <p:sp>
        <p:nvSpPr>
          <p:cNvPr id="22" name="Shape 99"/>
          <p:cNvSpPr/>
          <p:nvPr/>
        </p:nvSpPr>
        <p:spPr>
          <a:xfrm>
            <a:off x="5003800" y="5229225"/>
            <a:ext cx="360362" cy="360362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36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</p:txBody>
      </p:sp>
      <p:sp>
        <p:nvSpPr>
          <p:cNvPr id="23" name="Shape 100"/>
          <p:cNvSpPr/>
          <p:nvPr/>
        </p:nvSpPr>
        <p:spPr>
          <a:xfrm>
            <a:off x="5003800" y="2420936"/>
            <a:ext cx="360362" cy="360362"/>
          </a:xfrm>
          <a:prstGeom prst="ellipse">
            <a:avLst/>
          </a:prstGeom>
          <a:solidFill>
            <a:schemeClr val="accent1"/>
          </a:solidFill>
          <a:ln w="9525" cap="rnd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ru" sz="3600" b="0" i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620688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k-UA" altLang="en-US" sz="3600" b="1" dirty="0">
                <a:latin typeface="Arial" charset="0"/>
              </a:rPr>
              <a:t>Будова     металів</a:t>
            </a:r>
            <a:endParaRPr lang="ru-RU" altLang="en-US" sz="36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588365" cy="4353347"/>
          </a:xfrm>
        </p:spPr>
        <p:txBody>
          <a:bodyPr>
            <a:normAutofit fontScale="92500" lnSpcReduction="10000"/>
          </a:bodyPr>
          <a:lstStyle/>
          <a:p>
            <a:pPr lvl="0" algn="ctr">
              <a:buClr>
                <a:srgbClr val="0BD0D9"/>
              </a:buClr>
              <a:buSzPct val="95000"/>
              <a:buNone/>
              <a:defRPr/>
            </a:pPr>
            <a:r>
              <a:rPr lang="ru-RU" b="1" dirty="0" err="1">
                <a:solidFill>
                  <a:schemeClr val="tx1"/>
                </a:solidFill>
                <a:latin typeface="Constantia"/>
              </a:rPr>
              <a:t>Німецький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фізик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П. Друде 1900 р. створив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теорію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електропровідності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металів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:</a:t>
            </a:r>
          </a:p>
          <a:p>
            <a:pPr lvl="0" algn="just">
              <a:buClr>
                <a:srgbClr val="0BD0D9"/>
              </a:buClr>
              <a:buSzPct val="95000"/>
              <a:buFont typeface="Wingdings 2"/>
              <a:buChar char=""/>
              <a:defRPr/>
            </a:pPr>
            <a:r>
              <a:rPr lang="ru-RU" b="1" dirty="0" err="1">
                <a:solidFill>
                  <a:schemeClr val="tx1"/>
                </a:solidFill>
                <a:latin typeface="Constantia"/>
              </a:rPr>
              <a:t>вільні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електрони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в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металі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ведуть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себе, як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молекули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ідеального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газу; “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електронний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газ”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підлягає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законам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ідеального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газу; </a:t>
            </a:r>
          </a:p>
          <a:p>
            <a:pPr lvl="0" algn="just">
              <a:buClr>
                <a:srgbClr val="0BD0D9"/>
              </a:buClr>
              <a:buSzPct val="95000"/>
              <a:buFont typeface="Wingdings 2"/>
              <a:buChar char=""/>
              <a:defRPr/>
            </a:pPr>
            <a:r>
              <a:rPr lang="ru-RU" b="1" dirty="0" err="1">
                <a:solidFill>
                  <a:schemeClr val="tx1"/>
                </a:solidFill>
                <a:latin typeface="Constantia"/>
              </a:rPr>
              <a:t>рух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вільних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електронів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у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металі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підлягає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законам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класичної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механіки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Ньютона; </a:t>
            </a:r>
          </a:p>
          <a:p>
            <a:pPr lvl="0" algn="just">
              <a:buClr>
                <a:srgbClr val="0BD0D9"/>
              </a:buClr>
              <a:buSzPct val="95000"/>
              <a:buFont typeface="Wingdings 2"/>
              <a:buChar char=""/>
              <a:defRPr/>
            </a:pPr>
            <a:r>
              <a:rPr lang="ru-RU" b="1" dirty="0" err="1">
                <a:solidFill>
                  <a:schemeClr val="tx1"/>
                </a:solidFill>
                <a:latin typeface="Constantia"/>
              </a:rPr>
              <a:t>вільні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електрони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в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процесі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їх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хаотичного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руху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взаємодіють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не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між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собою, а з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іонами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кристалічної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решітки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; </a:t>
            </a:r>
          </a:p>
          <a:p>
            <a:pPr lvl="0" algn="just">
              <a:buClr>
                <a:srgbClr val="0BD0D9"/>
              </a:buClr>
              <a:buSzPct val="95000"/>
              <a:buFont typeface="Wingdings 2"/>
              <a:buChar char=""/>
              <a:defRPr/>
            </a:pPr>
            <a:r>
              <a:rPr lang="ru-RU" b="1" dirty="0">
                <a:solidFill>
                  <a:schemeClr val="tx1"/>
                </a:solidFill>
                <a:latin typeface="Constantia"/>
              </a:rPr>
              <a:t>при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співударах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з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іонами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кристалічної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ґратки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електрони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передають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іонам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усю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свою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кінетичну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Constantia"/>
              </a:rPr>
              <a:t>енергію</a:t>
            </a:r>
            <a:r>
              <a:rPr lang="ru-RU" b="1" dirty="0">
                <a:solidFill>
                  <a:schemeClr val="tx1"/>
                </a:solidFill>
                <a:latin typeface="Constantia"/>
              </a:rPr>
              <a:t>. </a:t>
            </a:r>
          </a:p>
          <a:p>
            <a:endParaRPr lang="en-GB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Основи</a:t>
            </a:r>
            <a:r>
              <a:rPr lang="ru-RU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теорії</a:t>
            </a:r>
            <a:r>
              <a:rPr lang="ru-RU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електронної</a:t>
            </a:r>
            <a:r>
              <a:rPr lang="ru-RU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провідності</a:t>
            </a:r>
            <a:r>
              <a:rPr lang="ru-RU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металів</a:t>
            </a:r>
            <a:r>
              <a:rPr lang="ru-RU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2319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Блиск</a:t>
            </a:r>
            <a:endParaRPr lang="ru-RU" dirty="0" smtClean="0"/>
          </a:p>
          <a:p>
            <a:r>
              <a:rPr lang="uk-UA" dirty="0">
                <a:solidFill>
                  <a:srgbClr val="002060"/>
                </a:solidFill>
              </a:rPr>
              <a:t>Твердість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Пластичність</a:t>
            </a:r>
          </a:p>
          <a:p>
            <a:r>
              <a:rPr lang="uk-UA" dirty="0">
                <a:solidFill>
                  <a:schemeClr val="tx1"/>
                </a:solidFill>
              </a:rPr>
              <a:t>Ковкість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Густина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Температура </a:t>
            </a:r>
            <a:r>
              <a:rPr lang="ru-RU" dirty="0" err="1" smtClean="0">
                <a:solidFill>
                  <a:schemeClr val="tx1"/>
                </a:solidFill>
              </a:rPr>
              <a:t>плавлення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Тепло </a:t>
            </a:r>
            <a:r>
              <a:rPr lang="uk-UA" dirty="0">
                <a:solidFill>
                  <a:schemeClr val="tx1"/>
                </a:solidFill>
              </a:rPr>
              <a:t>та електропровідність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err="1">
                <a:solidFill>
                  <a:schemeClr val="tx1"/>
                </a:solidFill>
                <a:latin typeface="Monotype Corsiva" pitchFamily="66" charset="0"/>
              </a:rPr>
              <a:t>Ф</a:t>
            </a:r>
            <a:r>
              <a:rPr lang="ru-RU" b="1" dirty="0" err="1">
                <a:solidFill>
                  <a:schemeClr val="tx1"/>
                </a:solidFill>
                <a:latin typeface="Monotype Corsiva" pitchFamily="66" charset="0"/>
              </a:rPr>
              <a:t>ізичні</a:t>
            </a:r>
            <a:r>
              <a:rPr lang="ru-RU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Monotype Corsiva" pitchFamily="66" charset="0"/>
              </a:rPr>
              <a:t>властивості</a:t>
            </a:r>
            <a:r>
              <a:rPr lang="ru-RU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Monotype Corsiva" pitchFamily="66" charset="0"/>
              </a:rPr>
              <a:t>металів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04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772816"/>
            <a:ext cx="8208911" cy="4536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Найважливішою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фізичною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характеристикою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металічного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стану є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електрична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провідність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зумовлена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наявністю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рухливих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електронів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кристалічній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ґратці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металів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Тому метали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відносять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провідників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роду. За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звичайних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найкращу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електропровідність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срібло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другому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місці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мідь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алюміній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Метали з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високою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електропровідністю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теплопровідність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пояснюється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можливістю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alt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en-US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електронів</a:t>
            </a:r>
            <a:r>
              <a:rPr lang="ru-RU" alt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766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00808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У 1899 р. К. </a:t>
            </a:r>
            <a:r>
              <a:rPr lang="ru-RU" dirty="0" err="1"/>
              <a:t>Рікке</a:t>
            </a:r>
            <a:r>
              <a:rPr lang="ru-RU" dirty="0"/>
              <a:t> на </a:t>
            </a:r>
            <a:r>
              <a:rPr lang="ru-RU" dirty="0" err="1"/>
              <a:t>трамвайній</a:t>
            </a:r>
            <a:r>
              <a:rPr lang="ru-RU" dirty="0"/>
              <a:t> </a:t>
            </a:r>
            <a:r>
              <a:rPr lang="ru-RU" dirty="0" err="1"/>
              <a:t>підстанції</a:t>
            </a:r>
            <a:r>
              <a:rPr lang="ru-RU" dirty="0"/>
              <a:t> у </a:t>
            </a:r>
            <a:r>
              <a:rPr lang="ru-RU" dirty="0" err="1"/>
              <a:t>Штуттгарті</a:t>
            </a:r>
            <a:r>
              <a:rPr lang="ru-RU" dirty="0"/>
              <a:t> включив в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провід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живить </a:t>
            </a:r>
            <a:r>
              <a:rPr lang="ru-RU" dirty="0" err="1"/>
              <a:t>трамвайні</a:t>
            </a:r>
            <a:r>
              <a:rPr lang="ru-RU" dirty="0"/>
              <a:t> </a:t>
            </a:r>
            <a:r>
              <a:rPr lang="ru-RU" dirty="0" err="1"/>
              <a:t>лінії</a:t>
            </a:r>
            <a:r>
              <a:rPr lang="ru-RU" dirty="0"/>
              <a:t>, </a:t>
            </a:r>
            <a:r>
              <a:rPr lang="ru-RU" dirty="0" err="1"/>
              <a:t>послідовно</a:t>
            </a:r>
            <a:r>
              <a:rPr lang="ru-RU" dirty="0"/>
              <a:t> один одному </a:t>
            </a:r>
            <a:r>
              <a:rPr lang="ru-RU" dirty="0" err="1"/>
              <a:t>торцями</a:t>
            </a:r>
            <a:r>
              <a:rPr lang="ru-RU" dirty="0"/>
              <a:t> три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притиснутих</a:t>
            </a:r>
            <a:r>
              <a:rPr lang="ru-RU" dirty="0"/>
              <a:t> </a:t>
            </a:r>
            <a:r>
              <a:rPr lang="ru-RU" dirty="0" err="1"/>
              <a:t>циліндра</a:t>
            </a:r>
            <a:r>
              <a:rPr lang="ru-RU" dirty="0"/>
              <a:t>; два </a:t>
            </a:r>
            <a:r>
              <a:rPr lang="ru-RU" dirty="0" err="1"/>
              <a:t>крайніх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мідними</a:t>
            </a:r>
            <a:r>
              <a:rPr lang="ru-RU" dirty="0"/>
              <a:t>, а </a:t>
            </a:r>
            <a:r>
              <a:rPr lang="ru-RU" dirty="0" err="1"/>
              <a:t>середній</a:t>
            </a:r>
            <a:r>
              <a:rPr lang="ru-RU" dirty="0"/>
              <a:t> - </a:t>
            </a:r>
            <a:r>
              <a:rPr lang="ru-RU" dirty="0" err="1"/>
              <a:t>алюмінієвим</a:t>
            </a:r>
            <a:r>
              <a:rPr lang="ru-RU" dirty="0"/>
              <a:t>. Через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циліндри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року проходив </a:t>
            </a:r>
            <a:r>
              <a:rPr lang="ru-RU" dirty="0" err="1"/>
              <a:t>електричний</a:t>
            </a:r>
            <a:r>
              <a:rPr lang="ru-RU" dirty="0"/>
              <a:t> струм. </a:t>
            </a:r>
            <a:r>
              <a:rPr lang="ru-RU" dirty="0" err="1"/>
              <a:t>Провівши</a:t>
            </a:r>
            <a:r>
              <a:rPr lang="ru-RU" dirty="0"/>
              <a:t> </a:t>
            </a:r>
            <a:r>
              <a:rPr lang="ru-RU" dirty="0" err="1"/>
              <a:t>ретельний</a:t>
            </a:r>
            <a:r>
              <a:rPr lang="ru-RU" dirty="0"/>
              <a:t> </a:t>
            </a:r>
            <a:r>
              <a:rPr lang="ru-RU" dirty="0" err="1"/>
              <a:t>аналіз</a:t>
            </a:r>
            <a:r>
              <a:rPr lang="ru-RU" dirty="0"/>
              <a:t> того </a:t>
            </a:r>
            <a:r>
              <a:rPr lang="ru-RU" dirty="0" err="1"/>
              <a:t>місця</a:t>
            </a:r>
            <a:r>
              <a:rPr lang="ru-RU" dirty="0"/>
              <a:t>, де </a:t>
            </a:r>
            <a:r>
              <a:rPr lang="ru-RU" dirty="0" err="1"/>
              <a:t>циліндри</a:t>
            </a:r>
            <a:r>
              <a:rPr lang="ru-RU" dirty="0"/>
              <a:t> </a:t>
            </a:r>
            <a:r>
              <a:rPr lang="ru-RU" dirty="0" err="1"/>
              <a:t>контактували</a:t>
            </a:r>
            <a:r>
              <a:rPr lang="ru-RU" dirty="0"/>
              <a:t>, К. </a:t>
            </a:r>
            <a:r>
              <a:rPr lang="ru-RU" dirty="0" err="1"/>
              <a:t>Рікке</a:t>
            </a:r>
            <a:r>
              <a:rPr lang="ru-RU" dirty="0"/>
              <a:t> не </a:t>
            </a:r>
            <a:r>
              <a:rPr lang="ru-RU" dirty="0" err="1"/>
              <a:t>виявив</a:t>
            </a:r>
            <a:r>
              <a:rPr lang="ru-RU" dirty="0"/>
              <a:t> в </a:t>
            </a:r>
            <a:r>
              <a:rPr lang="ru-RU" dirty="0" err="1"/>
              <a:t>міді</a:t>
            </a:r>
            <a:r>
              <a:rPr lang="ru-RU" dirty="0"/>
              <a:t> </a:t>
            </a:r>
            <a:r>
              <a:rPr lang="ru-RU" dirty="0" err="1"/>
              <a:t>атомів</a:t>
            </a:r>
            <a:r>
              <a:rPr lang="ru-RU" dirty="0"/>
              <a:t> </a:t>
            </a:r>
            <a:r>
              <a:rPr lang="ru-RU" dirty="0" err="1"/>
              <a:t>алюмінію</a:t>
            </a:r>
            <a:r>
              <a:rPr lang="ru-RU" dirty="0"/>
              <a:t>, а в </a:t>
            </a:r>
            <a:r>
              <a:rPr lang="ru-RU" dirty="0" err="1"/>
              <a:t>алюмінії</a:t>
            </a:r>
            <a:r>
              <a:rPr lang="ru-RU" dirty="0"/>
              <a:t> - </a:t>
            </a:r>
            <a:r>
              <a:rPr lang="ru-RU" dirty="0" err="1"/>
              <a:t>атомів</a:t>
            </a:r>
            <a:r>
              <a:rPr lang="ru-RU" dirty="0"/>
              <a:t> </a:t>
            </a:r>
            <a:r>
              <a:rPr lang="ru-RU" dirty="0" err="1"/>
              <a:t>міді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дифузія</a:t>
            </a:r>
            <a:r>
              <a:rPr lang="ru-RU" dirty="0"/>
              <a:t> не </a:t>
            </a:r>
            <a:r>
              <a:rPr lang="ru-RU" dirty="0" err="1"/>
              <a:t>відбулася</a:t>
            </a:r>
            <a:r>
              <a:rPr lang="ru-RU" dirty="0"/>
              <a:t>. Таким чином,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експериментально</a:t>
            </a:r>
            <a:r>
              <a:rPr lang="ru-RU" dirty="0"/>
              <a:t> </a:t>
            </a:r>
            <a:r>
              <a:rPr lang="ru-RU" dirty="0" err="1"/>
              <a:t>довів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при </a:t>
            </a:r>
            <a:r>
              <a:rPr lang="ru-RU" dirty="0" err="1"/>
              <a:t>проходженні</a:t>
            </a:r>
            <a:r>
              <a:rPr lang="ru-RU" dirty="0"/>
              <a:t> по </a:t>
            </a:r>
            <a:r>
              <a:rPr lang="ru-RU" dirty="0" err="1"/>
              <a:t>провідникові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струму </a:t>
            </a:r>
            <a:r>
              <a:rPr lang="ru-RU" dirty="0" err="1"/>
              <a:t>іони</a:t>
            </a:r>
            <a:r>
              <a:rPr lang="ru-RU" dirty="0"/>
              <a:t> не </a:t>
            </a:r>
            <a:r>
              <a:rPr lang="ru-RU" dirty="0" err="1"/>
              <a:t>переміщаються</a:t>
            </a:r>
            <a:r>
              <a:rPr lang="ru-RU" dirty="0"/>
              <a:t>. </a:t>
            </a:r>
            <a:r>
              <a:rPr lang="ru-RU" dirty="0" err="1"/>
              <a:t>Слідчий-но</a:t>
            </a:r>
            <a:r>
              <a:rPr lang="ru-RU" dirty="0"/>
              <a:t>, </a:t>
            </a:r>
            <a:r>
              <a:rPr lang="ru-RU" dirty="0" err="1"/>
              <a:t>переміщуються</a:t>
            </a:r>
            <a:r>
              <a:rPr lang="ru-RU" dirty="0"/>
              <a:t> </a:t>
            </a:r>
            <a:r>
              <a:rPr lang="ru-RU" dirty="0" err="1"/>
              <a:t>одні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вільні</a:t>
            </a:r>
            <a:r>
              <a:rPr lang="ru-RU" dirty="0"/>
              <a:t> </a:t>
            </a:r>
            <a:r>
              <a:rPr lang="ru-RU" dirty="0" err="1"/>
              <a:t>електрони</a:t>
            </a:r>
            <a:r>
              <a:rPr lang="ru-RU" dirty="0"/>
              <a:t>, а вони у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однакові</a:t>
            </a:r>
            <a:r>
              <a:rPr lang="ru-RU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Досліжне</a:t>
            </a:r>
            <a:r>
              <a:rPr lang="ru-RU" dirty="0" smtClean="0"/>
              <a:t> </a:t>
            </a:r>
            <a:r>
              <a:rPr lang="ru-RU" dirty="0" err="1" smtClean="0"/>
              <a:t>підтвердження</a:t>
            </a:r>
            <a:r>
              <a:rPr lang="ru-RU" dirty="0" smtClean="0"/>
              <a:t> </a:t>
            </a:r>
            <a:r>
              <a:rPr lang="ru-RU" dirty="0" err="1" smtClean="0"/>
              <a:t>електропровідності</a:t>
            </a:r>
            <a:r>
              <a:rPr lang="ru-RU" dirty="0" smtClean="0"/>
              <a:t> </a:t>
            </a:r>
            <a:r>
              <a:rPr lang="ru-RU" dirty="0" err="1" smtClean="0"/>
              <a:t>металів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uji\Pictures\roller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60648"/>
            <a:ext cx="3195390" cy="5557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11560" y="234888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/>
              <a:t>Дослід</a:t>
            </a:r>
            <a:r>
              <a:rPr lang="ru-RU" sz="2400" dirty="0" smtClean="0"/>
              <a:t> </a:t>
            </a:r>
            <a:r>
              <a:rPr lang="ru-RU" sz="2400" dirty="0" err="1" smtClean="0"/>
              <a:t>який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вказує</a:t>
            </a:r>
            <a:r>
              <a:rPr lang="ru-RU" sz="2400" dirty="0" smtClean="0"/>
              <a:t> на </a:t>
            </a:r>
            <a:r>
              <a:rPr lang="ru-RU" sz="2400" dirty="0" err="1" smtClean="0"/>
              <a:t>існування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вільних</a:t>
            </a:r>
            <a:r>
              <a:rPr lang="ru-RU" sz="2400" dirty="0" smtClean="0"/>
              <a:t>  </a:t>
            </a:r>
            <a:r>
              <a:rPr lang="ru-RU" sz="2400" dirty="0" err="1"/>
              <a:t>електронів</a:t>
            </a:r>
            <a:r>
              <a:rPr lang="ru-RU" sz="2400" dirty="0"/>
              <a:t> </a:t>
            </a:r>
            <a:r>
              <a:rPr lang="ru-RU" sz="2400" dirty="0" smtClean="0"/>
              <a:t>в </a:t>
            </a:r>
            <a:r>
              <a:rPr lang="ru-RU" sz="2400" dirty="0" err="1"/>
              <a:t>металах</a:t>
            </a:r>
            <a:r>
              <a:rPr lang="ru-RU" sz="2400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96</TotalTime>
  <Words>380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Волна</vt:lpstr>
      <vt:lpstr>Електричний струм в металах</vt:lpstr>
      <vt:lpstr>Електричний струм</vt:lpstr>
      <vt:lpstr>Будова металів</vt:lpstr>
      <vt:lpstr>Презентация PowerPoint</vt:lpstr>
      <vt:lpstr>Основи теорії електронної провідності металів </vt:lpstr>
      <vt:lpstr>Фізичні властивості металів</vt:lpstr>
      <vt:lpstr>Презентация PowerPoint</vt:lpstr>
      <vt:lpstr>Досліжне підтвердження електропровідності металів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Електричний струм в металах</dc:title>
  <dc:creator>fuji</dc:creator>
  <cp:lastModifiedBy>Анастасия</cp:lastModifiedBy>
  <cp:revision>13</cp:revision>
  <dcterms:created xsi:type="dcterms:W3CDTF">2014-11-11T14:31:49Z</dcterms:created>
  <dcterms:modified xsi:type="dcterms:W3CDTF">2015-04-22T10:45:08Z</dcterms:modified>
</cp:coreProperties>
</file>