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5" r:id="rId8"/>
    <p:sldId id="263" r:id="rId9"/>
    <p:sldId id="264"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19.10.2014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916832"/>
            <a:ext cx="8229600" cy="1143000"/>
          </a:xfrm>
        </p:spPr>
        <p:txBody>
          <a:bodyPr>
            <a:noAutofit/>
          </a:bodyPr>
          <a:lstStyle/>
          <a:p>
            <a:r>
              <a:rPr lang="ru-RU" sz="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Электрический ток в металлах</a:t>
            </a:r>
            <a:endParaRPr lang="ru-RU" sz="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a:xfrm>
            <a:off x="467544" y="4365104"/>
            <a:ext cx="3034680" cy="2049091"/>
          </a:xfrm>
        </p:spPr>
        <p:txBody>
          <a:bodyPr>
            <a:normAutofit/>
          </a:bodyPr>
          <a:lstStyle/>
          <a:p>
            <a:pPr algn="ctr">
              <a:buNone/>
            </a:pPr>
            <a:r>
              <a:rPr lang="ru-RU" sz="2000" i="1" dirty="0" smtClean="0">
                <a:solidFill>
                  <a:schemeClr val="bg1"/>
                </a:solidFill>
              </a:rPr>
              <a:t>Подготовил</a:t>
            </a:r>
          </a:p>
          <a:p>
            <a:pPr algn="ctr">
              <a:buNone/>
            </a:pPr>
            <a:r>
              <a:rPr lang="ru-RU" sz="2000" i="1" dirty="0" smtClean="0">
                <a:solidFill>
                  <a:schemeClr val="bg1"/>
                </a:solidFill>
              </a:rPr>
              <a:t>Ученик 11-А класса</a:t>
            </a:r>
          </a:p>
          <a:p>
            <a:pPr algn="ctr">
              <a:buNone/>
            </a:pPr>
            <a:r>
              <a:rPr lang="ru-RU" sz="2000" i="1" dirty="0" smtClean="0">
                <a:solidFill>
                  <a:schemeClr val="bg1"/>
                </a:solidFill>
              </a:rPr>
              <a:t>ЭМЛ</a:t>
            </a:r>
          </a:p>
          <a:p>
            <a:pPr algn="ctr">
              <a:buNone/>
            </a:pPr>
            <a:r>
              <a:rPr lang="ru-RU" sz="2000" i="1" dirty="0" smtClean="0">
                <a:solidFill>
                  <a:schemeClr val="bg1"/>
                </a:solidFill>
              </a:rPr>
              <a:t>Потоскуев Валерий</a:t>
            </a:r>
            <a:endParaRPr lang="ru-RU" sz="2000" i="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43000"/>
          </a:xfrm>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Опыт </a:t>
            </a:r>
            <a:r>
              <a:rPr lang="ru-RU"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Толмена</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Стюарта</a:t>
            </a:r>
            <a:endParaRPr lang="ru-RU" dirty="0"/>
          </a:p>
        </p:txBody>
      </p:sp>
      <p:sp>
        <p:nvSpPr>
          <p:cNvPr id="3" name="Содержимое 2"/>
          <p:cNvSpPr>
            <a:spLocks noGrp="1"/>
          </p:cNvSpPr>
          <p:nvPr>
            <p:ph idx="1"/>
          </p:nvPr>
        </p:nvSpPr>
        <p:spPr/>
        <p:txBody>
          <a:bodyPr>
            <a:normAutofit/>
          </a:bodyPr>
          <a:lstStyle/>
          <a:p>
            <a:r>
              <a:rPr lang="ru-RU" sz="2000" dirty="0" smtClean="0">
                <a:solidFill>
                  <a:schemeClr val="bg1"/>
                </a:solidFill>
              </a:rPr>
              <a:t>Следовательно, в цепи при торможении катушки возникает электродвижущая сила , равная </a:t>
            </a:r>
            <a:endParaRPr lang="ru-RU" sz="2000" dirty="0" smtClean="0">
              <a:solidFill>
                <a:schemeClr val="bg1"/>
              </a:solidFill>
            </a:endParaRPr>
          </a:p>
          <a:p>
            <a:endParaRPr lang="ru-RU" sz="2000" dirty="0" smtClean="0">
              <a:solidFill>
                <a:schemeClr val="bg1"/>
              </a:solidFill>
            </a:endParaRPr>
          </a:p>
          <a:p>
            <a:endParaRPr lang="ru-RU" sz="2000" dirty="0" smtClean="0">
              <a:solidFill>
                <a:schemeClr val="bg1"/>
              </a:solidFill>
            </a:endParaRPr>
          </a:p>
          <a:p>
            <a:endParaRPr lang="ru-RU" sz="2000" dirty="0" smtClean="0">
              <a:solidFill>
                <a:schemeClr val="bg1"/>
              </a:solidFill>
            </a:endParaRPr>
          </a:p>
          <a:p>
            <a:endParaRPr lang="ru-RU" sz="2000" dirty="0" smtClean="0">
              <a:solidFill>
                <a:schemeClr val="bg1"/>
              </a:solidFill>
            </a:endParaRPr>
          </a:p>
          <a:p>
            <a:r>
              <a:rPr lang="ru-RU" sz="2000" dirty="0" smtClean="0">
                <a:solidFill>
                  <a:schemeClr val="bg1"/>
                </a:solidFill>
              </a:rPr>
              <a:t>где </a:t>
            </a:r>
            <a:r>
              <a:rPr lang="ru-RU" sz="2000" dirty="0" err="1" smtClean="0">
                <a:solidFill>
                  <a:schemeClr val="bg1"/>
                </a:solidFill>
              </a:rPr>
              <a:t>l</a:t>
            </a:r>
            <a:r>
              <a:rPr lang="ru-RU" sz="2000" dirty="0" smtClean="0">
                <a:solidFill>
                  <a:schemeClr val="bg1"/>
                </a:solidFill>
              </a:rPr>
              <a:t> – длина проволоки катушки. За время торможения катушки по цепи протечет заряд </a:t>
            </a:r>
            <a:r>
              <a:rPr lang="ru-RU" sz="2000" dirty="0" err="1" smtClean="0">
                <a:solidFill>
                  <a:schemeClr val="bg1"/>
                </a:solidFill>
              </a:rPr>
              <a:t>q</a:t>
            </a:r>
            <a:r>
              <a:rPr lang="ru-RU" sz="2000" dirty="0" smtClean="0">
                <a:solidFill>
                  <a:schemeClr val="bg1"/>
                </a:solidFill>
              </a:rPr>
              <a:t>, равный:</a:t>
            </a:r>
            <a:endParaRPr lang="ru-RU" sz="2000" dirty="0">
              <a:solidFill>
                <a:schemeClr val="bg1"/>
              </a:solidFill>
            </a:endParaRPr>
          </a:p>
        </p:txBody>
      </p:sp>
      <p:pic>
        <p:nvPicPr>
          <p:cNvPr id="23554" name="Picture 2" descr="http://www.physics.ru/courses/op25part2/content/javagifs/63230164565692-3.gif"/>
          <p:cNvPicPr>
            <a:picLocks noChangeAspect="1" noChangeArrowheads="1"/>
          </p:cNvPicPr>
          <p:nvPr/>
        </p:nvPicPr>
        <p:blipFill>
          <a:blip r:embed="rId2" cstate="print"/>
          <a:srcRect/>
          <a:stretch>
            <a:fillRect/>
          </a:stretch>
        </p:blipFill>
        <p:spPr bwMode="auto">
          <a:xfrm>
            <a:off x="2627784" y="2492896"/>
            <a:ext cx="3451473" cy="1159276"/>
          </a:xfrm>
          <a:prstGeom prst="rect">
            <a:avLst/>
          </a:prstGeom>
          <a:noFill/>
        </p:spPr>
      </p:pic>
      <p:pic>
        <p:nvPicPr>
          <p:cNvPr id="23556" name="Picture 4" descr="http://www.physics.ru/courses/op25part2/content/javagifs/63230164565702-4.gif"/>
          <p:cNvPicPr>
            <a:picLocks noChangeAspect="1" noChangeArrowheads="1"/>
          </p:cNvPicPr>
          <p:nvPr/>
        </p:nvPicPr>
        <p:blipFill>
          <a:blip r:embed="rId3" cstate="print"/>
          <a:srcRect/>
          <a:stretch>
            <a:fillRect/>
          </a:stretch>
        </p:blipFill>
        <p:spPr bwMode="auto">
          <a:xfrm>
            <a:off x="1835696" y="5013176"/>
            <a:ext cx="5024521" cy="133082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Опыт </a:t>
            </a:r>
            <a:r>
              <a:rPr lang="ru-RU"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Толмена</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Стюарта</a:t>
            </a:r>
            <a:endParaRPr lang="ru-RU" dirty="0"/>
          </a:p>
        </p:txBody>
      </p:sp>
      <p:sp>
        <p:nvSpPr>
          <p:cNvPr id="3" name="Содержимое 2"/>
          <p:cNvSpPr>
            <a:spLocks noGrp="1"/>
          </p:cNvSpPr>
          <p:nvPr>
            <p:ph idx="1"/>
          </p:nvPr>
        </p:nvSpPr>
        <p:spPr/>
        <p:txBody>
          <a:bodyPr/>
          <a:lstStyle/>
          <a:p>
            <a:r>
              <a:rPr lang="ru-RU" sz="2000" dirty="0" smtClean="0">
                <a:solidFill>
                  <a:schemeClr val="bg1"/>
                </a:solidFill>
              </a:rPr>
              <a:t>Здесь </a:t>
            </a:r>
            <a:r>
              <a:rPr lang="ru-RU" sz="2000" i="1" dirty="0" smtClean="0">
                <a:solidFill>
                  <a:schemeClr val="bg1"/>
                </a:solidFill>
              </a:rPr>
              <a:t>I</a:t>
            </a:r>
            <a:r>
              <a:rPr lang="ru-RU" sz="2000" dirty="0" smtClean="0">
                <a:solidFill>
                  <a:schemeClr val="bg1"/>
                </a:solidFill>
              </a:rPr>
              <a:t> – мгновенное значение силы тока в катушке, </a:t>
            </a:r>
            <a:r>
              <a:rPr lang="ru-RU" sz="2000" i="1" dirty="0" smtClean="0">
                <a:solidFill>
                  <a:schemeClr val="bg1"/>
                </a:solidFill>
              </a:rPr>
              <a:t>R</a:t>
            </a:r>
            <a:r>
              <a:rPr lang="ru-RU" sz="2000" dirty="0" smtClean="0">
                <a:solidFill>
                  <a:schemeClr val="bg1"/>
                </a:solidFill>
              </a:rPr>
              <a:t> – полное сопротивление цепи, υ</a:t>
            </a:r>
            <a:r>
              <a:rPr lang="ru-RU" sz="2000" baseline="-25000" dirty="0" smtClean="0">
                <a:solidFill>
                  <a:schemeClr val="bg1"/>
                </a:solidFill>
              </a:rPr>
              <a:t>0</a:t>
            </a:r>
            <a:r>
              <a:rPr lang="ru-RU" sz="2000" dirty="0" smtClean="0">
                <a:solidFill>
                  <a:schemeClr val="bg1"/>
                </a:solidFill>
              </a:rPr>
              <a:t> – начальная линейная скорость проволоки.</a:t>
            </a:r>
          </a:p>
          <a:p>
            <a:r>
              <a:rPr lang="ru-RU" sz="2000" dirty="0" smtClean="0">
                <a:solidFill>
                  <a:schemeClr val="bg1"/>
                </a:solidFill>
              </a:rPr>
              <a:t>Отсюда удельный заряд </a:t>
            </a:r>
            <a:r>
              <a:rPr lang="ru-RU" sz="2000" i="1" dirty="0" err="1" smtClean="0">
                <a:solidFill>
                  <a:schemeClr val="bg1"/>
                </a:solidFill>
              </a:rPr>
              <a:t>e</a:t>
            </a:r>
            <a:r>
              <a:rPr lang="ru-RU" sz="2000" dirty="0" smtClean="0">
                <a:solidFill>
                  <a:schemeClr val="bg1"/>
                </a:solidFill>
              </a:rPr>
              <a:t> / </a:t>
            </a:r>
            <a:r>
              <a:rPr lang="ru-RU" sz="2000" i="1" dirty="0" err="1" smtClean="0">
                <a:solidFill>
                  <a:schemeClr val="bg1"/>
                </a:solidFill>
              </a:rPr>
              <a:t>m</a:t>
            </a:r>
            <a:r>
              <a:rPr lang="ru-RU" sz="2000" dirty="0" smtClean="0">
                <a:solidFill>
                  <a:schemeClr val="bg1"/>
                </a:solidFill>
              </a:rPr>
              <a:t> свободных носителей тока в металлах равен: </a:t>
            </a:r>
          </a:p>
          <a:p>
            <a:endParaRPr lang="ru-RU" dirty="0"/>
          </a:p>
        </p:txBody>
      </p:sp>
      <p:pic>
        <p:nvPicPr>
          <p:cNvPr id="24578" name="Picture 2" descr="http://www.physics.ru/courses/op25part2/content/javagifs/63230164565722-5.gif"/>
          <p:cNvPicPr>
            <a:picLocks noChangeAspect="1" noChangeArrowheads="1"/>
          </p:cNvPicPr>
          <p:nvPr/>
        </p:nvPicPr>
        <p:blipFill>
          <a:blip r:embed="rId2" cstate="print"/>
          <a:srcRect/>
          <a:stretch>
            <a:fillRect/>
          </a:stretch>
        </p:blipFill>
        <p:spPr bwMode="auto">
          <a:xfrm>
            <a:off x="3491880" y="3717032"/>
            <a:ext cx="2448272" cy="210465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Опыт </a:t>
            </a:r>
            <a:r>
              <a:rPr lang="ru-RU"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Толмена</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Стюарта</a:t>
            </a:r>
            <a:endParaRPr lang="ru-RU" dirty="0"/>
          </a:p>
        </p:txBody>
      </p:sp>
      <p:sp>
        <p:nvSpPr>
          <p:cNvPr id="3" name="Содержимое 2"/>
          <p:cNvSpPr>
            <a:spLocks noGrp="1"/>
          </p:cNvSpPr>
          <p:nvPr>
            <p:ph idx="1"/>
          </p:nvPr>
        </p:nvSpPr>
        <p:spPr/>
        <p:txBody>
          <a:bodyPr>
            <a:normAutofit lnSpcReduction="10000"/>
          </a:bodyPr>
          <a:lstStyle/>
          <a:p>
            <a:r>
              <a:rPr lang="ru-RU" sz="2000" dirty="0" smtClean="0">
                <a:solidFill>
                  <a:schemeClr val="bg1"/>
                </a:solidFill>
              </a:rPr>
              <a:t>Все величины, входящие в правую часть этого соотношения, можно измерить. На основании результатов опытов </a:t>
            </a:r>
            <a:r>
              <a:rPr lang="ru-RU" sz="2000" dirty="0" err="1" smtClean="0">
                <a:solidFill>
                  <a:schemeClr val="bg1"/>
                </a:solidFill>
              </a:rPr>
              <a:t>Толмена</a:t>
            </a:r>
            <a:r>
              <a:rPr lang="ru-RU" sz="2000" dirty="0" smtClean="0">
                <a:solidFill>
                  <a:schemeClr val="bg1"/>
                </a:solidFill>
              </a:rPr>
              <a:t> и Стюарта было установлено, что носители свободного заряда в металлах имеют отрицательный знак, а отношение заряда носителя к его массе близко к удельному заряду электрона, полученному из других опытов. Так было установлено, что носителями свободных зарядов в металлах являются электроны.</a:t>
            </a:r>
          </a:p>
          <a:p>
            <a:r>
              <a:rPr lang="ru-RU" sz="2000" dirty="0" smtClean="0">
                <a:solidFill>
                  <a:schemeClr val="bg1"/>
                </a:solidFill>
              </a:rPr>
              <a:t>По современным данным модуль заряда электрона (</a:t>
            </a:r>
            <a:r>
              <a:rPr lang="ru-RU" sz="2000" b="1" i="1" dirty="0" smtClean="0">
                <a:solidFill>
                  <a:schemeClr val="bg1"/>
                </a:solidFill>
              </a:rPr>
              <a:t>элементарный заряд</a:t>
            </a:r>
            <a:r>
              <a:rPr lang="ru-RU" sz="2000" dirty="0" smtClean="0">
                <a:solidFill>
                  <a:schemeClr val="bg1"/>
                </a:solidFill>
              </a:rPr>
              <a:t>) равен </a:t>
            </a:r>
            <a:endParaRPr lang="ru-RU" sz="2000" dirty="0" smtClean="0">
              <a:solidFill>
                <a:schemeClr val="bg1"/>
              </a:solidFill>
            </a:endParaRPr>
          </a:p>
          <a:p>
            <a:endParaRPr lang="ru-RU" sz="2000" dirty="0" smtClean="0">
              <a:solidFill>
                <a:schemeClr val="bg1"/>
              </a:solidFill>
            </a:endParaRPr>
          </a:p>
          <a:p>
            <a:endParaRPr lang="ru-RU" sz="2000" dirty="0" smtClean="0">
              <a:solidFill>
                <a:schemeClr val="bg1"/>
              </a:solidFill>
            </a:endParaRPr>
          </a:p>
          <a:p>
            <a:r>
              <a:rPr lang="ru-RU" sz="2000" dirty="0" smtClean="0">
                <a:solidFill>
                  <a:schemeClr val="bg1"/>
                </a:solidFill>
              </a:rPr>
              <a:t>а его удельный заряд есть</a:t>
            </a:r>
            <a:r>
              <a:rPr lang="ru-RU" dirty="0" smtClean="0">
                <a:solidFill>
                  <a:schemeClr val="bg1"/>
                </a:solidFill>
              </a:rPr>
              <a:t> </a:t>
            </a:r>
            <a:br>
              <a:rPr lang="ru-RU" dirty="0" smtClean="0">
                <a:solidFill>
                  <a:schemeClr val="bg1"/>
                </a:solidFill>
              </a:rPr>
            </a:br>
            <a:endParaRPr lang="ru-RU" dirty="0">
              <a:solidFill>
                <a:schemeClr val="bg1"/>
              </a:solidFill>
            </a:endParaRPr>
          </a:p>
        </p:txBody>
      </p:sp>
      <p:pic>
        <p:nvPicPr>
          <p:cNvPr id="25602" name="Picture 2" descr="http://www.physics.ru/courses/op25part2/content/javagifs/63230164565722-6.gif"/>
          <p:cNvPicPr>
            <a:picLocks noChangeAspect="1" noChangeArrowheads="1"/>
          </p:cNvPicPr>
          <p:nvPr/>
        </p:nvPicPr>
        <p:blipFill>
          <a:blip r:embed="rId2" cstate="print"/>
          <a:srcRect/>
          <a:stretch>
            <a:fillRect/>
          </a:stretch>
        </p:blipFill>
        <p:spPr bwMode="auto">
          <a:xfrm>
            <a:off x="3059832" y="4293096"/>
            <a:ext cx="3130835" cy="507107"/>
          </a:xfrm>
          <a:prstGeom prst="rect">
            <a:avLst/>
          </a:prstGeom>
          <a:noFill/>
        </p:spPr>
      </p:pic>
      <p:pic>
        <p:nvPicPr>
          <p:cNvPr id="25604" name="Picture 4" descr="http://www.physics.ru/courses/op25part2/content/javagifs/63230164565732-7.gif"/>
          <p:cNvPicPr>
            <a:picLocks noChangeAspect="1" noChangeArrowheads="1"/>
          </p:cNvPicPr>
          <p:nvPr/>
        </p:nvPicPr>
        <p:blipFill>
          <a:blip r:embed="rId3" cstate="print"/>
          <a:srcRect/>
          <a:stretch>
            <a:fillRect/>
          </a:stretch>
        </p:blipFill>
        <p:spPr bwMode="auto">
          <a:xfrm>
            <a:off x="2915816" y="5733256"/>
            <a:ext cx="3731860" cy="99516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r>
              <a:rPr lang="ru-RU" dirty="0" smtClean="0">
                <a:solidFill>
                  <a:schemeClr val="bg1"/>
                </a:solidFill>
              </a:rPr>
              <a:t>Хорошая электропроводность металлов объясняется высокой концентрацией свободных электронов, равной по порядку величины числу атомов в единице объема</a:t>
            </a:r>
            <a:r>
              <a:rPr lang="ru-RU" dirty="0" smtClean="0"/>
              <a:t>.</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Классическая электронная теория</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a:xfrm>
            <a:off x="467544" y="1340768"/>
            <a:ext cx="8229600" cy="4525963"/>
          </a:xfrm>
        </p:spPr>
        <p:txBody>
          <a:bodyPr>
            <a:normAutofit/>
          </a:bodyPr>
          <a:lstStyle/>
          <a:p>
            <a:r>
              <a:rPr lang="ru-RU" sz="2000" dirty="0" smtClean="0">
                <a:solidFill>
                  <a:schemeClr val="bg1"/>
                </a:solidFill>
              </a:rPr>
              <a:t>Предположение о том, что за электрический ток в металлах ответственны электроны, возникло значительно раньше опытов </a:t>
            </a:r>
            <a:r>
              <a:rPr lang="ru-RU" sz="2000" dirty="0" err="1" smtClean="0">
                <a:solidFill>
                  <a:schemeClr val="bg1"/>
                </a:solidFill>
              </a:rPr>
              <a:t>Толмена</a:t>
            </a:r>
            <a:r>
              <a:rPr lang="ru-RU" sz="2000" dirty="0" smtClean="0">
                <a:solidFill>
                  <a:schemeClr val="bg1"/>
                </a:solidFill>
              </a:rPr>
              <a:t> и Стюарта. Еще в 1900 году немецкий ученый П. Друде на основании гипотезы о существовании свободных электронов в металлах создал электронную теорию проводимости металлов. Эта теория получила развитие в работах голландского физика Х. Лоренца и носит название </a:t>
            </a:r>
            <a:r>
              <a:rPr lang="ru-RU" sz="2000" b="1" i="1" dirty="0" smtClean="0">
                <a:solidFill>
                  <a:schemeClr val="bg1"/>
                </a:solidFill>
              </a:rPr>
              <a:t>классической электронной теории</a:t>
            </a:r>
            <a:r>
              <a:rPr lang="ru-RU" sz="2000" dirty="0" smtClean="0">
                <a:solidFill>
                  <a:schemeClr val="bg1"/>
                </a:solidFill>
              </a:rPr>
              <a:t>. Согласно этой теории, электроны в металлах ведут себя как электронный газ, во многом похожий на идеальный газ. Электронный газ заполняет пространство между ионами, образующими </a:t>
            </a:r>
            <a:r>
              <a:rPr lang="ru-RU" sz="2000" dirty="0" smtClean="0">
                <a:solidFill>
                  <a:schemeClr val="bg1"/>
                </a:solidFill>
              </a:rPr>
              <a:t>кристалличес</a:t>
            </a:r>
            <a:r>
              <a:rPr lang="ru-RU" sz="2000" dirty="0" smtClean="0">
                <a:solidFill>
                  <a:schemeClr val="bg1"/>
                </a:solidFill>
              </a:rPr>
              <a:t>кую решетку металла</a:t>
            </a:r>
            <a:endParaRPr lang="ru-RU" sz="2000" dirty="0">
              <a:solidFill>
                <a:schemeClr val="bg1"/>
              </a:solidFill>
            </a:endParaRPr>
          </a:p>
        </p:txBody>
      </p:sp>
      <p:pic>
        <p:nvPicPr>
          <p:cNvPr id="26628" name="Picture 4" descr="http://www.physics.ru/courses/op25part2/content/chapter1/section/paragraph12/images/1-12-2.gif"/>
          <p:cNvPicPr>
            <a:picLocks noChangeAspect="1" noChangeArrowheads="1"/>
          </p:cNvPicPr>
          <p:nvPr/>
        </p:nvPicPr>
        <p:blipFill>
          <a:blip r:embed="rId2" cstate="print"/>
          <a:srcRect/>
          <a:stretch>
            <a:fillRect/>
          </a:stretch>
        </p:blipFill>
        <p:spPr bwMode="auto">
          <a:xfrm>
            <a:off x="5148064" y="4581128"/>
            <a:ext cx="3562350" cy="210502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Потенциальный</a:t>
            </a:r>
            <a:r>
              <a:rPr lang="ru-RU" b="1" i="1" dirty="0" smtClean="0"/>
              <a:t> </a:t>
            </a:r>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барьер</a:t>
            </a:r>
            <a:endParaRPr lang="ru-RU" dirty="0"/>
          </a:p>
        </p:txBody>
      </p:sp>
      <p:sp>
        <p:nvSpPr>
          <p:cNvPr id="3" name="Содержимое 2"/>
          <p:cNvSpPr>
            <a:spLocks noGrp="1"/>
          </p:cNvSpPr>
          <p:nvPr>
            <p:ph idx="1"/>
          </p:nvPr>
        </p:nvSpPr>
        <p:spPr/>
        <p:txBody>
          <a:bodyPr>
            <a:normAutofit/>
          </a:bodyPr>
          <a:lstStyle/>
          <a:p>
            <a:r>
              <a:rPr lang="ru-RU" sz="2000" dirty="0" smtClean="0">
                <a:solidFill>
                  <a:schemeClr val="bg1"/>
                </a:solidFill>
              </a:rPr>
              <a:t>Из-за взаимодействия с ионами электроны могут покинуть металл, лишь преодолев так называемый </a:t>
            </a:r>
            <a:r>
              <a:rPr lang="ru-RU" sz="2000" b="1" i="1" dirty="0" smtClean="0">
                <a:solidFill>
                  <a:schemeClr val="bg1"/>
                </a:solidFill>
              </a:rPr>
              <a:t>потенциальный барьер</a:t>
            </a:r>
            <a:r>
              <a:rPr lang="ru-RU" sz="2000" dirty="0" smtClean="0">
                <a:solidFill>
                  <a:schemeClr val="bg1"/>
                </a:solidFill>
              </a:rPr>
              <a:t>. Высота этого барьера называется </a:t>
            </a:r>
            <a:r>
              <a:rPr lang="ru-RU" sz="2000" b="1" i="1" dirty="0" smtClean="0">
                <a:solidFill>
                  <a:schemeClr val="bg1"/>
                </a:solidFill>
              </a:rPr>
              <a:t>работой выхода</a:t>
            </a:r>
            <a:r>
              <a:rPr lang="ru-RU" sz="2000" dirty="0" smtClean="0">
                <a:solidFill>
                  <a:schemeClr val="bg1"/>
                </a:solidFill>
              </a:rPr>
              <a:t>. При обычных (комнатных) температурах у электронов не хватает энергии для преодоления потенциального барьера.</a:t>
            </a:r>
            <a:endParaRPr lang="ru-RU" sz="2000"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Сверхпроводимость</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normAutofit/>
          </a:bodyPr>
          <a:lstStyle/>
          <a:p>
            <a:r>
              <a:rPr lang="ru-RU" sz="2000" dirty="0" smtClean="0">
                <a:solidFill>
                  <a:schemeClr val="bg1"/>
                </a:solidFill>
              </a:rPr>
              <a:t>Согласно классической электронной теории, удельное сопротивление металлов должно монотонно уменьшаться при охлаждении, оставаясь конечным при всех температурах. Такая зависимость действительно наблюдается на опыте при сравнительно высоких температурах. При более низких температурах порядка нескольких кельвинов удельное сопротивление многих металлов перестает зависеть от температуры и достигает некоторого предельного значения. </a:t>
            </a:r>
            <a:endParaRPr lang="ru-RU" sz="2000"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Сверхпроводимость</a:t>
            </a:r>
            <a:endParaRPr lang="ru-RU" dirty="0"/>
          </a:p>
        </p:txBody>
      </p:sp>
      <p:sp>
        <p:nvSpPr>
          <p:cNvPr id="3" name="Содержимое 2"/>
          <p:cNvSpPr>
            <a:spLocks noGrp="1"/>
          </p:cNvSpPr>
          <p:nvPr>
            <p:ph idx="1"/>
          </p:nvPr>
        </p:nvSpPr>
        <p:spPr/>
        <p:txBody>
          <a:bodyPr>
            <a:noAutofit/>
          </a:bodyPr>
          <a:lstStyle/>
          <a:p>
            <a:r>
              <a:rPr lang="ru-RU" sz="1800" dirty="0" smtClean="0">
                <a:solidFill>
                  <a:schemeClr val="bg1"/>
                </a:solidFill>
              </a:rPr>
              <a:t>Однако наибольший интерес представляет удивительное </a:t>
            </a:r>
            <a:r>
              <a:rPr lang="ru-RU" sz="1800" b="1" i="1" dirty="0" smtClean="0">
                <a:solidFill>
                  <a:schemeClr val="bg1"/>
                </a:solidFill>
              </a:rPr>
              <a:t>явление сверхпроводимости</a:t>
            </a:r>
            <a:r>
              <a:rPr lang="ru-RU" sz="1800" dirty="0" smtClean="0">
                <a:solidFill>
                  <a:schemeClr val="bg1"/>
                </a:solidFill>
              </a:rPr>
              <a:t>, открытое датским физиком Х. </a:t>
            </a:r>
            <a:r>
              <a:rPr lang="ru-RU" sz="1800" dirty="0" err="1" smtClean="0">
                <a:solidFill>
                  <a:schemeClr val="bg1"/>
                </a:solidFill>
              </a:rPr>
              <a:t>Каммерлинг-Оннесом</a:t>
            </a:r>
            <a:r>
              <a:rPr lang="ru-RU" sz="1800" dirty="0" smtClean="0">
                <a:solidFill>
                  <a:schemeClr val="bg1"/>
                </a:solidFill>
              </a:rPr>
              <a:t> в 1911 году. При некоторой определенной температуре </a:t>
            </a:r>
            <a:r>
              <a:rPr lang="ru-RU" sz="1800" i="1" dirty="0" err="1" smtClean="0">
                <a:solidFill>
                  <a:schemeClr val="bg1"/>
                </a:solidFill>
              </a:rPr>
              <a:t>T</a:t>
            </a:r>
            <a:r>
              <a:rPr lang="ru-RU" sz="1800" baseline="-25000" dirty="0" err="1" smtClean="0">
                <a:solidFill>
                  <a:schemeClr val="bg1"/>
                </a:solidFill>
              </a:rPr>
              <a:t>кр</a:t>
            </a:r>
            <a:r>
              <a:rPr lang="ru-RU" sz="1800" dirty="0" smtClean="0">
                <a:solidFill>
                  <a:schemeClr val="bg1"/>
                </a:solidFill>
              </a:rPr>
              <a:t>, различной для разных веществ, удельное сопротивление скачком уменьшается до нуля. Критическая температура у ртути равна 4,1 К, у </a:t>
            </a:r>
            <a:r>
              <a:rPr lang="ru-RU" sz="1800" dirty="0" err="1" smtClean="0">
                <a:solidFill>
                  <a:schemeClr val="bg1"/>
                </a:solidFill>
              </a:rPr>
              <a:t>аллюминия</a:t>
            </a:r>
            <a:r>
              <a:rPr lang="ru-RU" sz="1800" dirty="0" smtClean="0">
                <a:solidFill>
                  <a:schemeClr val="bg1"/>
                </a:solidFill>
              </a:rPr>
              <a:t> 1,2 К, у олова 3,7 К. Сверхпроводимость наблюдается не только у элементов, но и у многих химических соединений и сплавов. </a:t>
            </a:r>
            <a:r>
              <a:rPr lang="ru-RU" sz="1800" dirty="0" smtClean="0">
                <a:solidFill>
                  <a:schemeClr val="bg1"/>
                </a:solidFill>
              </a:rPr>
              <a:t>Некоторые </a:t>
            </a:r>
            <a:r>
              <a:rPr lang="ru-RU" sz="1800" dirty="0" smtClean="0">
                <a:solidFill>
                  <a:schemeClr val="bg1"/>
                </a:solidFill>
              </a:rPr>
              <a:t>вещества, переходящие при низких температурах в сверхпроводящее состояние, не являются проводниками при обычных температурах. В то же время такие «хорошие» проводники, как медь и серебро, не становятся сверхпроводниками при низких температурах.</a:t>
            </a:r>
          </a:p>
          <a:p>
            <a:endParaRPr lang="ru-RU" sz="1800"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Сверхпроводимость</a:t>
            </a:r>
            <a:endParaRPr lang="ru-RU" dirty="0"/>
          </a:p>
        </p:txBody>
      </p:sp>
      <p:sp>
        <p:nvSpPr>
          <p:cNvPr id="3" name="Содержимое 2"/>
          <p:cNvSpPr>
            <a:spLocks noGrp="1"/>
          </p:cNvSpPr>
          <p:nvPr>
            <p:ph idx="1"/>
          </p:nvPr>
        </p:nvSpPr>
        <p:spPr/>
        <p:txBody>
          <a:bodyPr>
            <a:normAutofit/>
          </a:bodyPr>
          <a:lstStyle/>
          <a:p>
            <a:r>
              <a:rPr lang="ru-RU" sz="2000" dirty="0" smtClean="0">
                <a:solidFill>
                  <a:schemeClr val="bg1"/>
                </a:solidFill>
              </a:rPr>
              <a:t>Вещества в сверхпроводящем состоянии обладают исключительными свойствами. Практически наиболее важным их них является способность длительное время (многие годы) поддерживать без затухания электрический ток, возбужденный в сверхпроводящей цепи.</a:t>
            </a:r>
            <a:endParaRPr lang="ru-RU" sz="2000"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340768"/>
            <a:ext cx="8229600" cy="11430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6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Спасибо за внимание!</a:t>
            </a:r>
            <a:endParaRPr lang="ru-RU"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28674" name="Picture 2" descr="http://rusample.ru/sites/default/files/imagecache/pic_normal/sites/default/files/pic/label/sdz4-1_001.png"/>
          <p:cNvPicPr>
            <a:picLocks noChangeAspect="1" noChangeArrowheads="1"/>
          </p:cNvPicPr>
          <p:nvPr/>
        </p:nvPicPr>
        <p:blipFill>
          <a:blip r:embed="rId2" cstate="print"/>
          <a:srcRect/>
          <a:stretch>
            <a:fillRect/>
          </a:stretch>
        </p:blipFill>
        <p:spPr bwMode="auto">
          <a:xfrm>
            <a:off x="2699792" y="2564904"/>
            <a:ext cx="3672408" cy="34791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Оглавление</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lstStyle/>
          <a:p>
            <a:r>
              <a:rPr lang="ru-RU" dirty="0" smtClean="0">
                <a:solidFill>
                  <a:schemeClr val="bg1"/>
                </a:solidFill>
              </a:rPr>
              <a:t>Понятия: металл, электрический ток</a:t>
            </a:r>
          </a:p>
          <a:p>
            <a:r>
              <a:rPr lang="ru-RU" dirty="0" smtClean="0">
                <a:solidFill>
                  <a:schemeClr val="bg1"/>
                </a:solidFill>
              </a:rPr>
              <a:t>Явления, которые сопровождает электрический ток</a:t>
            </a:r>
          </a:p>
          <a:p>
            <a:r>
              <a:rPr lang="ru-RU" dirty="0" smtClean="0">
                <a:solidFill>
                  <a:schemeClr val="bg1"/>
                </a:solidFill>
              </a:rPr>
              <a:t>Опыт </a:t>
            </a:r>
            <a:r>
              <a:rPr lang="ru-RU" dirty="0" err="1" smtClean="0">
                <a:solidFill>
                  <a:schemeClr val="bg1"/>
                </a:solidFill>
              </a:rPr>
              <a:t>Толмена</a:t>
            </a:r>
            <a:r>
              <a:rPr lang="ru-RU" dirty="0" smtClean="0">
                <a:solidFill>
                  <a:schemeClr val="bg1"/>
                </a:solidFill>
              </a:rPr>
              <a:t> – Стюарта</a:t>
            </a:r>
          </a:p>
          <a:p>
            <a:r>
              <a:rPr lang="ru-RU" dirty="0" smtClean="0">
                <a:solidFill>
                  <a:schemeClr val="bg1"/>
                </a:solidFill>
              </a:rPr>
              <a:t>Потенциальный барьер</a:t>
            </a:r>
          </a:p>
          <a:p>
            <a:r>
              <a:rPr lang="ru-RU" dirty="0" smtClean="0">
                <a:solidFill>
                  <a:schemeClr val="bg1"/>
                </a:solidFill>
              </a:rPr>
              <a:t>Сверхпроводимость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Металлы</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normAutofit/>
          </a:bodyPr>
          <a:lstStyle/>
          <a:p>
            <a:r>
              <a:rPr lang="ru-RU" sz="2000" dirty="0" smtClean="0">
                <a:solidFill>
                  <a:schemeClr val="bg1"/>
                </a:solidFill>
              </a:rPr>
              <a:t>Металлы- группа</a:t>
            </a:r>
            <a:r>
              <a:rPr lang="ru-RU" sz="2000" dirty="0" smtClean="0">
                <a:solidFill>
                  <a:schemeClr val="bg1"/>
                </a:solidFill>
              </a:rPr>
              <a:t> элементов, в виде простых веществ, обладающих характерными </a:t>
            </a:r>
            <a:r>
              <a:rPr lang="ru-RU" sz="2000" i="1" dirty="0" smtClean="0">
                <a:solidFill>
                  <a:schemeClr val="bg1"/>
                </a:solidFill>
              </a:rPr>
              <a:t>металлическими свойствами</a:t>
            </a:r>
            <a:r>
              <a:rPr lang="ru-RU" sz="2000" dirty="0" smtClean="0">
                <a:solidFill>
                  <a:schemeClr val="bg1"/>
                </a:solidFill>
              </a:rPr>
              <a:t>, такими, как высокие </a:t>
            </a:r>
            <a:r>
              <a:rPr lang="ru-RU" sz="2000" dirty="0" smtClean="0">
                <a:solidFill>
                  <a:schemeClr val="bg1"/>
                </a:solidFill>
              </a:rPr>
              <a:t>тепло-</a:t>
            </a:r>
            <a:r>
              <a:rPr lang="ru-RU" sz="2000" dirty="0" smtClean="0">
                <a:solidFill>
                  <a:schemeClr val="bg1"/>
                </a:solidFill>
              </a:rPr>
              <a:t> и электропроводность, положительный температурный коэффициент сопротивления, высокая пластичность и металлический блеск.</a:t>
            </a:r>
            <a:endParaRPr lang="ru-RU" sz="2000" dirty="0">
              <a:solidFill>
                <a:schemeClr val="bg1"/>
              </a:solidFill>
            </a:endParaRPr>
          </a:p>
        </p:txBody>
      </p:sp>
      <p:pic>
        <p:nvPicPr>
          <p:cNvPr id="7170" name="Picture 2" descr="http://images.samogo.net/images/75262992_mercury_0.jpg"/>
          <p:cNvPicPr>
            <a:picLocks noChangeAspect="1" noChangeArrowheads="1"/>
          </p:cNvPicPr>
          <p:nvPr/>
        </p:nvPicPr>
        <p:blipFill>
          <a:blip r:embed="rId2" cstate="print"/>
          <a:srcRect/>
          <a:stretch>
            <a:fillRect/>
          </a:stretch>
        </p:blipFill>
        <p:spPr bwMode="auto">
          <a:xfrm>
            <a:off x="755576" y="3861048"/>
            <a:ext cx="2232248" cy="2232248"/>
          </a:xfrm>
          <a:prstGeom prst="rect">
            <a:avLst/>
          </a:prstGeom>
          <a:noFill/>
        </p:spPr>
      </p:pic>
      <p:pic>
        <p:nvPicPr>
          <p:cNvPr id="7172" name="Picture 4" descr="http://images.samogo.net/images/65212158_firmest_matal_chromium_1.jpg"/>
          <p:cNvPicPr>
            <a:picLocks noChangeAspect="1" noChangeArrowheads="1"/>
          </p:cNvPicPr>
          <p:nvPr/>
        </p:nvPicPr>
        <p:blipFill>
          <a:blip r:embed="rId3" cstate="print"/>
          <a:srcRect/>
          <a:stretch>
            <a:fillRect/>
          </a:stretch>
        </p:blipFill>
        <p:spPr bwMode="auto">
          <a:xfrm>
            <a:off x="3707904" y="3717032"/>
            <a:ext cx="2458244" cy="245824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Электрический ток в металлах</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normAutofit/>
          </a:bodyPr>
          <a:lstStyle/>
          <a:p>
            <a:r>
              <a:rPr lang="ru-RU" sz="2000" dirty="0" smtClean="0">
                <a:solidFill>
                  <a:schemeClr val="bg1"/>
                </a:solidFill>
              </a:rPr>
              <a:t>Электрический ток в металлах – это упорядоченное движение электронов под действием электрического поля. Опыты показывают, что при протекании тока по металлическому проводнику переноса вещества не происходит, следовательно, ионы металла не принимают участия в переносе электрического заряда.</a:t>
            </a:r>
            <a:endParaRPr lang="ru-RU" sz="2000" dirty="0">
              <a:solidFill>
                <a:schemeClr val="bg1"/>
              </a:solidFill>
            </a:endParaRPr>
          </a:p>
        </p:txBody>
      </p:sp>
      <p:pic>
        <p:nvPicPr>
          <p:cNvPr id="6146" name="Picture 2" descr="http://tel-spb.ru/current/index/pole1.png"/>
          <p:cNvPicPr>
            <a:picLocks noChangeAspect="1" noChangeArrowheads="1"/>
          </p:cNvPicPr>
          <p:nvPr/>
        </p:nvPicPr>
        <p:blipFill>
          <a:blip r:embed="rId2" cstate="print"/>
          <a:srcRect/>
          <a:stretch>
            <a:fillRect/>
          </a:stretch>
        </p:blipFill>
        <p:spPr bwMode="auto">
          <a:xfrm>
            <a:off x="2699792" y="3789040"/>
            <a:ext cx="3744416" cy="220893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Явления</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lstStyle/>
          <a:p>
            <a:r>
              <a:rPr lang="ru-RU" dirty="0" smtClean="0">
                <a:solidFill>
                  <a:schemeClr val="bg1"/>
                </a:solidFill>
              </a:rPr>
              <a:t>Проводник, по которому течет ток нагревается</a:t>
            </a:r>
          </a:p>
          <a:p>
            <a:r>
              <a:rPr lang="ru-RU" dirty="0" smtClean="0">
                <a:solidFill>
                  <a:schemeClr val="bg1"/>
                </a:solidFill>
              </a:rPr>
              <a:t>Электрический ток может изменить химический состав проводника</a:t>
            </a:r>
          </a:p>
          <a:p>
            <a:r>
              <a:rPr lang="ru-RU" dirty="0" smtClean="0">
                <a:solidFill>
                  <a:schemeClr val="bg1"/>
                </a:solidFill>
              </a:rPr>
              <a:t>Ток оказывает силовое воздействие на соседние токи и намагниченные тела</a:t>
            </a:r>
            <a:endParaRPr lang="ru-RU"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Опыт </a:t>
            </a:r>
            <a:r>
              <a:rPr lang="ru-RU"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Толмена</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Стюарта</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normAutofit/>
          </a:bodyPr>
          <a:lstStyle/>
          <a:p>
            <a:r>
              <a:rPr lang="ru-RU" sz="2000" dirty="0" smtClean="0">
                <a:solidFill>
                  <a:schemeClr val="bg1"/>
                </a:solidFill>
              </a:rPr>
              <a:t>Наиболее убедительное доказательство электронной природы тока в металлах было получено в опытах с инерцией электронов. Идея таких опытов и первые качественные результаты (1913 г.) принадлежат русским физикам Л. И. Мандельштаму </a:t>
            </a:r>
            <a:r>
              <a:rPr lang="ru-RU" sz="2000" dirty="0" smtClean="0">
                <a:solidFill>
                  <a:schemeClr val="bg1"/>
                </a:solidFill>
              </a:rPr>
              <a:t>и Н</a:t>
            </a:r>
            <a:r>
              <a:rPr lang="ru-RU" sz="2000" dirty="0" smtClean="0">
                <a:solidFill>
                  <a:schemeClr val="bg1"/>
                </a:solidFill>
              </a:rPr>
              <a:t>. Д. </a:t>
            </a:r>
            <a:r>
              <a:rPr lang="ru-RU" sz="2000" dirty="0" err="1" smtClean="0">
                <a:solidFill>
                  <a:schemeClr val="bg1"/>
                </a:solidFill>
              </a:rPr>
              <a:t>Папалекси</a:t>
            </a:r>
            <a:r>
              <a:rPr lang="ru-RU" sz="2000" dirty="0" smtClean="0">
                <a:solidFill>
                  <a:schemeClr val="bg1"/>
                </a:solidFill>
              </a:rPr>
              <a:t>. В 1916 году американский физик Р. </a:t>
            </a:r>
            <a:r>
              <a:rPr lang="ru-RU" sz="2000" dirty="0" err="1" smtClean="0">
                <a:solidFill>
                  <a:schemeClr val="bg1"/>
                </a:solidFill>
              </a:rPr>
              <a:t>Толмен</a:t>
            </a:r>
            <a:r>
              <a:rPr lang="ru-RU" sz="2000" dirty="0" smtClean="0">
                <a:solidFill>
                  <a:schemeClr val="bg1"/>
                </a:solidFill>
              </a:rPr>
              <a:t> и шотландский физик Б. Стюарт усовершенствовали методику этих опытов и выполнили количественные измерения, неопровержимо доказавшие, что ток в металлических проводниках обусловлен движением электронов.</a:t>
            </a:r>
            <a:endParaRPr lang="ru-RU" sz="2000" dirty="0">
              <a:solidFill>
                <a:schemeClr val="bg1"/>
              </a:solidFill>
            </a:endParaRPr>
          </a:p>
        </p:txBody>
      </p:sp>
      <p:pic>
        <p:nvPicPr>
          <p:cNvPr id="4098" name="Picture 2" descr="http://novmysl.finam.ru/Electrodynamics/TolmanStuart_image002.jpg"/>
          <p:cNvPicPr>
            <a:picLocks noChangeAspect="1" noChangeArrowheads="1"/>
          </p:cNvPicPr>
          <p:nvPr/>
        </p:nvPicPr>
        <p:blipFill>
          <a:blip r:embed="rId2" cstate="print"/>
          <a:srcRect/>
          <a:stretch>
            <a:fillRect/>
          </a:stretch>
        </p:blipFill>
        <p:spPr bwMode="auto">
          <a:xfrm>
            <a:off x="2411760" y="4149080"/>
            <a:ext cx="1656184" cy="2151332"/>
          </a:xfrm>
          <a:prstGeom prst="rect">
            <a:avLst/>
          </a:prstGeom>
          <a:noFill/>
        </p:spPr>
      </p:pic>
      <p:pic>
        <p:nvPicPr>
          <p:cNvPr id="4100" name="Picture 4" descr="http://t3.gstatic.com/images?q=tbn:ANd9GcRZ-tSoTuVZhydgezHUGMdDciicNd7sOmG6GAXPDJVeJ-nsmkPq9g"/>
          <p:cNvPicPr>
            <a:picLocks noChangeAspect="1" noChangeArrowheads="1"/>
          </p:cNvPicPr>
          <p:nvPr/>
        </p:nvPicPr>
        <p:blipFill>
          <a:blip r:embed="rId3" cstate="print"/>
          <a:srcRect/>
          <a:stretch>
            <a:fillRect/>
          </a:stretch>
        </p:blipFill>
        <p:spPr bwMode="auto">
          <a:xfrm>
            <a:off x="4355976" y="4149080"/>
            <a:ext cx="1990725" cy="22955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Опыт </a:t>
            </a:r>
            <a:r>
              <a:rPr lang="ru-RU"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Толмена</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Стюарта</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normAutofit/>
          </a:bodyPr>
          <a:lstStyle/>
          <a:p>
            <a:r>
              <a:rPr lang="ru-RU" sz="2000" dirty="0" smtClean="0">
                <a:solidFill>
                  <a:schemeClr val="bg1"/>
                </a:solidFill>
              </a:rPr>
              <a:t>Помня, что ток в металлах имеет электронный, а не ионный характер, представим себе проводник в виде автобуса, который резко тормозит. Всех пассажиров, державшихся за поручни или нет, при этом резко подаст вперед сила инерции, при этом стоящие наиболее близко к лобовому стеклу рискуют пробить его и быть выброшенными наружу. Точно так же ведут себя и электроны в кристалле металла при резком его торможении.</a:t>
            </a:r>
            <a:endParaRPr lang="ru-RU" sz="20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Опыт </a:t>
            </a:r>
            <a:r>
              <a:rPr lang="ru-RU"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Толмена</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Стюарта</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a:xfrm>
            <a:off x="457200" y="1700808"/>
            <a:ext cx="5770984" cy="4425355"/>
          </a:xfrm>
        </p:spPr>
        <p:txBody>
          <a:bodyPr>
            <a:normAutofit/>
          </a:bodyPr>
          <a:lstStyle/>
          <a:p>
            <a:r>
              <a:rPr lang="ru-RU" sz="2000" dirty="0" smtClean="0">
                <a:solidFill>
                  <a:schemeClr val="bg1"/>
                </a:solidFill>
              </a:rPr>
              <a:t>Схема опыта </a:t>
            </a:r>
            <a:r>
              <a:rPr lang="ru-RU" sz="2000" dirty="0" err="1" smtClean="0">
                <a:solidFill>
                  <a:schemeClr val="bg1"/>
                </a:solidFill>
              </a:rPr>
              <a:t>Толмена</a:t>
            </a:r>
            <a:r>
              <a:rPr lang="ru-RU" sz="2000" dirty="0" smtClean="0">
                <a:solidFill>
                  <a:schemeClr val="bg1"/>
                </a:solidFill>
              </a:rPr>
              <a:t> и Стюарта показана на </a:t>
            </a:r>
            <a:r>
              <a:rPr lang="ru-RU" sz="2000" dirty="0" smtClean="0">
                <a:solidFill>
                  <a:schemeClr val="bg1"/>
                </a:solidFill>
              </a:rPr>
              <a:t>рисунке.</a:t>
            </a:r>
          </a:p>
          <a:p>
            <a:pPr>
              <a:buNone/>
            </a:pPr>
            <a:r>
              <a:rPr lang="ru-RU" sz="2000" dirty="0" smtClean="0">
                <a:solidFill>
                  <a:schemeClr val="bg1"/>
                </a:solidFill>
              </a:rPr>
              <a:t>      Катушка </a:t>
            </a:r>
            <a:r>
              <a:rPr lang="ru-RU" sz="2000" dirty="0" smtClean="0">
                <a:solidFill>
                  <a:schemeClr val="bg1"/>
                </a:solidFill>
              </a:rPr>
              <a:t>с большим числом витков тонкой проволоки приводилась в быстрое вращение вокруг своей оси. Концы катушки с помощью гибких проводов были присоединены к </a:t>
            </a:r>
            <a:r>
              <a:rPr lang="ru-RU" sz="2000" dirty="0" err="1" smtClean="0">
                <a:solidFill>
                  <a:schemeClr val="bg1"/>
                </a:solidFill>
              </a:rPr>
              <a:t>чувствительному</a:t>
            </a:r>
            <a:r>
              <a:rPr lang="ru-RU" sz="2000" b="1" dirty="0" err="1" smtClean="0">
                <a:solidFill>
                  <a:schemeClr val="bg1"/>
                </a:solidFill>
              </a:rPr>
              <a:t>баллистическому</a:t>
            </a:r>
            <a:r>
              <a:rPr lang="ru-RU" sz="2000" b="1" dirty="0" smtClean="0">
                <a:solidFill>
                  <a:schemeClr val="bg1"/>
                </a:solidFill>
              </a:rPr>
              <a:t> гальванометру Г</a:t>
            </a:r>
            <a:r>
              <a:rPr lang="ru-RU" sz="2000" dirty="0" smtClean="0">
                <a:solidFill>
                  <a:schemeClr val="bg1"/>
                </a:solidFill>
              </a:rPr>
              <a:t>. Раскрученная катушка резко тормозилась, и в цепи возникал кратковременных ток, обусловленный инерцией носителей заряда. Полный заряд, протекающий по цепи, измерялся по отбросу стрелки гальванометра.</a:t>
            </a:r>
            <a:endParaRPr lang="ru-RU" sz="2000" dirty="0">
              <a:solidFill>
                <a:schemeClr val="bg1"/>
              </a:solidFill>
            </a:endParaRPr>
          </a:p>
        </p:txBody>
      </p:sp>
      <p:pic>
        <p:nvPicPr>
          <p:cNvPr id="3074" name="Picture 2" descr="http://www.physics.ru/courses/op25part2/content/chapter1/section/paragraph12/images/1-12-1.gif"/>
          <p:cNvPicPr>
            <a:picLocks noChangeAspect="1" noChangeArrowheads="1"/>
          </p:cNvPicPr>
          <p:nvPr/>
        </p:nvPicPr>
        <p:blipFill>
          <a:blip r:embed="rId2" cstate="print"/>
          <a:srcRect/>
          <a:stretch>
            <a:fillRect/>
          </a:stretch>
        </p:blipFill>
        <p:spPr bwMode="auto">
          <a:xfrm>
            <a:off x="6588224" y="1359059"/>
            <a:ext cx="1944216" cy="549894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Опыт </a:t>
            </a:r>
            <a:r>
              <a:rPr lang="ru-RU"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Толмена</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Стюарта</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normAutofit/>
          </a:bodyPr>
          <a:lstStyle/>
          <a:p>
            <a:r>
              <a:rPr lang="ru-RU" sz="2000" dirty="0" smtClean="0">
                <a:solidFill>
                  <a:schemeClr val="bg1"/>
                </a:solidFill>
              </a:rPr>
              <a:t>При торможении вращающейся катушки на каждый носитель заряда </a:t>
            </a:r>
            <a:r>
              <a:rPr lang="ru-RU" sz="2000" i="1" dirty="0" err="1" smtClean="0">
                <a:solidFill>
                  <a:schemeClr val="bg1"/>
                </a:solidFill>
              </a:rPr>
              <a:t>e</a:t>
            </a:r>
            <a:r>
              <a:rPr lang="ru-RU" sz="2000" dirty="0" smtClean="0">
                <a:solidFill>
                  <a:schemeClr val="bg1"/>
                </a:solidFill>
              </a:rPr>
              <a:t> действует тормозящая сила  которая играет роль сторонней силы, то есть силы неэлектрического происхождения. Сторонняя сила, отнесенная к единице заряда, по определению является напряженностью </a:t>
            </a:r>
            <a:r>
              <a:rPr lang="ru-RU" sz="2000" i="1" dirty="0" err="1" smtClean="0">
                <a:solidFill>
                  <a:schemeClr val="bg1"/>
                </a:solidFill>
              </a:rPr>
              <a:t>E</a:t>
            </a:r>
            <a:r>
              <a:rPr lang="ru-RU" sz="2000" baseline="-25000" dirty="0" err="1" smtClean="0">
                <a:solidFill>
                  <a:schemeClr val="bg1"/>
                </a:solidFill>
              </a:rPr>
              <a:t>ст</a:t>
            </a:r>
            <a:r>
              <a:rPr lang="ru-RU" sz="2000" dirty="0" smtClean="0">
                <a:solidFill>
                  <a:schemeClr val="bg1"/>
                </a:solidFill>
              </a:rPr>
              <a:t> поля сторонних сил: </a:t>
            </a:r>
            <a:r>
              <a:rPr lang="ru-RU" sz="2000" dirty="0" smtClean="0"/>
              <a:t/>
            </a:r>
            <a:br>
              <a:rPr lang="ru-RU" sz="2000" dirty="0" smtClean="0"/>
            </a:br>
            <a:r>
              <a:rPr lang="ru-RU" dirty="0" smtClean="0"/>
              <a:t/>
            </a:r>
            <a:br>
              <a:rPr lang="ru-RU" dirty="0" smtClean="0"/>
            </a:br>
            <a:endParaRPr lang="ru-RU" dirty="0"/>
          </a:p>
        </p:txBody>
      </p:sp>
      <p:pic>
        <p:nvPicPr>
          <p:cNvPr id="2052" name="Picture 4" descr="http://www.physics.ru/courses/op25part2/content/javagifs/63230164565682-2.gif"/>
          <p:cNvPicPr>
            <a:picLocks noChangeAspect="1" noChangeArrowheads="1"/>
          </p:cNvPicPr>
          <p:nvPr/>
        </p:nvPicPr>
        <p:blipFill>
          <a:blip r:embed="rId2" cstate="print"/>
          <a:srcRect/>
          <a:stretch>
            <a:fillRect/>
          </a:stretch>
        </p:blipFill>
        <p:spPr bwMode="auto">
          <a:xfrm>
            <a:off x="2843808" y="4221088"/>
            <a:ext cx="3312368" cy="1518172"/>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549</Words>
  <Application>Microsoft Office PowerPoint</Application>
  <PresentationFormat>Экран (4:3)</PresentationFormat>
  <Paragraphs>56</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Электрический ток в металлах</vt:lpstr>
      <vt:lpstr>Оглавление</vt:lpstr>
      <vt:lpstr>Металлы</vt:lpstr>
      <vt:lpstr>Электрический ток в металлах</vt:lpstr>
      <vt:lpstr>Явления</vt:lpstr>
      <vt:lpstr>Опыт Толмена - Стюарта</vt:lpstr>
      <vt:lpstr>Опыт Толмена - Стюарта</vt:lpstr>
      <vt:lpstr>Опыт Толмена - Стюарта</vt:lpstr>
      <vt:lpstr>Опыт Толмена - Стюарта</vt:lpstr>
      <vt:lpstr>Опыт Толмена - Стюарта</vt:lpstr>
      <vt:lpstr>Опыт Толмена - Стюарта</vt:lpstr>
      <vt:lpstr>Опыт Толмена - Стюарта</vt:lpstr>
      <vt:lpstr>Слайд 13</vt:lpstr>
      <vt:lpstr>Классическая электронная теория</vt:lpstr>
      <vt:lpstr>Потенциальный барьер</vt:lpstr>
      <vt:lpstr>Сверхпроводимость</vt:lpstr>
      <vt:lpstr>Сверхпроводимость</vt:lpstr>
      <vt:lpstr>Сверхпроводимость</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Потоскуева</dc:creator>
  <cp:lastModifiedBy>Test</cp:lastModifiedBy>
  <cp:revision>9</cp:revision>
  <dcterms:created xsi:type="dcterms:W3CDTF">2014-10-19T19:11:42Z</dcterms:created>
  <dcterms:modified xsi:type="dcterms:W3CDTF">2014-10-19T20:16:27Z</dcterms:modified>
</cp:coreProperties>
</file>