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9" autoAdjust="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CB8781-0F8F-4C6A-9208-CD12DC5A5AA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50A635-FF3A-43CC-B1C4-005D7BABE7FF}">
      <dgm:prSet phldrT="[Текст]" custT="1"/>
      <dgm:spPr/>
      <dgm:t>
        <a:bodyPr/>
        <a:lstStyle/>
        <a:p>
          <a:r>
            <a:rPr lang="uk-UA" sz="2800" dirty="0" smtClean="0"/>
            <a:t>Випаровування — процес пароутворення, що відбувається з вільної поверхні   рідини</a:t>
          </a:r>
          <a:endParaRPr lang="ru-RU" sz="2800" dirty="0"/>
        </a:p>
      </dgm:t>
    </dgm:pt>
    <dgm:pt modelId="{5781377E-8D85-49B0-8467-3B7116CC0173}" type="parTrans" cxnId="{31C18CCD-1AE5-414F-A36D-932F4865899A}">
      <dgm:prSet/>
      <dgm:spPr/>
      <dgm:t>
        <a:bodyPr/>
        <a:lstStyle/>
        <a:p>
          <a:endParaRPr lang="ru-RU"/>
        </a:p>
      </dgm:t>
    </dgm:pt>
    <dgm:pt modelId="{D61AAE34-9583-4AA2-93CE-3EE3D0D3E6F7}" type="sibTrans" cxnId="{31C18CCD-1AE5-414F-A36D-932F4865899A}">
      <dgm:prSet/>
      <dgm:spPr/>
      <dgm:t>
        <a:bodyPr/>
        <a:lstStyle/>
        <a:p>
          <a:endParaRPr lang="ru-RU"/>
        </a:p>
      </dgm:t>
    </dgm:pt>
    <dgm:pt modelId="{4C900633-B409-4C6F-8430-A5A98FE648B9}">
      <dgm:prSet phldrT="[Текст]" custT="1"/>
      <dgm:spPr/>
      <dgm:t>
        <a:bodyPr/>
        <a:lstStyle/>
        <a:p>
          <a:pPr algn="l"/>
          <a:r>
            <a:rPr lang="uk-UA" sz="2400" dirty="0" smtClean="0">
              <a:solidFill>
                <a:srgbClr val="FFFF00"/>
              </a:solidFill>
            </a:rPr>
            <a:t>Швидкість випаровування залежить:	</a:t>
          </a:r>
        </a:p>
        <a:p>
          <a:pPr algn="l"/>
          <a:r>
            <a:rPr lang="uk-UA" sz="2400" dirty="0" smtClean="0"/>
            <a:t>   - від роду рідини, 	</a:t>
          </a:r>
          <a:endParaRPr lang="ru-RU" sz="2400" dirty="0" smtClean="0"/>
        </a:p>
        <a:p>
          <a:pPr algn="l"/>
          <a:r>
            <a:rPr lang="uk-UA" sz="2400" dirty="0" smtClean="0"/>
            <a:t>  - від температури рідини,</a:t>
          </a:r>
          <a:endParaRPr lang="ru-RU" sz="2400" dirty="0" smtClean="0"/>
        </a:p>
        <a:p>
          <a:pPr algn="l"/>
          <a:r>
            <a:rPr lang="uk-UA" sz="2400" dirty="0" smtClean="0"/>
            <a:t>  - від площі поверхні,</a:t>
          </a:r>
          <a:endParaRPr lang="ru-RU" sz="2400" dirty="0" smtClean="0"/>
        </a:p>
        <a:p>
          <a:pPr algn="l"/>
          <a:r>
            <a:rPr lang="uk-UA" sz="2400" dirty="0" smtClean="0"/>
            <a:t>  - від наявності вітру над                                 </a:t>
          </a:r>
          <a:r>
            <a:rPr lang="uk-UA" sz="2400" u="none" dirty="0" smtClean="0"/>
            <a:t>поверхнею</a:t>
          </a:r>
          <a:endParaRPr lang="ru-RU" sz="2400" u="none" dirty="0"/>
        </a:p>
      </dgm:t>
    </dgm:pt>
    <dgm:pt modelId="{7EF2C08B-421A-4716-9D5E-4DC33BE1218B}" type="parTrans" cxnId="{114F8B83-06D1-4E8E-B7EF-320E18C50E09}">
      <dgm:prSet/>
      <dgm:spPr/>
      <dgm:t>
        <a:bodyPr/>
        <a:lstStyle/>
        <a:p>
          <a:endParaRPr lang="ru-RU"/>
        </a:p>
      </dgm:t>
    </dgm:pt>
    <dgm:pt modelId="{B1B14908-B493-4891-86B5-3C55115B4743}" type="sibTrans" cxnId="{114F8B83-06D1-4E8E-B7EF-320E18C50E09}">
      <dgm:prSet/>
      <dgm:spPr/>
      <dgm:t>
        <a:bodyPr/>
        <a:lstStyle/>
        <a:p>
          <a:endParaRPr lang="ru-RU"/>
        </a:p>
      </dgm:t>
    </dgm:pt>
    <dgm:pt modelId="{85E99674-4FB4-463F-B1DD-98A51025350B}">
      <dgm:prSet custT="1"/>
      <dgm:spPr/>
      <dgm:t>
        <a:bodyPr/>
        <a:lstStyle/>
        <a:p>
          <a:r>
            <a:rPr lang="uk-UA" sz="2800" dirty="0" smtClean="0"/>
            <a:t>Випаровування відбувається за будь-якої температури</a:t>
          </a:r>
          <a:endParaRPr lang="ru-RU" sz="2800" dirty="0"/>
        </a:p>
      </dgm:t>
    </dgm:pt>
    <dgm:pt modelId="{1F6E8ED5-D558-42AB-AFD9-78D81FB35FEC}" type="parTrans" cxnId="{77B2ED60-9A3F-47F1-9B96-EB641910EF65}">
      <dgm:prSet/>
      <dgm:spPr/>
      <dgm:t>
        <a:bodyPr/>
        <a:lstStyle/>
        <a:p>
          <a:endParaRPr lang="ru-RU"/>
        </a:p>
      </dgm:t>
    </dgm:pt>
    <dgm:pt modelId="{C0EE04FD-BBDC-4987-8670-91FD9CDDFFBD}" type="sibTrans" cxnId="{77B2ED60-9A3F-47F1-9B96-EB641910EF65}">
      <dgm:prSet/>
      <dgm:spPr/>
      <dgm:t>
        <a:bodyPr/>
        <a:lstStyle/>
        <a:p>
          <a:endParaRPr lang="ru-RU"/>
        </a:p>
      </dgm:t>
    </dgm:pt>
    <dgm:pt modelId="{EB718C4A-F4AD-4730-AC76-74C132FC80E4}">
      <dgm:prSet custT="1"/>
      <dgm:spPr/>
      <dgm:t>
        <a:bodyPr/>
        <a:lstStyle/>
        <a:p>
          <a:r>
            <a:rPr lang="uk-UA" sz="2800" dirty="0" smtClean="0"/>
            <a:t>Випаровування властиве не тільки рідинам, а й твердим тілам	 (сублімація)</a:t>
          </a:r>
          <a:endParaRPr lang="ru-RU" sz="2800" dirty="0"/>
        </a:p>
      </dgm:t>
    </dgm:pt>
    <dgm:pt modelId="{F78FD9AB-C4DC-4D08-8653-F962080AA257}" type="parTrans" cxnId="{AF1BC9C2-506E-4FE3-9111-467D49F5C291}">
      <dgm:prSet/>
      <dgm:spPr/>
      <dgm:t>
        <a:bodyPr/>
        <a:lstStyle/>
        <a:p>
          <a:endParaRPr lang="ru-RU"/>
        </a:p>
      </dgm:t>
    </dgm:pt>
    <dgm:pt modelId="{9219EFAA-861F-49CE-BABF-4F3DC8C073FC}" type="sibTrans" cxnId="{AF1BC9C2-506E-4FE3-9111-467D49F5C291}">
      <dgm:prSet/>
      <dgm:spPr/>
      <dgm:t>
        <a:bodyPr/>
        <a:lstStyle/>
        <a:p>
          <a:endParaRPr lang="ru-RU"/>
        </a:p>
      </dgm:t>
    </dgm:pt>
    <dgm:pt modelId="{57D6DE36-E50F-4249-B7F4-706B47E52ED9}">
      <dgm:prSet custT="1"/>
      <dgm:spPr/>
      <dgm:t>
        <a:bodyPr/>
        <a:lstStyle/>
        <a:p>
          <a:r>
            <a:rPr lang="uk-UA" sz="2800" dirty="0" smtClean="0"/>
            <a:t>Під час випаровування </a:t>
          </a:r>
          <a:r>
            <a:rPr lang="uk-UA" sz="2800" u="none" dirty="0" smtClean="0"/>
            <a:t>темпера</a:t>
          </a:r>
          <a:r>
            <a:rPr lang="uk-UA" sz="2800" u="none" dirty="0" smtClean="0"/>
            <a:t>тура тіла знижується</a:t>
          </a:r>
          <a:endParaRPr lang="ru-RU" sz="2800" u="none" dirty="0"/>
        </a:p>
      </dgm:t>
    </dgm:pt>
    <dgm:pt modelId="{4538D521-3EA1-4F84-B0FB-DF7AE0A359C8}" type="parTrans" cxnId="{206CB967-6C70-4842-8E2F-0BB21A41D2B2}">
      <dgm:prSet/>
      <dgm:spPr/>
      <dgm:t>
        <a:bodyPr/>
        <a:lstStyle/>
        <a:p>
          <a:endParaRPr lang="ru-RU"/>
        </a:p>
      </dgm:t>
    </dgm:pt>
    <dgm:pt modelId="{66B50FEE-8394-4B7E-A6FD-88A68BC27645}" type="sibTrans" cxnId="{206CB967-6C70-4842-8E2F-0BB21A41D2B2}">
      <dgm:prSet/>
      <dgm:spPr/>
      <dgm:t>
        <a:bodyPr/>
        <a:lstStyle/>
        <a:p>
          <a:endParaRPr lang="ru-RU"/>
        </a:p>
      </dgm:t>
    </dgm:pt>
    <dgm:pt modelId="{568C242C-0194-4F3F-8EB5-39CD82FC0A0E}" type="pres">
      <dgm:prSet presAssocID="{2CCB8781-0F8F-4C6A-9208-CD12DC5A5AA7}" presName="diagram" presStyleCnt="0">
        <dgm:presLayoutVars>
          <dgm:dir/>
          <dgm:resizeHandles val="exact"/>
        </dgm:presLayoutVars>
      </dgm:prSet>
      <dgm:spPr/>
    </dgm:pt>
    <dgm:pt modelId="{D99F721E-8DC8-4A84-894E-0F0FECF38C2B}" type="pres">
      <dgm:prSet presAssocID="{A150A635-FF3A-43CC-B1C4-005D7BABE7FF}" presName="node" presStyleLbl="node1" presStyleIdx="0" presStyleCnt="5" custScaleX="257223" custScaleY="77281" custLinFactNeighborX="-86" custLinFactNeighborY="-98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1394F9-E557-4928-B6DC-705E6C08AAE2}" type="pres">
      <dgm:prSet presAssocID="{D61AAE34-9583-4AA2-93CE-3EE3D0D3E6F7}" presName="sibTrans" presStyleCnt="0"/>
      <dgm:spPr/>
    </dgm:pt>
    <dgm:pt modelId="{C7AC1830-C13F-4654-9149-2824607A0AF0}" type="pres">
      <dgm:prSet presAssocID="{4C900633-B409-4C6F-8430-A5A98FE648B9}" presName="node" presStyleLbl="node1" presStyleIdx="1" presStyleCnt="5" custScaleX="126620" custScaleY="171205" custLinFactNeighborX="-10755" custLinFactNeighborY="25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F57013-AFA0-4047-8041-F431AED0EA41}" type="pres">
      <dgm:prSet presAssocID="{B1B14908-B493-4891-86B5-3C55115B4743}" presName="sibTrans" presStyleCnt="0"/>
      <dgm:spPr/>
    </dgm:pt>
    <dgm:pt modelId="{4CB8B297-A779-4FD2-A9AB-E413309BB388}" type="pres">
      <dgm:prSet presAssocID="{57D6DE36-E50F-4249-B7F4-706B47E52ED9}" presName="node" presStyleLbl="node1" presStyleIdx="2" presStyleCnt="5" custScaleX="122079" custScaleY="77086" custLinFactX="-5691" custLinFactY="52406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159B96-A69C-4D88-819A-11CE9CC57A72}" type="pres">
      <dgm:prSet presAssocID="{66B50FEE-8394-4B7E-A6FD-88A68BC27645}" presName="sibTrans" presStyleCnt="0"/>
      <dgm:spPr/>
    </dgm:pt>
    <dgm:pt modelId="{5D9C6026-165D-4AD4-B68E-17D0800233D2}" type="pres">
      <dgm:prSet presAssocID="{EB718C4A-F4AD-4730-AC76-74C132FC80E4}" presName="node" presStyleLbl="node1" presStyleIdx="3" presStyleCnt="5" custScaleX="145559" custScaleY="88657" custLinFactX="34773" custLinFactNeighborX="100000" custLinFactNeighborY="-927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C112E6-D7B3-4FCA-855E-8DEB5F559776}" type="pres">
      <dgm:prSet presAssocID="{9219EFAA-861F-49CE-BABF-4F3DC8C073FC}" presName="sibTrans" presStyleCnt="0"/>
      <dgm:spPr/>
    </dgm:pt>
    <dgm:pt modelId="{BE18FA7A-BF2F-42A9-9EA6-57B8B348C59C}" type="pres">
      <dgm:prSet presAssocID="{85E99674-4FB4-463F-B1DD-98A51025350B}" presName="node" presStyleLbl="node1" presStyleIdx="4" presStyleCnt="5" custScaleX="120934" custScaleY="77803" custLinFactY="-100000" custLinFactNeighborX="-2260" custLinFactNeighborY="-1023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DEDAEE-E8E3-40B2-ABEF-18F8352D35B0}" type="presOf" srcId="{4C900633-B409-4C6F-8430-A5A98FE648B9}" destId="{C7AC1830-C13F-4654-9149-2824607A0AF0}" srcOrd="0" destOrd="0" presId="urn:microsoft.com/office/officeart/2005/8/layout/default"/>
    <dgm:cxn modelId="{AF1BC9C2-506E-4FE3-9111-467D49F5C291}" srcId="{2CCB8781-0F8F-4C6A-9208-CD12DC5A5AA7}" destId="{EB718C4A-F4AD-4730-AC76-74C132FC80E4}" srcOrd="3" destOrd="0" parTransId="{F78FD9AB-C4DC-4D08-8653-F962080AA257}" sibTransId="{9219EFAA-861F-49CE-BABF-4F3DC8C073FC}"/>
    <dgm:cxn modelId="{854748A1-667D-4A9E-8F58-A33A2E6A5ED4}" type="presOf" srcId="{85E99674-4FB4-463F-B1DD-98A51025350B}" destId="{BE18FA7A-BF2F-42A9-9EA6-57B8B348C59C}" srcOrd="0" destOrd="0" presId="urn:microsoft.com/office/officeart/2005/8/layout/default"/>
    <dgm:cxn modelId="{31C18CCD-1AE5-414F-A36D-932F4865899A}" srcId="{2CCB8781-0F8F-4C6A-9208-CD12DC5A5AA7}" destId="{A150A635-FF3A-43CC-B1C4-005D7BABE7FF}" srcOrd="0" destOrd="0" parTransId="{5781377E-8D85-49B0-8467-3B7116CC0173}" sibTransId="{D61AAE34-9583-4AA2-93CE-3EE3D0D3E6F7}"/>
    <dgm:cxn modelId="{C24F7EE8-AE8B-4C11-91F2-3DDAE07F513F}" type="presOf" srcId="{57D6DE36-E50F-4249-B7F4-706B47E52ED9}" destId="{4CB8B297-A779-4FD2-A9AB-E413309BB388}" srcOrd="0" destOrd="0" presId="urn:microsoft.com/office/officeart/2005/8/layout/default"/>
    <dgm:cxn modelId="{4CB5073D-4EAC-4867-A72E-F5724FB79051}" type="presOf" srcId="{EB718C4A-F4AD-4730-AC76-74C132FC80E4}" destId="{5D9C6026-165D-4AD4-B68E-17D0800233D2}" srcOrd="0" destOrd="0" presId="urn:microsoft.com/office/officeart/2005/8/layout/default"/>
    <dgm:cxn modelId="{114F8B83-06D1-4E8E-B7EF-320E18C50E09}" srcId="{2CCB8781-0F8F-4C6A-9208-CD12DC5A5AA7}" destId="{4C900633-B409-4C6F-8430-A5A98FE648B9}" srcOrd="1" destOrd="0" parTransId="{7EF2C08B-421A-4716-9D5E-4DC33BE1218B}" sibTransId="{B1B14908-B493-4891-86B5-3C55115B4743}"/>
    <dgm:cxn modelId="{A36DDB93-D5E5-4203-8E7B-851428AF6A3F}" type="presOf" srcId="{2CCB8781-0F8F-4C6A-9208-CD12DC5A5AA7}" destId="{568C242C-0194-4F3F-8EB5-39CD82FC0A0E}" srcOrd="0" destOrd="0" presId="urn:microsoft.com/office/officeart/2005/8/layout/default"/>
    <dgm:cxn modelId="{5CF4DB6D-C2AD-4C1F-A1C6-D7D75A8EAA75}" type="presOf" srcId="{A150A635-FF3A-43CC-B1C4-005D7BABE7FF}" destId="{D99F721E-8DC8-4A84-894E-0F0FECF38C2B}" srcOrd="0" destOrd="0" presId="urn:microsoft.com/office/officeart/2005/8/layout/default"/>
    <dgm:cxn modelId="{206CB967-6C70-4842-8E2F-0BB21A41D2B2}" srcId="{2CCB8781-0F8F-4C6A-9208-CD12DC5A5AA7}" destId="{57D6DE36-E50F-4249-B7F4-706B47E52ED9}" srcOrd="2" destOrd="0" parTransId="{4538D521-3EA1-4F84-B0FB-DF7AE0A359C8}" sibTransId="{66B50FEE-8394-4B7E-A6FD-88A68BC27645}"/>
    <dgm:cxn modelId="{77B2ED60-9A3F-47F1-9B96-EB641910EF65}" srcId="{2CCB8781-0F8F-4C6A-9208-CD12DC5A5AA7}" destId="{85E99674-4FB4-463F-B1DD-98A51025350B}" srcOrd="4" destOrd="0" parTransId="{1F6E8ED5-D558-42AB-AFD9-78D81FB35FEC}" sibTransId="{C0EE04FD-BBDC-4987-8670-91FD9CDDFFBD}"/>
    <dgm:cxn modelId="{9DB4B605-0889-4833-87C3-9CCDB494E3EC}" type="presParOf" srcId="{568C242C-0194-4F3F-8EB5-39CD82FC0A0E}" destId="{D99F721E-8DC8-4A84-894E-0F0FECF38C2B}" srcOrd="0" destOrd="0" presId="urn:microsoft.com/office/officeart/2005/8/layout/default"/>
    <dgm:cxn modelId="{A24689C1-A917-46EE-AA34-062E6DF99BB5}" type="presParOf" srcId="{568C242C-0194-4F3F-8EB5-39CD82FC0A0E}" destId="{821394F9-E557-4928-B6DC-705E6C08AAE2}" srcOrd="1" destOrd="0" presId="urn:microsoft.com/office/officeart/2005/8/layout/default"/>
    <dgm:cxn modelId="{66C91E9E-B9C6-4071-AFB5-C22747F6EAC3}" type="presParOf" srcId="{568C242C-0194-4F3F-8EB5-39CD82FC0A0E}" destId="{C7AC1830-C13F-4654-9149-2824607A0AF0}" srcOrd="2" destOrd="0" presId="urn:microsoft.com/office/officeart/2005/8/layout/default"/>
    <dgm:cxn modelId="{F5ADFB0A-AE9F-4826-994A-D2C0F0DB9625}" type="presParOf" srcId="{568C242C-0194-4F3F-8EB5-39CD82FC0A0E}" destId="{78F57013-AFA0-4047-8041-F431AED0EA41}" srcOrd="3" destOrd="0" presId="urn:microsoft.com/office/officeart/2005/8/layout/default"/>
    <dgm:cxn modelId="{61B80A08-FBC8-4D91-B0D4-A67DA76EC1C3}" type="presParOf" srcId="{568C242C-0194-4F3F-8EB5-39CD82FC0A0E}" destId="{4CB8B297-A779-4FD2-A9AB-E413309BB388}" srcOrd="4" destOrd="0" presId="urn:microsoft.com/office/officeart/2005/8/layout/default"/>
    <dgm:cxn modelId="{0DCEF6A8-03DC-4D2E-8DB1-7EE4E420730D}" type="presParOf" srcId="{568C242C-0194-4F3F-8EB5-39CD82FC0A0E}" destId="{E1159B96-A69C-4D88-819A-11CE9CC57A72}" srcOrd="5" destOrd="0" presId="urn:microsoft.com/office/officeart/2005/8/layout/default"/>
    <dgm:cxn modelId="{8ACBF617-2690-4363-AEF8-6B05545C1F62}" type="presParOf" srcId="{568C242C-0194-4F3F-8EB5-39CD82FC0A0E}" destId="{5D9C6026-165D-4AD4-B68E-17D0800233D2}" srcOrd="6" destOrd="0" presId="urn:microsoft.com/office/officeart/2005/8/layout/default"/>
    <dgm:cxn modelId="{1A3489F7-4BE7-4A39-99B4-BE22DB7DB5E7}" type="presParOf" srcId="{568C242C-0194-4F3F-8EB5-39CD82FC0A0E}" destId="{BDC112E6-D7B3-4FCA-855E-8DEB5F559776}" srcOrd="7" destOrd="0" presId="urn:microsoft.com/office/officeart/2005/8/layout/default"/>
    <dgm:cxn modelId="{8FE63CAD-9262-4A15-8E4C-430D81FE9042}" type="presParOf" srcId="{568C242C-0194-4F3F-8EB5-39CD82FC0A0E}" destId="{BE18FA7A-BF2F-42A9-9EA6-57B8B348C59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C73D3E-7E55-419D-8049-A2F716D31C4F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2522AD-EAA9-4BC3-AC35-FEECAE3BFD07}">
      <dgm:prSet phldrT="[Текст]" custT="1"/>
      <dgm:spPr/>
      <dgm:t>
        <a:bodyPr/>
        <a:lstStyle/>
        <a:p>
          <a:r>
            <a:rPr lang="uk-UA" sz="2800" dirty="0" smtClean="0"/>
            <a:t>Абсолютна вологість (густина)- кількість грамів водяної пари в 1            повітря - </a:t>
          </a:r>
          <a:r>
            <a:rPr lang="el-GR" sz="2800" dirty="0" smtClean="0"/>
            <a:t>ρ</a:t>
          </a:r>
          <a:r>
            <a:rPr lang="uk-UA" sz="2800" dirty="0" smtClean="0"/>
            <a:t> </a:t>
          </a:r>
          <a:endParaRPr lang="ru-RU" sz="2800" dirty="0"/>
        </a:p>
      </dgm:t>
    </dgm:pt>
    <dgm:pt modelId="{534F4392-1D7A-4D7E-A307-D5545BD11B0F}" type="parTrans" cxnId="{567DF68D-01CA-4383-9AF3-E35A5BC7CAF8}">
      <dgm:prSet/>
      <dgm:spPr/>
      <dgm:t>
        <a:bodyPr/>
        <a:lstStyle/>
        <a:p>
          <a:endParaRPr lang="ru-RU"/>
        </a:p>
      </dgm:t>
    </dgm:pt>
    <dgm:pt modelId="{97E3A389-4B25-4CE1-BD42-18F99A792EC5}" type="sibTrans" cxnId="{567DF68D-01CA-4383-9AF3-E35A5BC7CAF8}">
      <dgm:prSet/>
      <dgm:spPr/>
      <dgm:t>
        <a:bodyPr/>
        <a:lstStyle/>
        <a:p>
          <a:endParaRPr lang="ru-RU"/>
        </a:p>
      </dgm:t>
    </dgm:pt>
    <dgm:pt modelId="{37C225F2-ACFE-44E4-BB9A-B15183DC71B7}">
      <dgm:prSet phldrT="[Текст]" custT="1"/>
      <dgm:spPr/>
      <dgm:t>
        <a:bodyPr/>
        <a:lstStyle/>
        <a:p>
          <a:pPr algn="l"/>
          <a:endParaRPr lang="uk-UA" sz="2000" dirty="0" smtClean="0"/>
        </a:p>
        <a:p>
          <a:pPr algn="l"/>
          <a:endParaRPr lang="uk-UA" sz="2000" dirty="0" smtClean="0"/>
        </a:p>
        <a:p>
          <a:pPr algn="l"/>
          <a:endParaRPr lang="uk-UA" sz="2000" dirty="0" smtClean="0"/>
        </a:p>
        <a:p>
          <a:pPr algn="l"/>
          <a:endParaRPr lang="uk-UA" sz="2000" dirty="0" smtClean="0"/>
        </a:p>
        <a:p>
          <a:pPr algn="l"/>
          <a:endParaRPr lang="uk-UA" sz="2000" dirty="0" smtClean="0"/>
        </a:p>
        <a:p>
          <a:pPr algn="l"/>
          <a:r>
            <a:rPr lang="uk-UA" sz="2000" dirty="0" smtClean="0"/>
            <a:t>Відносна вологість показує ступень наближення стану пари у повітрі до стадії насичення (при насиченні випаровування води припиняється</a:t>
          </a:r>
          <a:r>
            <a:rPr lang="uk-UA" sz="2400" dirty="0" smtClean="0"/>
            <a:t>)</a:t>
          </a:r>
        </a:p>
        <a:p>
          <a:pPr algn="l"/>
          <a:r>
            <a:rPr lang="uk-UA" sz="2400" dirty="0" smtClean="0"/>
            <a:t>Відносна вологість</a:t>
          </a:r>
          <a:r>
            <a:rPr lang="uk-UA" sz="2000" dirty="0" smtClean="0"/>
            <a:t> повітря — це відношення парціального тиску до  тиску насиченої пари за даної температури </a:t>
          </a:r>
        </a:p>
        <a:p>
          <a:pPr algn="l"/>
          <a:r>
            <a:rPr lang="el-GR" sz="2000" dirty="0" smtClean="0">
              <a:latin typeface="Cambria Math"/>
              <a:ea typeface="Cambria Math"/>
            </a:rPr>
            <a:t>φ</a:t>
          </a:r>
          <a:r>
            <a:rPr lang="uk-UA" sz="2000" dirty="0" smtClean="0"/>
            <a:t> = </a:t>
          </a:r>
          <a:r>
            <a:rPr lang="el-GR" sz="3200" dirty="0" smtClean="0"/>
            <a:t>ρ</a:t>
          </a:r>
          <a:r>
            <a:rPr lang="uk-UA" sz="2000" dirty="0" smtClean="0"/>
            <a:t>/</a:t>
          </a:r>
          <a:r>
            <a:rPr lang="el-GR" sz="3200" dirty="0" smtClean="0"/>
            <a:t>ρ</a:t>
          </a:r>
          <a:r>
            <a:rPr lang="uk-UA" sz="1000" dirty="0" smtClean="0"/>
            <a:t>нас</a:t>
          </a:r>
          <a:r>
            <a:rPr lang="uk-UA" sz="2000" dirty="0" smtClean="0"/>
            <a:t>100 % ,               </a:t>
          </a:r>
          <a:r>
            <a:rPr lang="el-GR" sz="2000" dirty="0" smtClean="0">
              <a:latin typeface="Cambria Math"/>
              <a:ea typeface="Cambria Math"/>
            </a:rPr>
            <a:t>φ</a:t>
          </a:r>
          <a:r>
            <a:rPr lang="uk-UA" sz="2000" dirty="0" smtClean="0"/>
            <a:t> = </a:t>
          </a:r>
          <a:r>
            <a:rPr lang="uk-UA" sz="3200" dirty="0" smtClean="0"/>
            <a:t>р</a:t>
          </a:r>
          <a:r>
            <a:rPr lang="uk-UA" sz="2000" dirty="0" smtClean="0"/>
            <a:t>/</a:t>
          </a:r>
          <a:r>
            <a:rPr lang="uk-UA" sz="3200" dirty="0" err="1" smtClean="0"/>
            <a:t>р</a:t>
          </a:r>
          <a:r>
            <a:rPr lang="uk-UA" sz="900" dirty="0" err="1" smtClean="0"/>
            <a:t>нас</a:t>
          </a:r>
          <a:r>
            <a:rPr lang="uk-UA" sz="2000" dirty="0" smtClean="0"/>
            <a:t> 100 %</a:t>
          </a:r>
        </a:p>
        <a:p>
          <a:pPr algn="l"/>
          <a:endParaRPr lang="uk-UA" sz="2400" dirty="0" smtClean="0"/>
        </a:p>
        <a:p>
          <a:pPr algn="l"/>
          <a:endParaRPr lang="uk-UA" sz="2400" dirty="0" smtClean="0"/>
        </a:p>
        <a:p>
          <a:pPr algn="l"/>
          <a:endParaRPr lang="uk-UA" sz="2400" dirty="0" smtClean="0"/>
        </a:p>
        <a:p>
          <a:pPr algn="l"/>
          <a:endParaRPr lang="uk-UA" sz="2400" dirty="0" smtClean="0"/>
        </a:p>
        <a:p>
          <a:pPr algn="l"/>
          <a:endParaRPr lang="ru-RU" sz="2400" dirty="0"/>
        </a:p>
      </dgm:t>
    </dgm:pt>
    <dgm:pt modelId="{BBAADD4F-68FD-4FBC-B2AE-81DF10921161}" type="parTrans" cxnId="{DF17A16C-4977-402F-AB35-257DBD0BBC06}">
      <dgm:prSet/>
      <dgm:spPr/>
      <dgm:t>
        <a:bodyPr/>
        <a:lstStyle/>
        <a:p>
          <a:endParaRPr lang="ru-RU" dirty="0"/>
        </a:p>
      </dgm:t>
    </dgm:pt>
    <dgm:pt modelId="{873808E6-0AEA-4E4D-8D8E-9224BC881EA9}" type="sibTrans" cxnId="{DF17A16C-4977-402F-AB35-257DBD0BBC06}">
      <dgm:prSet/>
      <dgm:spPr/>
      <dgm:t>
        <a:bodyPr/>
        <a:lstStyle/>
        <a:p>
          <a:endParaRPr lang="ru-RU"/>
        </a:p>
      </dgm:t>
    </dgm:pt>
    <dgm:pt modelId="{E3C9B373-8BDB-4732-A258-808B3E0719D4}">
      <dgm:prSet/>
      <dgm:spPr/>
      <dgm:t>
        <a:bodyPr/>
        <a:lstStyle/>
        <a:p>
          <a:r>
            <a:rPr lang="uk-UA" dirty="0" smtClean="0"/>
            <a:t>Парціальний тиск — це тиск, який створювала б водяна пара, якби не було інших газів</a:t>
          </a:r>
          <a:endParaRPr lang="ru-RU" dirty="0"/>
        </a:p>
      </dgm:t>
    </dgm:pt>
    <dgm:pt modelId="{F3222E5B-5443-4D99-9C52-F15E9B8DF343}" type="parTrans" cxnId="{312259E5-289A-4A16-80BC-79E53C6CCB97}">
      <dgm:prSet/>
      <dgm:spPr/>
      <dgm:t>
        <a:bodyPr/>
        <a:lstStyle/>
        <a:p>
          <a:endParaRPr lang="ru-RU" dirty="0"/>
        </a:p>
      </dgm:t>
    </dgm:pt>
    <dgm:pt modelId="{7A4B46E2-1BA3-463F-A7CD-78BBE835B6EB}" type="sibTrans" cxnId="{312259E5-289A-4A16-80BC-79E53C6CCB97}">
      <dgm:prSet/>
      <dgm:spPr/>
      <dgm:t>
        <a:bodyPr/>
        <a:lstStyle/>
        <a:p>
          <a:endParaRPr lang="ru-RU"/>
        </a:p>
      </dgm:t>
    </dgm:pt>
    <dgm:pt modelId="{35B7DF6E-B08F-48EC-A1EB-F5C66B90E6C0}" type="pres">
      <dgm:prSet presAssocID="{61C73D3E-7E55-419D-8049-A2F716D31C4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21A41AA-59FC-4FFF-B5E9-5B947718DD1A}" type="pres">
      <dgm:prSet presAssocID="{EA2522AD-EAA9-4BC3-AC35-FEECAE3BFD07}" presName="root" presStyleCnt="0"/>
      <dgm:spPr/>
    </dgm:pt>
    <dgm:pt modelId="{BED98C36-0912-4B25-A648-308F2FFC76C0}" type="pres">
      <dgm:prSet presAssocID="{EA2522AD-EAA9-4BC3-AC35-FEECAE3BFD07}" presName="rootComposite" presStyleCnt="0"/>
      <dgm:spPr/>
    </dgm:pt>
    <dgm:pt modelId="{9D21A92C-1391-4360-9CA7-68D0824C03E0}" type="pres">
      <dgm:prSet presAssocID="{EA2522AD-EAA9-4BC3-AC35-FEECAE3BFD07}" presName="rootText" presStyleLbl="node1" presStyleIdx="0" presStyleCnt="1" custScaleX="433650" custScaleY="140928" custLinFactY="-12947" custLinFactNeighborX="13942" custLinFactNeighborY="-100000"/>
      <dgm:spPr/>
      <dgm:t>
        <a:bodyPr/>
        <a:lstStyle/>
        <a:p>
          <a:endParaRPr lang="ru-RU"/>
        </a:p>
      </dgm:t>
    </dgm:pt>
    <dgm:pt modelId="{A8220803-B78B-404B-ACFD-1E8F43070AC7}" type="pres">
      <dgm:prSet presAssocID="{EA2522AD-EAA9-4BC3-AC35-FEECAE3BFD07}" presName="rootConnector" presStyleLbl="node1" presStyleIdx="0" presStyleCnt="1"/>
      <dgm:spPr/>
    </dgm:pt>
    <dgm:pt modelId="{4EE90E0D-0A65-4540-82D0-73DED617AABF}" type="pres">
      <dgm:prSet presAssocID="{EA2522AD-EAA9-4BC3-AC35-FEECAE3BFD07}" presName="childShape" presStyleCnt="0"/>
      <dgm:spPr/>
    </dgm:pt>
    <dgm:pt modelId="{5D7BAC9E-EE81-4B4A-B4AC-594AA41F37C3}" type="pres">
      <dgm:prSet presAssocID="{F3222E5B-5443-4D99-9C52-F15E9B8DF343}" presName="Name13" presStyleLbl="parChTrans1D2" presStyleIdx="0" presStyleCnt="2"/>
      <dgm:spPr/>
    </dgm:pt>
    <dgm:pt modelId="{D0FF769A-00AE-4556-ACFB-D455ECAB17B2}" type="pres">
      <dgm:prSet presAssocID="{E3C9B373-8BDB-4732-A258-808B3E0719D4}" presName="childText" presStyleLbl="bgAcc1" presStyleIdx="0" presStyleCnt="2" custScaleX="469985" custScaleY="97629" custLinFactNeighborX="2544" custLinFactNeighborY="-92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7C632C-8711-41B0-81DB-F4C13939294C}" type="pres">
      <dgm:prSet presAssocID="{BBAADD4F-68FD-4FBC-B2AE-81DF10921161}" presName="Name13" presStyleLbl="parChTrans1D2" presStyleIdx="1" presStyleCnt="2"/>
      <dgm:spPr/>
    </dgm:pt>
    <dgm:pt modelId="{5FA9B144-4177-4875-BBE3-EF5417525623}" type="pres">
      <dgm:prSet presAssocID="{37C225F2-ACFE-44E4-BB9A-B15183DC71B7}" presName="childText" presStyleLbl="bgAcc1" presStyleIdx="1" presStyleCnt="2" custScaleX="546681" custScaleY="365172" custLinFactNeighborX="-24898" custLinFactNeighborY="-18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7DF870-27C9-4627-9707-2D353A0CB78F}" type="presOf" srcId="{61C73D3E-7E55-419D-8049-A2F716D31C4F}" destId="{35B7DF6E-B08F-48EC-A1EB-F5C66B90E6C0}" srcOrd="0" destOrd="0" presId="urn:microsoft.com/office/officeart/2005/8/layout/hierarchy3"/>
    <dgm:cxn modelId="{943860F9-417A-4210-8003-EC644F1972A6}" type="presOf" srcId="{37C225F2-ACFE-44E4-BB9A-B15183DC71B7}" destId="{5FA9B144-4177-4875-BBE3-EF5417525623}" srcOrd="0" destOrd="0" presId="urn:microsoft.com/office/officeart/2005/8/layout/hierarchy3"/>
    <dgm:cxn modelId="{4E818AB3-0F97-4E9B-B741-A5CBB0D1AABB}" type="presOf" srcId="{E3C9B373-8BDB-4732-A258-808B3E0719D4}" destId="{D0FF769A-00AE-4556-ACFB-D455ECAB17B2}" srcOrd="0" destOrd="0" presId="urn:microsoft.com/office/officeart/2005/8/layout/hierarchy3"/>
    <dgm:cxn modelId="{962CE428-265A-41A3-8CF6-DABC59AA5588}" type="presOf" srcId="{BBAADD4F-68FD-4FBC-B2AE-81DF10921161}" destId="{277C632C-8711-41B0-81DB-F4C13939294C}" srcOrd="0" destOrd="0" presId="urn:microsoft.com/office/officeart/2005/8/layout/hierarchy3"/>
    <dgm:cxn modelId="{567DF68D-01CA-4383-9AF3-E35A5BC7CAF8}" srcId="{61C73D3E-7E55-419D-8049-A2F716D31C4F}" destId="{EA2522AD-EAA9-4BC3-AC35-FEECAE3BFD07}" srcOrd="0" destOrd="0" parTransId="{534F4392-1D7A-4D7E-A307-D5545BD11B0F}" sibTransId="{97E3A389-4B25-4CE1-BD42-18F99A792EC5}"/>
    <dgm:cxn modelId="{DF17A16C-4977-402F-AB35-257DBD0BBC06}" srcId="{EA2522AD-EAA9-4BC3-AC35-FEECAE3BFD07}" destId="{37C225F2-ACFE-44E4-BB9A-B15183DC71B7}" srcOrd="1" destOrd="0" parTransId="{BBAADD4F-68FD-4FBC-B2AE-81DF10921161}" sibTransId="{873808E6-0AEA-4E4D-8D8E-9224BC881EA9}"/>
    <dgm:cxn modelId="{F8610364-936E-433A-9582-39176F5A35B6}" type="presOf" srcId="{F3222E5B-5443-4D99-9C52-F15E9B8DF343}" destId="{5D7BAC9E-EE81-4B4A-B4AC-594AA41F37C3}" srcOrd="0" destOrd="0" presId="urn:microsoft.com/office/officeart/2005/8/layout/hierarchy3"/>
    <dgm:cxn modelId="{312259E5-289A-4A16-80BC-79E53C6CCB97}" srcId="{EA2522AD-EAA9-4BC3-AC35-FEECAE3BFD07}" destId="{E3C9B373-8BDB-4732-A258-808B3E0719D4}" srcOrd="0" destOrd="0" parTransId="{F3222E5B-5443-4D99-9C52-F15E9B8DF343}" sibTransId="{7A4B46E2-1BA3-463F-A7CD-78BBE835B6EB}"/>
    <dgm:cxn modelId="{F1BA18D5-CB17-4DA5-BEE6-C0284A5E0023}" type="presOf" srcId="{EA2522AD-EAA9-4BC3-AC35-FEECAE3BFD07}" destId="{9D21A92C-1391-4360-9CA7-68D0824C03E0}" srcOrd="0" destOrd="0" presId="urn:microsoft.com/office/officeart/2005/8/layout/hierarchy3"/>
    <dgm:cxn modelId="{48CAFA96-3D70-4983-917C-94F307E788F1}" type="presOf" srcId="{EA2522AD-EAA9-4BC3-AC35-FEECAE3BFD07}" destId="{A8220803-B78B-404B-ACFD-1E8F43070AC7}" srcOrd="1" destOrd="0" presId="urn:microsoft.com/office/officeart/2005/8/layout/hierarchy3"/>
    <dgm:cxn modelId="{280D11D8-BCCC-492D-AACF-9087F8D51B04}" type="presParOf" srcId="{35B7DF6E-B08F-48EC-A1EB-F5C66B90E6C0}" destId="{221A41AA-59FC-4FFF-B5E9-5B947718DD1A}" srcOrd="0" destOrd="0" presId="urn:microsoft.com/office/officeart/2005/8/layout/hierarchy3"/>
    <dgm:cxn modelId="{6945268C-63D9-40EE-BC98-73279F925AF6}" type="presParOf" srcId="{221A41AA-59FC-4FFF-B5E9-5B947718DD1A}" destId="{BED98C36-0912-4B25-A648-308F2FFC76C0}" srcOrd="0" destOrd="0" presId="urn:microsoft.com/office/officeart/2005/8/layout/hierarchy3"/>
    <dgm:cxn modelId="{2B34E954-AB1B-4895-AFDA-3459D913FCED}" type="presParOf" srcId="{BED98C36-0912-4B25-A648-308F2FFC76C0}" destId="{9D21A92C-1391-4360-9CA7-68D0824C03E0}" srcOrd="0" destOrd="0" presId="urn:microsoft.com/office/officeart/2005/8/layout/hierarchy3"/>
    <dgm:cxn modelId="{0EC75BA3-8E69-4AFA-AF39-A92E3BEAEA66}" type="presParOf" srcId="{BED98C36-0912-4B25-A648-308F2FFC76C0}" destId="{A8220803-B78B-404B-ACFD-1E8F43070AC7}" srcOrd="1" destOrd="0" presId="urn:microsoft.com/office/officeart/2005/8/layout/hierarchy3"/>
    <dgm:cxn modelId="{0C705500-952A-4D9B-BF4E-5B00111C1773}" type="presParOf" srcId="{221A41AA-59FC-4FFF-B5E9-5B947718DD1A}" destId="{4EE90E0D-0A65-4540-82D0-73DED617AABF}" srcOrd="1" destOrd="0" presId="urn:microsoft.com/office/officeart/2005/8/layout/hierarchy3"/>
    <dgm:cxn modelId="{2AE99908-F9E7-4401-A8A6-69C0FB8573B8}" type="presParOf" srcId="{4EE90E0D-0A65-4540-82D0-73DED617AABF}" destId="{5D7BAC9E-EE81-4B4A-B4AC-594AA41F37C3}" srcOrd="0" destOrd="0" presId="urn:microsoft.com/office/officeart/2005/8/layout/hierarchy3"/>
    <dgm:cxn modelId="{46B9979A-81ED-4C1A-A512-CE209DC60E28}" type="presParOf" srcId="{4EE90E0D-0A65-4540-82D0-73DED617AABF}" destId="{D0FF769A-00AE-4556-ACFB-D455ECAB17B2}" srcOrd="1" destOrd="0" presId="urn:microsoft.com/office/officeart/2005/8/layout/hierarchy3"/>
    <dgm:cxn modelId="{25801A70-DF13-4E44-878D-96A3256FDBB5}" type="presParOf" srcId="{4EE90E0D-0A65-4540-82D0-73DED617AABF}" destId="{277C632C-8711-41B0-81DB-F4C13939294C}" srcOrd="2" destOrd="0" presId="urn:microsoft.com/office/officeart/2005/8/layout/hierarchy3"/>
    <dgm:cxn modelId="{E90541F5-19DB-49EA-91DE-6A89AA981D99}" type="presParOf" srcId="{4EE90E0D-0A65-4540-82D0-73DED617AABF}" destId="{5FA9B144-4177-4875-BBE3-EF541752562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9F721E-8DC8-4A84-894E-0F0FECF38C2B}">
      <dsp:nvSpPr>
        <dsp:cNvPr id="0" name=""/>
        <dsp:cNvSpPr/>
      </dsp:nvSpPr>
      <dsp:spPr>
        <a:xfrm>
          <a:off x="423318" y="0"/>
          <a:ext cx="7934930" cy="14303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Випаровування — процес пароутворення, що відбувається з вільної поверхні   рідини</a:t>
          </a:r>
          <a:endParaRPr lang="ru-RU" sz="2800" kern="1200" dirty="0"/>
        </a:p>
      </dsp:txBody>
      <dsp:txXfrm>
        <a:off x="423318" y="0"/>
        <a:ext cx="7934930" cy="1430399"/>
      </dsp:txXfrm>
    </dsp:sp>
    <dsp:sp modelId="{C7AC1830-C13F-4654-9149-2824607A0AF0}">
      <dsp:nvSpPr>
        <dsp:cNvPr id="0" name=""/>
        <dsp:cNvSpPr/>
      </dsp:nvSpPr>
      <dsp:spPr>
        <a:xfrm>
          <a:off x="71430" y="1785922"/>
          <a:ext cx="3906030" cy="31688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FFFF00"/>
              </a:solidFill>
            </a:rPr>
            <a:t>Швидкість випаровування залежить:	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   - від роду рідини, 	</a:t>
          </a:r>
          <a:endParaRPr lang="ru-RU" sz="240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  - від температури рідини,</a:t>
          </a:r>
          <a:endParaRPr lang="ru-RU" sz="240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  - від площі поверхні,</a:t>
          </a:r>
          <a:endParaRPr lang="ru-RU" sz="240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  - від наявності вітру над                                 </a:t>
          </a:r>
          <a:r>
            <a:rPr lang="uk-UA" sz="2400" u="none" kern="1200" dirty="0" smtClean="0"/>
            <a:t>поверхнею</a:t>
          </a:r>
          <a:endParaRPr lang="ru-RU" sz="2400" u="none" kern="1200" dirty="0"/>
        </a:p>
      </dsp:txBody>
      <dsp:txXfrm>
        <a:off x="71430" y="1785922"/>
        <a:ext cx="3906030" cy="3168845"/>
      </dsp:txXfrm>
    </dsp:sp>
    <dsp:sp modelId="{4CB8B297-A779-4FD2-A9AB-E413309BB388}">
      <dsp:nvSpPr>
        <dsp:cNvPr id="0" name=""/>
        <dsp:cNvSpPr/>
      </dsp:nvSpPr>
      <dsp:spPr>
        <a:xfrm>
          <a:off x="1357317" y="5431209"/>
          <a:ext cx="3765947" cy="14267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Під час випаровування </a:t>
          </a:r>
          <a:r>
            <a:rPr lang="uk-UA" sz="2800" u="none" kern="1200" dirty="0" smtClean="0"/>
            <a:t>темпера</a:t>
          </a:r>
          <a:r>
            <a:rPr lang="uk-UA" sz="2800" u="none" kern="1200" dirty="0" smtClean="0"/>
            <a:t>тура тіла знижується</a:t>
          </a:r>
          <a:endParaRPr lang="ru-RU" sz="2800" u="none" kern="1200" dirty="0"/>
        </a:p>
      </dsp:txBody>
      <dsp:txXfrm>
        <a:off x="1357317" y="5431209"/>
        <a:ext cx="3765947" cy="1426790"/>
      </dsp:txXfrm>
    </dsp:sp>
    <dsp:sp modelId="{5D9C6026-165D-4AD4-B68E-17D0800233D2}">
      <dsp:nvSpPr>
        <dsp:cNvPr id="0" name=""/>
        <dsp:cNvSpPr/>
      </dsp:nvSpPr>
      <dsp:spPr>
        <a:xfrm>
          <a:off x="4286284" y="3500429"/>
          <a:ext cx="4490269" cy="16409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Випаровування властиве не тільки рідинам, а й твердим тілам	 (сублімація)</a:t>
          </a:r>
          <a:endParaRPr lang="ru-RU" sz="2800" kern="1200" dirty="0"/>
        </a:p>
      </dsp:txBody>
      <dsp:txXfrm>
        <a:off x="4286284" y="3500429"/>
        <a:ext cx="4490269" cy="1640958"/>
      </dsp:txXfrm>
    </dsp:sp>
    <dsp:sp modelId="{BE18FA7A-BF2F-42A9-9EA6-57B8B348C59C}">
      <dsp:nvSpPr>
        <dsp:cNvPr id="0" name=""/>
        <dsp:cNvSpPr/>
      </dsp:nvSpPr>
      <dsp:spPr>
        <a:xfrm>
          <a:off x="4857783" y="1571617"/>
          <a:ext cx="3730626" cy="14400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Випаровування відбувається за будь-якої температури</a:t>
          </a:r>
          <a:endParaRPr lang="ru-RU" sz="2800" kern="1200" dirty="0"/>
        </a:p>
      </dsp:txBody>
      <dsp:txXfrm>
        <a:off x="4857783" y="1571617"/>
        <a:ext cx="3730626" cy="144006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21A92C-1391-4360-9CA7-68D0824C03E0}">
      <dsp:nvSpPr>
        <dsp:cNvPr id="0" name=""/>
        <dsp:cNvSpPr/>
      </dsp:nvSpPr>
      <dsp:spPr>
        <a:xfrm>
          <a:off x="229079" y="0"/>
          <a:ext cx="7029212" cy="1142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Абсолютна вологість (густина)- кількість грамів водяної пари в 1            повітря - </a:t>
          </a:r>
          <a:r>
            <a:rPr lang="el-GR" sz="2800" kern="1200" dirty="0" smtClean="0"/>
            <a:t>ρ</a:t>
          </a:r>
          <a:r>
            <a:rPr lang="uk-UA" sz="2800" kern="1200" dirty="0" smtClean="0"/>
            <a:t> </a:t>
          </a:r>
          <a:endParaRPr lang="ru-RU" sz="2800" kern="1200" dirty="0"/>
        </a:p>
      </dsp:txBody>
      <dsp:txXfrm>
        <a:off x="229079" y="0"/>
        <a:ext cx="7029212" cy="1142180"/>
      </dsp:txXfrm>
    </dsp:sp>
    <dsp:sp modelId="{5D7BAC9E-EE81-4B4A-B4AC-594AA41F37C3}">
      <dsp:nvSpPr>
        <dsp:cNvPr id="0" name=""/>
        <dsp:cNvSpPr/>
      </dsp:nvSpPr>
      <dsp:spPr>
        <a:xfrm>
          <a:off x="932001" y="1142180"/>
          <a:ext cx="509919" cy="5534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3457"/>
              </a:lnTo>
              <a:lnTo>
                <a:pt x="509919" y="5534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FF769A-00AE-4556-ACFB-D455ECAB17B2}">
      <dsp:nvSpPr>
        <dsp:cNvPr id="0" name=""/>
        <dsp:cNvSpPr/>
      </dsp:nvSpPr>
      <dsp:spPr>
        <a:xfrm>
          <a:off x="1441920" y="1300010"/>
          <a:ext cx="6094545" cy="791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Парціальний тиск — це тиск, який створювала б водяна пара, якби не було інших газів</a:t>
          </a:r>
          <a:endParaRPr lang="ru-RU" sz="2200" kern="1200" dirty="0"/>
        </a:p>
      </dsp:txBody>
      <dsp:txXfrm>
        <a:off x="1441920" y="1300010"/>
        <a:ext cx="6094545" cy="791254"/>
      </dsp:txXfrm>
    </dsp:sp>
    <dsp:sp modelId="{277C632C-8711-41B0-81DB-F4C13939294C}">
      <dsp:nvSpPr>
        <dsp:cNvPr id="0" name=""/>
        <dsp:cNvSpPr/>
      </dsp:nvSpPr>
      <dsp:spPr>
        <a:xfrm>
          <a:off x="932001" y="1142180"/>
          <a:ext cx="154064" cy="2556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6345"/>
              </a:lnTo>
              <a:lnTo>
                <a:pt x="154064" y="25563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A9B144-4177-4875-BBE3-EF5417525623}">
      <dsp:nvSpPr>
        <dsp:cNvPr id="0" name=""/>
        <dsp:cNvSpPr/>
      </dsp:nvSpPr>
      <dsp:spPr>
        <a:xfrm>
          <a:off x="1086065" y="2218719"/>
          <a:ext cx="7089103" cy="2959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Відносна вологість показує ступень наближення стану пари у повітрі до стадії насичення (при насиченні випаровування води припиняється</a:t>
          </a:r>
          <a:r>
            <a:rPr lang="uk-UA" sz="2400" kern="1200" dirty="0" smtClean="0"/>
            <a:t>)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Відносна вологість</a:t>
          </a:r>
          <a:r>
            <a:rPr lang="uk-UA" sz="2000" kern="1200" dirty="0" smtClean="0"/>
            <a:t> повітря — це відношення парціального тиску до  тиску насиченої пари за даної температури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Cambria Math"/>
              <a:ea typeface="Cambria Math"/>
            </a:rPr>
            <a:t>φ</a:t>
          </a:r>
          <a:r>
            <a:rPr lang="uk-UA" sz="2000" kern="1200" dirty="0" smtClean="0"/>
            <a:t> = </a:t>
          </a:r>
          <a:r>
            <a:rPr lang="el-GR" sz="3200" kern="1200" dirty="0" smtClean="0"/>
            <a:t>ρ</a:t>
          </a:r>
          <a:r>
            <a:rPr lang="uk-UA" sz="2000" kern="1200" dirty="0" smtClean="0"/>
            <a:t>/</a:t>
          </a:r>
          <a:r>
            <a:rPr lang="el-GR" sz="3200" kern="1200" dirty="0" smtClean="0"/>
            <a:t>ρ</a:t>
          </a:r>
          <a:r>
            <a:rPr lang="uk-UA" sz="1000" kern="1200" dirty="0" smtClean="0"/>
            <a:t>нас</a:t>
          </a:r>
          <a:r>
            <a:rPr lang="uk-UA" sz="2000" kern="1200" dirty="0" smtClean="0"/>
            <a:t>100 % ,               </a:t>
          </a:r>
          <a:r>
            <a:rPr lang="el-GR" sz="2000" kern="1200" dirty="0" smtClean="0">
              <a:latin typeface="Cambria Math"/>
              <a:ea typeface="Cambria Math"/>
            </a:rPr>
            <a:t>φ</a:t>
          </a:r>
          <a:r>
            <a:rPr lang="uk-UA" sz="2000" kern="1200" dirty="0" smtClean="0"/>
            <a:t> = </a:t>
          </a:r>
          <a:r>
            <a:rPr lang="uk-UA" sz="3200" kern="1200" dirty="0" smtClean="0"/>
            <a:t>р</a:t>
          </a:r>
          <a:r>
            <a:rPr lang="uk-UA" sz="2000" kern="1200" dirty="0" smtClean="0"/>
            <a:t>/</a:t>
          </a:r>
          <a:r>
            <a:rPr lang="uk-UA" sz="3200" kern="1200" dirty="0" err="1" smtClean="0"/>
            <a:t>р</a:t>
          </a:r>
          <a:r>
            <a:rPr lang="uk-UA" sz="900" kern="1200" dirty="0" err="1" smtClean="0"/>
            <a:t>нас</a:t>
          </a:r>
          <a:r>
            <a:rPr lang="uk-UA" sz="2000" kern="1200" dirty="0" smtClean="0"/>
            <a:t> 100 %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1086065" y="2218719"/>
        <a:ext cx="7089103" cy="29596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t>15.03.2011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EF61-38FE-4EB2-8DCC-1D207F7DFD6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med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t>15.03.2011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EF61-38FE-4EB2-8DCC-1D207F7DFD6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t>15.03.2011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EF61-38FE-4EB2-8DCC-1D207F7DFD6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t>15.03.2011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EF61-38FE-4EB2-8DCC-1D207F7DFD6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t>15.03.2011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3F9EF61-38FE-4EB2-8DCC-1D207F7DFD6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t>15.03.2011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EF61-38FE-4EB2-8DCC-1D207F7DFD6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t>15.03.2011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EF61-38FE-4EB2-8DCC-1D207F7DFD6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t>15.03.2011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EF61-38FE-4EB2-8DCC-1D207F7DFD6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t>15.03.2011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EF61-38FE-4EB2-8DCC-1D207F7DFD6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t>15.03.2011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EF61-38FE-4EB2-8DCC-1D207F7DFD6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0497-C7D3-41C6-A0EF-1EDAF86DE5E4}" type="datetimeFigureOut">
              <a:rPr lang="ru-RU" smtClean="0"/>
              <a:t>15.03.2011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9EF61-38FE-4EB2-8DCC-1D207F7DFD6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9DD0497-C7D3-41C6-A0EF-1EDAF86DE5E4}" type="datetimeFigureOut">
              <a:rPr lang="ru-RU" smtClean="0"/>
              <a:t>15.03.2011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F9EF61-38FE-4EB2-8DCC-1D207F7DFD62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split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Пароутворення й конденсація.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214554"/>
            <a:ext cx="8929718" cy="4500594"/>
          </a:xfrm>
        </p:spPr>
        <p:txBody>
          <a:bodyPr>
            <a:normAutofit fontScale="92500"/>
          </a:bodyPr>
          <a:lstStyle/>
          <a:p>
            <a:pPr algn="l"/>
            <a:r>
              <a:rPr lang="uk-UA" sz="4800" dirty="0" smtClean="0"/>
              <a:t> Пароутворення         Конденсація </a:t>
            </a:r>
          </a:p>
          <a:p>
            <a:pPr algn="l"/>
            <a:endParaRPr lang="uk-UA" dirty="0" smtClean="0"/>
          </a:p>
          <a:p>
            <a:r>
              <a:rPr lang="uk-UA" dirty="0" smtClean="0"/>
              <a:t>                                 </a:t>
            </a:r>
          </a:p>
          <a:p>
            <a:endParaRPr lang="uk-UA" dirty="0" smtClean="0"/>
          </a:p>
          <a:p>
            <a:r>
              <a:rPr lang="uk-UA" sz="4400" dirty="0" smtClean="0"/>
              <a:t>Випаровування</a:t>
            </a:r>
            <a:endParaRPr lang="uk-UA" sz="4400" dirty="0" smtClean="0"/>
          </a:p>
          <a:p>
            <a:pPr algn="l"/>
            <a:r>
              <a:rPr lang="uk-UA" dirty="0" smtClean="0"/>
              <a:t>                                   </a:t>
            </a:r>
          </a:p>
          <a:p>
            <a:pPr algn="l"/>
            <a:r>
              <a:rPr lang="uk-UA" sz="4400" dirty="0" smtClean="0"/>
              <a:t>Кипіння</a:t>
            </a:r>
            <a:endParaRPr lang="ru-RU" sz="4400" dirty="0"/>
          </a:p>
        </p:txBody>
      </p:sp>
      <p:sp>
        <p:nvSpPr>
          <p:cNvPr id="6" name="Двойная стрелка влево/вправо 5"/>
          <p:cNvSpPr/>
          <p:nvPr/>
        </p:nvSpPr>
        <p:spPr>
          <a:xfrm>
            <a:off x="4286248" y="2428868"/>
            <a:ext cx="857256" cy="41319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 flipH="1">
            <a:off x="357158" y="3214686"/>
            <a:ext cx="714380" cy="27146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2643174" y="3000372"/>
            <a:ext cx="500066" cy="15716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28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uk-UA" sz="4800" dirty="0" smtClean="0"/>
              <a:t>Пароутворення — процес переходу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uk-UA" sz="4800" dirty="0" smtClean="0"/>
              <a:t>речовини з рідкого до </a:t>
            </a:r>
            <a:r>
              <a:rPr lang="uk-UA" sz="4800" dirty="0" smtClean="0"/>
              <a:t>газоподібного </a:t>
            </a:r>
            <a:r>
              <a:rPr lang="uk-UA" sz="4800" dirty="0" smtClean="0"/>
              <a:t>стану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429000"/>
            <a:ext cx="8229600" cy="2714644"/>
          </a:xfrm>
        </p:spPr>
        <p:txBody>
          <a:bodyPr>
            <a:noAutofit/>
          </a:bodyPr>
          <a:lstStyle/>
          <a:p>
            <a:r>
              <a:rPr lang="uk-UA" sz="4800" dirty="0" smtClean="0"/>
              <a:t>Конденсація — це процес </a:t>
            </a:r>
            <a:r>
              <a:rPr lang="uk-UA" sz="4800" dirty="0" smtClean="0"/>
              <a:t>переходу </a:t>
            </a:r>
            <a:r>
              <a:rPr lang="uk-UA" sz="4800" dirty="0" smtClean="0"/>
              <a:t>речовини із газоподібного </a:t>
            </a:r>
            <a:r>
              <a:rPr lang="uk-UA" sz="4800" dirty="0" smtClean="0"/>
              <a:t>до рідкого </a:t>
            </a:r>
            <a:r>
              <a:rPr lang="uk-UA" sz="4800" dirty="0" smtClean="0"/>
              <a:t>стану</a:t>
            </a:r>
            <a:endParaRPr lang="ru-RU" sz="4800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0"/>
          <a:ext cx="878687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8972552" cy="1643074"/>
          </a:xfrm>
        </p:spPr>
        <p:txBody>
          <a:bodyPr>
            <a:normAutofit fontScale="90000"/>
          </a:bodyPr>
          <a:lstStyle/>
          <a:p>
            <a:pPr algn="l"/>
            <a:r>
              <a:rPr lang="uk-UA" sz="3100" dirty="0" smtClean="0"/>
              <a:t/>
            </a:r>
            <a:br>
              <a:rPr lang="uk-UA" sz="3100" dirty="0" smtClean="0"/>
            </a:br>
            <a:r>
              <a:rPr lang="uk-UA" sz="3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Кипіння </a:t>
            </a:r>
            <a:r>
              <a:rPr lang="uk-UA" sz="3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— процес </a:t>
            </a:r>
            <a:r>
              <a:rPr lang="uk-UA" sz="3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інтенсивного випаровування, </a:t>
            </a:r>
            <a:r>
              <a:rPr lang="uk-UA" sz="3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що відбувається не тільки з вільної поверхні рідини, а й всередині її </a:t>
            </a:r>
            <a:r>
              <a:rPr lang="uk-UA" sz="3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об'єму </a:t>
            </a:r>
            <a:r>
              <a:rPr lang="uk-UA" sz="3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бульбашки пари</a:t>
            </a:r>
            <a:r>
              <a:rPr lang="uk-UA" sz="3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uk-UA" sz="3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що утворюються на </a:t>
            </a:r>
            <a:r>
              <a:rPr lang="uk-UA" sz="3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дні </a:t>
            </a:r>
            <a:r>
              <a:rPr lang="uk-UA" sz="3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 стінках посудини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00240"/>
            <a:ext cx="8929718" cy="4714908"/>
          </a:xfrm>
        </p:spPr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Чим вищий зовнішній тиск,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тим вищою є температура кипіння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Процес кипіння починається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за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температури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, за якої тиск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насиченої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пари всередині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бульбашок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дорівнюватиме зовнішньому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тиску </a:t>
            </a:r>
            <a:r>
              <a:rPr lang="uk-UA" b="1" dirty="0" err="1" smtClean="0">
                <a:solidFill>
                  <a:srgbClr val="0070C0"/>
                </a:solidFill>
              </a:rPr>
              <a:t>Р</a:t>
            </a:r>
            <a:r>
              <a:rPr lang="uk-UA" sz="1000" b="1" dirty="0" err="1" smtClean="0">
                <a:solidFill>
                  <a:srgbClr val="0070C0"/>
                </a:solidFill>
              </a:rPr>
              <a:t>нас</a:t>
            </a:r>
            <a:r>
              <a:rPr lang="uk-UA" sz="1000" b="1" dirty="0" smtClean="0">
                <a:solidFill>
                  <a:srgbClr val="0070C0"/>
                </a:solidFill>
              </a:rPr>
              <a:t> </a:t>
            </a:r>
            <a:r>
              <a:rPr lang="en-US" sz="1000" b="1" dirty="0" smtClean="0">
                <a:solidFill>
                  <a:srgbClr val="0070C0"/>
                </a:solidFill>
              </a:rPr>
              <a:t> </a:t>
            </a:r>
            <a:r>
              <a:rPr lang="uk-UA" b="1" dirty="0" smtClean="0">
                <a:solidFill>
                  <a:srgbClr val="0070C0"/>
                </a:solidFill>
              </a:rPr>
              <a:t>≥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uk-UA" b="1" dirty="0" err="1" smtClean="0">
                <a:solidFill>
                  <a:srgbClr val="0070C0"/>
                </a:solidFill>
              </a:rPr>
              <a:t>Р</a:t>
            </a:r>
            <a:r>
              <a:rPr lang="uk-UA" sz="1000" b="1" dirty="0" err="1" smtClean="0">
                <a:solidFill>
                  <a:srgbClr val="0070C0"/>
                </a:solidFill>
              </a:rPr>
              <a:t>зовн</a:t>
            </a:r>
            <a:r>
              <a:rPr lang="uk-UA" sz="1000" b="1" dirty="0" smtClean="0">
                <a:solidFill>
                  <a:srgbClr val="0070C0"/>
                </a:solidFill>
              </a:rPr>
              <a:t> </a:t>
            </a:r>
            <a:r>
              <a:rPr lang="uk-UA" b="1" dirty="0" smtClean="0">
                <a:solidFill>
                  <a:srgbClr val="0070C0"/>
                </a:solidFill>
              </a:rPr>
              <a:t> + </a:t>
            </a:r>
            <a:r>
              <a:rPr lang="el-GR" b="1" dirty="0" smtClean="0">
                <a:solidFill>
                  <a:srgbClr val="0070C0"/>
                </a:solidFill>
              </a:rPr>
              <a:t>ρ</a:t>
            </a:r>
            <a:r>
              <a:rPr lang="en-US" b="1" dirty="0" err="1" smtClean="0">
                <a:solidFill>
                  <a:srgbClr val="0070C0"/>
                </a:solidFill>
              </a:rPr>
              <a:t>gh</a:t>
            </a:r>
            <a:endParaRPr lang="uk-UA" b="1" dirty="0" smtClean="0">
              <a:solidFill>
                <a:srgbClr val="0070C0"/>
              </a:solidFill>
            </a:endParaRP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Чим вищий тиск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насиченої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пари, тим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н </a:t>
            </a:r>
            <a:r>
              <a:rPr lang="uk-UA" dirty="0" err="1" smtClean="0">
                <a:solidFill>
                  <a:schemeClr val="accent1">
                    <a:lumMod val="75000"/>
                  </a:schemeClr>
                </a:solidFill>
              </a:rPr>
              <a:t>ижчою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 є температура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кипіння відповідної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рідини,оскільки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за менших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температур тиск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насиченої пари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дорівнюватиме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зовнішньому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тиску</a:t>
            </a:r>
          </a:p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Під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час процесу кипіння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температура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рідини залишається сталою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 smtClean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15370" cy="1857388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Динамічна рівновага </a:t>
            </a:r>
            <a:r>
              <a:rPr lang="uk-UA" sz="2800" dirty="0" smtClean="0">
                <a:solidFill>
                  <a:schemeClr val="tx2">
                    <a:lumMod val="75000"/>
                  </a:schemeClr>
                </a:solidFill>
              </a:rPr>
              <a:t>— це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sz="2800" dirty="0" smtClean="0">
                <a:solidFill>
                  <a:schemeClr val="tx2">
                    <a:lumMod val="75000"/>
                  </a:schemeClr>
                </a:solidFill>
              </a:rPr>
              <a:t>стан, у якому кількість </a:t>
            </a:r>
            <a:r>
              <a:rPr lang="uk-UA" sz="2800" dirty="0" smtClean="0">
                <a:solidFill>
                  <a:schemeClr val="tx2">
                    <a:lumMod val="75000"/>
                  </a:schemeClr>
                </a:solidFill>
              </a:rPr>
              <a:t>молекул</a:t>
            </a:r>
            <a:r>
              <a:rPr lang="uk-UA" sz="2800" dirty="0" smtClean="0">
                <a:solidFill>
                  <a:schemeClr val="tx2">
                    <a:lumMod val="75000"/>
                  </a:schemeClr>
                </a:solidFill>
              </a:rPr>
              <a:t>, що залишають рідину за одиницю часу (пароутворення), дорівнює кількості молекул, що повертаються в рідину за той самий час (конденсація)</a:t>
            </a: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214282" y="2714620"/>
            <a:ext cx="4357718" cy="4054485"/>
          </a:xfrm>
        </p:spPr>
        <p:txBody>
          <a:bodyPr lIns="0" tIns="0" rIns="0" bIns="0">
            <a:normAutofit fontScale="92500"/>
          </a:bodyPr>
          <a:lstStyle/>
          <a:p>
            <a:r>
              <a:rPr lang="uk-UA" sz="3200" dirty="0" smtClean="0">
                <a:solidFill>
                  <a:srgbClr val="FF0000"/>
                </a:solidFill>
              </a:rPr>
              <a:t>Насичена пара </a:t>
            </a:r>
            <a:r>
              <a:rPr lang="uk-UA" sz="3200" dirty="0" smtClean="0"/>
              <a:t>— це </a:t>
            </a:r>
            <a:r>
              <a:rPr lang="uk-UA" sz="3200" dirty="0" smtClean="0"/>
              <a:t>пара,що з находиться </a:t>
            </a:r>
            <a:r>
              <a:rPr lang="uk-UA" sz="3200" dirty="0" smtClean="0"/>
              <a:t>в </a:t>
            </a:r>
            <a:r>
              <a:rPr lang="uk-UA" sz="3200" dirty="0" smtClean="0"/>
              <a:t>динамічній рівновазі зі </a:t>
            </a:r>
            <a:r>
              <a:rPr lang="uk-UA" sz="3200" dirty="0" smtClean="0"/>
              <a:t>своєю рідиною. </a:t>
            </a:r>
            <a:br>
              <a:rPr lang="uk-UA" sz="3200" dirty="0" smtClean="0"/>
            </a:br>
            <a:r>
              <a:rPr lang="uk-UA" sz="3200" dirty="0" smtClean="0"/>
              <a:t> Тиск насиченої </a:t>
            </a:r>
            <a:r>
              <a:rPr lang="uk-UA" sz="3200" dirty="0" smtClean="0"/>
              <a:t>пари залежить </a:t>
            </a:r>
            <a:r>
              <a:rPr lang="uk-UA" sz="3200" dirty="0" smtClean="0"/>
              <a:t>тільки від</a:t>
            </a:r>
            <a:endParaRPr lang="ru-RU" sz="3200" dirty="0" smtClean="0"/>
          </a:p>
          <a:p>
            <a:pPr>
              <a:buNone/>
            </a:pPr>
            <a:r>
              <a:rPr lang="uk-UA" sz="3200" dirty="0" smtClean="0"/>
              <a:t>температури	</a:t>
            </a:r>
            <a:endParaRPr lang="ru-RU" sz="32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143504" y="2714620"/>
            <a:ext cx="3781452" cy="3911609"/>
          </a:xfrm>
        </p:spPr>
        <p:txBody>
          <a:bodyPr>
            <a:normAutofit fontScale="92500"/>
          </a:bodyPr>
          <a:lstStyle/>
          <a:p>
            <a:r>
              <a:rPr lang="uk-UA" sz="3200" dirty="0" smtClean="0">
                <a:solidFill>
                  <a:srgbClr val="FF0000"/>
                </a:solidFill>
              </a:rPr>
              <a:t>Ненасичена </a:t>
            </a:r>
            <a:r>
              <a:rPr lang="uk-UA" sz="3200" dirty="0" smtClean="0">
                <a:solidFill>
                  <a:srgbClr val="FF0000"/>
                </a:solidFill>
              </a:rPr>
              <a:t>пара </a:t>
            </a:r>
            <a:r>
              <a:rPr lang="uk-UA" sz="3200" dirty="0" smtClean="0"/>
              <a:t>- це</a:t>
            </a:r>
            <a:r>
              <a:rPr lang="uk-UA" sz="3200" dirty="0" smtClean="0"/>
              <a:t> пара, тиск якої нижчий</a:t>
            </a:r>
            <a:r>
              <a:rPr lang="uk-UA" sz="3200" dirty="0" smtClean="0"/>
              <a:t> ,ніж </a:t>
            </a:r>
            <a:r>
              <a:rPr lang="uk-UA" sz="3200" dirty="0" smtClean="0"/>
              <a:t>тиск насиченої </a:t>
            </a:r>
            <a:r>
              <a:rPr lang="uk-UA" sz="3200" dirty="0" smtClean="0"/>
              <a:t>пари</a:t>
            </a:r>
            <a:endParaRPr lang="ru-RU" sz="3200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solidFill>
                  <a:srgbClr val="0070C0"/>
                </a:solidFill>
              </a:rPr>
              <a:t>Вологість </a:t>
            </a:r>
            <a:r>
              <a:rPr lang="uk-UA" sz="3600" dirty="0" smtClean="0">
                <a:solidFill>
                  <a:srgbClr val="0070C0"/>
                </a:solidFill>
              </a:rPr>
              <a:t>повітря – кількість водяної парив повітрі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285720" y="1285860"/>
          <a:ext cx="8501122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4786314" y="1785926"/>
          <a:ext cx="571504" cy="381003"/>
        </p:xfrm>
        <a:graphic>
          <a:graphicData uri="http://schemas.openxmlformats.org/presentationml/2006/ole">
            <p:oleObj spid="_x0000_s18433" name="Формула" r:id="rId8" imgW="203040" imgH="203040" progId="Equation.3">
              <p:embed/>
            </p:oleObj>
          </a:graphicData>
        </a:graphic>
      </p:graphicFrame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rgbClr val="0070C0"/>
                </a:solidFill>
              </a:rPr>
              <a:t>Точка роси</a:t>
            </a:r>
            <a:r>
              <a:rPr lang="uk-UA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-температура, при який пара стає насиченою.</a:t>
            </a:r>
            <a:br>
              <a:rPr lang="uk-UA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uk-UA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При цій температурі починається конденсація пари (з'являється туман, випадає роса)</a:t>
            </a:r>
            <a:endParaRPr 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286124"/>
            <a:ext cx="8401080" cy="3023236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0070C0"/>
                </a:solidFill>
              </a:rPr>
              <a:t>Вимірювання вологості </a:t>
            </a:r>
            <a:r>
              <a:rPr lang="uk-UA" dirty="0" smtClean="0">
                <a:solidFill>
                  <a:srgbClr val="0070C0"/>
                </a:solidFill>
              </a:rPr>
              <a:t>повітря(</a:t>
            </a:r>
            <a:r>
              <a:rPr lang="uk-UA" dirty="0" smtClean="0">
                <a:solidFill>
                  <a:srgbClr val="0070C0"/>
                </a:solidFill>
              </a:rPr>
              <a:t>Принцип дії</a:t>
            </a:r>
            <a:r>
              <a:rPr lang="uk-UA" dirty="0" smtClean="0">
                <a:solidFill>
                  <a:srgbClr val="0070C0"/>
                </a:solidFill>
              </a:rPr>
              <a:t>):</a:t>
            </a:r>
          </a:p>
          <a:p>
            <a:r>
              <a:rPr lang="uk-UA" i="1" dirty="0" smtClean="0"/>
              <a:t>Психрометр	</a:t>
            </a:r>
            <a:endParaRPr lang="uk-UA" i="1" dirty="0" smtClean="0"/>
          </a:p>
          <a:p>
            <a:r>
              <a:rPr lang="uk-UA" i="1" dirty="0" smtClean="0"/>
              <a:t>Гігрометр </a:t>
            </a:r>
            <a:r>
              <a:rPr lang="uk-UA" i="1" dirty="0" smtClean="0"/>
              <a:t>дзеркальний   </a:t>
            </a:r>
            <a:r>
              <a:rPr lang="uk-UA" i="1" dirty="0" smtClean="0"/>
              <a:t>(конденсаційний)  </a:t>
            </a:r>
          </a:p>
          <a:p>
            <a:r>
              <a:rPr lang="uk-UA" i="1" dirty="0" smtClean="0"/>
              <a:t>Гігрометр волосяний</a:t>
            </a:r>
            <a:endParaRPr lang="ru-RU" dirty="0" smtClean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>
            <a:normAutofit fontScale="85000" lnSpcReduction="10000"/>
          </a:bodyPr>
          <a:lstStyle/>
          <a:p>
            <a:pPr marL="651510" lvl="0" indent="-514350">
              <a:buFont typeface="+mj-lt"/>
              <a:buAutoNum type="arabicPeriod"/>
            </a:pPr>
            <a:r>
              <a:rPr lang="uk-UA" dirty="0" smtClean="0"/>
              <a:t>Як зміниться вологість повітря під час зниження температури?</a:t>
            </a:r>
            <a:endParaRPr lang="ru-RU" dirty="0" smtClean="0"/>
          </a:p>
          <a:p>
            <a:pPr marL="651510" lvl="0" indent="-514350">
              <a:buFont typeface="+mj-lt"/>
              <a:buAutoNum type="arabicPeriod"/>
            </a:pPr>
            <a:r>
              <a:rPr lang="uk-UA" dirty="0" smtClean="0"/>
              <a:t>Коли абсолютна вологість повітря більша: взимку чи влітку? Чому</a:t>
            </a:r>
            <a:r>
              <a:rPr lang="uk-UA" dirty="0" smtClean="0"/>
              <a:t>?</a:t>
            </a:r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r>
              <a:rPr lang="uk-UA" i="1" dirty="0" smtClean="0"/>
              <a:t>Розв'язання </a:t>
            </a:r>
            <a:r>
              <a:rPr lang="uk-UA" i="1" dirty="0" smtClean="0"/>
              <a:t>задач</a:t>
            </a:r>
            <a:endParaRPr lang="ru-RU" dirty="0" smtClean="0"/>
          </a:p>
          <a:p>
            <a:pPr marL="651510" lvl="0" indent="-514350">
              <a:buFont typeface="+mj-lt"/>
              <a:buAutoNum type="arabicPeriod"/>
            </a:pPr>
            <a:r>
              <a:rPr lang="uk-UA" dirty="0" smtClean="0"/>
              <a:t>Обчисліть парціальний тиск, якщо за температури 20°С відносна вологість повітря складає 75 %.</a:t>
            </a:r>
            <a:endParaRPr lang="ru-RU" dirty="0" smtClean="0"/>
          </a:p>
          <a:p>
            <a:pPr marL="651510" indent="-514350">
              <a:buFont typeface="+mj-lt"/>
              <a:buAutoNum type="arabicPeriod"/>
            </a:pPr>
            <a:r>
              <a:rPr lang="uk-UA" dirty="0" smtClean="0"/>
              <a:t>• Обчисліть масу водяних парів у кімнаті об'ємом 70 м</a:t>
            </a:r>
            <a:r>
              <a:rPr lang="uk-UA" baseline="30000" dirty="0" smtClean="0"/>
              <a:t>3</a:t>
            </a:r>
            <a:r>
              <a:rPr lang="uk-UA" dirty="0" smtClean="0"/>
              <a:t>, якщо за тем­ператури 22°С відносна вологість повітря складає 55 % </a:t>
            </a:r>
            <a:r>
              <a:rPr lang="uk-UA" dirty="0" smtClean="0"/>
              <a:t>.</a:t>
            </a:r>
            <a:endParaRPr lang="ru-RU" dirty="0" smtClean="0"/>
          </a:p>
          <a:p>
            <a:pPr marL="651510" indent="-514350">
              <a:buFont typeface="+mj-lt"/>
              <a:buAutoNum type="arabicPeriod"/>
            </a:pPr>
            <a:r>
              <a:rPr lang="uk-UA" dirty="0" smtClean="0"/>
              <a:t>• Вологість повітря за температури 15°С дорівнює 45 %. Знайдіть точку роси</a:t>
            </a:r>
            <a:r>
              <a:rPr lang="uk-UA" dirty="0" smtClean="0"/>
              <a:t>.</a:t>
            </a:r>
            <a:endParaRPr lang="ru-RU" dirty="0" smtClean="0"/>
          </a:p>
          <a:p>
            <a:pPr marL="651510" indent="-514350">
              <a:buFont typeface="+mj-lt"/>
              <a:buAutoNum type="arabicPeriod"/>
            </a:pPr>
            <a:r>
              <a:rPr lang="uk-UA" dirty="0" smtClean="0"/>
              <a:t>• Вологість повітря за температури 18°С дорівнює 65 %. Чи випаде роса, якщо температура знизиться до 10°С?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204</TotalTime>
  <Words>349</Words>
  <Application>Microsoft Office PowerPoint</Application>
  <PresentationFormat>Экран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Апекс</vt:lpstr>
      <vt:lpstr>Microsoft Equation 3.0</vt:lpstr>
      <vt:lpstr>Пароутворення й конденсація. </vt:lpstr>
      <vt:lpstr> Пароутворення — процес переходу речовини з рідкого до газоподібного стану</vt:lpstr>
      <vt:lpstr>Слайд 3</vt:lpstr>
      <vt:lpstr> Кипіння — процес інтенсивного випаровування, що відбувається не тільки з вільної поверхні рідини, а й всередині її об'єму в бульбашки пари, що утворюються на дні та стінках посудини </vt:lpstr>
      <vt:lpstr>Динамічна рівновага — це стан, у якому кількість молекул, що залишають рідину за одиницю часу (пароутворення), дорівнює кількості молекул, що повертаються в рідину за той самий час (конденсація) </vt:lpstr>
      <vt:lpstr>Вологість повітря – кількість водяної парив повітрі </vt:lpstr>
      <vt:lpstr>Точка роси-температура, при який пара стає насиченою. При цій температурі починається конденсація пари (з'являється туман, випадає роса)</vt:lpstr>
      <vt:lpstr>Слайд 8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Пароутворення й конденсація, </dc:title>
  <dc:creator>Admin</dc:creator>
  <cp:lastModifiedBy>Admin</cp:lastModifiedBy>
  <cp:revision>21</cp:revision>
  <dcterms:created xsi:type="dcterms:W3CDTF">2011-03-15T18:37:41Z</dcterms:created>
  <dcterms:modified xsi:type="dcterms:W3CDTF">2011-03-15T22:02:23Z</dcterms:modified>
</cp:coreProperties>
</file>