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72" r:id="rId8"/>
    <p:sldId id="260" r:id="rId9"/>
    <p:sldId id="273" r:id="rId10"/>
    <p:sldId id="261" r:id="rId11"/>
    <p:sldId id="262" r:id="rId12"/>
    <p:sldId id="274" r:id="rId13"/>
    <p:sldId id="263" r:id="rId14"/>
    <p:sldId id="264" r:id="rId15"/>
    <p:sldId id="265" r:id="rId16"/>
    <p:sldId id="266" r:id="rId17"/>
    <p:sldId id="275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3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1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6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9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4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95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4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6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1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1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3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4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8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8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7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36636D-D922-432D-A958-524484B5923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3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err="1">
                <a:effectLst/>
              </a:rPr>
              <a:t>Електрорушійна</a:t>
            </a:r>
            <a:r>
              <a:rPr lang="ru-RU" sz="4400" dirty="0">
                <a:effectLst/>
              </a:rPr>
              <a:t> </a:t>
            </a:r>
            <a:r>
              <a:rPr lang="ru-RU" sz="4400" dirty="0" smtClean="0">
                <a:effectLst/>
              </a:rPr>
              <a:t>сила. </a:t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effectLst/>
              </a:rPr>
              <a:t>Закон </a:t>
            </a:r>
            <a:r>
              <a:rPr lang="ru-RU" sz="4400" dirty="0">
                <a:effectLst/>
              </a:rPr>
              <a:t>Ома для </a:t>
            </a:r>
            <a:r>
              <a:rPr lang="ru-RU" sz="4400" dirty="0" err="1">
                <a:effectLst/>
              </a:rPr>
              <a:t>повного</a:t>
            </a:r>
            <a:r>
              <a:rPr lang="ru-RU" sz="4400" dirty="0">
                <a:effectLst/>
              </a:rPr>
              <a:t> </a:t>
            </a:r>
            <a:r>
              <a:rPr lang="ru-RU" sz="4400" dirty="0" smtClean="0">
                <a:effectLst/>
              </a:rPr>
              <a:t>кола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Зубенко </a:t>
            </a:r>
            <a:r>
              <a:rPr lang="ru-RU" sz="2400" dirty="0" err="1" smtClean="0"/>
              <a:t>Сергій</a:t>
            </a:r>
            <a:endParaRPr lang="ru-RU" sz="2400" dirty="0" smtClean="0"/>
          </a:p>
          <a:p>
            <a:r>
              <a:rPr lang="uk-UA" sz="2400" dirty="0" smtClean="0"/>
              <a:t>202н.в.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791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494986"/>
          </a:xfrm>
        </p:spPr>
        <p:txBody>
          <a:bodyPr/>
          <a:lstStyle/>
          <a:p>
            <a:r>
              <a:rPr lang="ru-RU" dirty="0">
                <a:effectLst/>
              </a:rPr>
              <a:t>Закон Ома для </a:t>
            </a:r>
            <a:r>
              <a:rPr lang="ru-RU" dirty="0" err="1">
                <a:effectLst/>
              </a:rPr>
              <a:t>повного</a:t>
            </a:r>
            <a:r>
              <a:rPr lang="ru-RU" dirty="0">
                <a:effectLst/>
              </a:rPr>
              <a:t> кола </a:t>
            </a:r>
            <a:r>
              <a:rPr lang="ru-RU" dirty="0" err="1">
                <a:effectLst/>
              </a:rPr>
              <a:t>пов'язує</a:t>
            </a:r>
            <a:r>
              <a:rPr lang="ru-RU" dirty="0">
                <a:effectLst/>
              </a:rPr>
              <a:t> силу струму в </a:t>
            </a:r>
            <a:r>
              <a:rPr lang="ru-RU" dirty="0" err="1">
                <a:effectLst/>
              </a:rPr>
              <a:t>колі</a:t>
            </a:r>
            <a:r>
              <a:rPr lang="ru-RU" dirty="0">
                <a:effectLst/>
              </a:rPr>
              <a:t>, ЕРС, і </a:t>
            </a:r>
            <a:r>
              <a:rPr lang="ru-RU" dirty="0" err="1">
                <a:effectLst/>
              </a:rPr>
              <a:t>повний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опір</a:t>
            </a:r>
            <a:r>
              <a:rPr lang="ru-RU" dirty="0">
                <a:effectLst/>
              </a:rPr>
              <a:t> кола R + r, де r - </a:t>
            </a:r>
            <a:r>
              <a:rPr lang="ru-RU" dirty="0" err="1">
                <a:effectLst/>
              </a:rPr>
              <a:t>внутрішній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джерела</a:t>
            </a:r>
            <a:r>
              <a:rPr lang="ru-RU" dirty="0">
                <a:effectLst/>
              </a:rPr>
              <a:t>; R - </a:t>
            </a:r>
            <a:r>
              <a:rPr lang="ru-RU" dirty="0" err="1">
                <a:effectLst/>
              </a:rPr>
              <a:t>опір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зовнішньої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ділянки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кола.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0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598017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Цей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зв'язок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може</a:t>
            </a:r>
            <a:r>
              <a:rPr lang="ru-RU" dirty="0">
                <a:effectLst/>
              </a:rPr>
              <a:t> бути </a:t>
            </a:r>
            <a:r>
              <a:rPr lang="ru-RU" dirty="0" err="1">
                <a:effectLst/>
              </a:rPr>
              <a:t>встановлений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завдяки</a:t>
            </a:r>
            <a:r>
              <a:rPr lang="ru-RU" dirty="0">
                <a:effectLst/>
              </a:rPr>
              <a:t> закону Джоуля-Ленца, за </a:t>
            </a:r>
            <a:r>
              <a:rPr lang="ru-RU" dirty="0" err="1">
                <a:effectLst/>
              </a:rPr>
              <a:t>яким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теплоти</a:t>
            </a:r>
            <a:r>
              <a:rPr lang="ru-RU" dirty="0">
                <a:effectLst/>
              </a:rPr>
              <a:t>, яка </a:t>
            </a:r>
            <a:r>
              <a:rPr lang="ru-RU" dirty="0" err="1">
                <a:effectLst/>
              </a:rPr>
              <a:t>виділяється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провідником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струмом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дорівнює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добутку</a:t>
            </a:r>
            <a:r>
              <a:rPr lang="ru-RU" dirty="0">
                <a:effectLst/>
              </a:rPr>
              <a:t> квадрата </a:t>
            </a:r>
            <a:r>
              <a:rPr lang="ru-RU" dirty="0" err="1">
                <a:effectLst/>
              </a:rPr>
              <a:t>сили</a:t>
            </a:r>
            <a:r>
              <a:rPr lang="ru-RU" dirty="0">
                <a:effectLst/>
              </a:rPr>
              <a:t> струму, опору </a:t>
            </a:r>
            <a:r>
              <a:rPr lang="ru-RU" dirty="0" err="1">
                <a:effectLst/>
              </a:rPr>
              <a:t>провідника</a:t>
            </a:r>
            <a:r>
              <a:rPr lang="ru-RU" dirty="0">
                <a:effectLst/>
              </a:rPr>
              <a:t> R і часу </a:t>
            </a:r>
            <a:r>
              <a:rPr lang="ru-RU" dirty="0" err="1">
                <a:effectLst/>
              </a:rPr>
              <a:t>проходження</a:t>
            </a:r>
            <a:r>
              <a:rPr lang="ru-RU" dirty="0">
                <a:effectLst/>
              </a:rPr>
              <a:t> струму по </a:t>
            </a:r>
            <a:r>
              <a:rPr lang="ru-RU" dirty="0" err="1">
                <a:effectLst/>
              </a:rPr>
              <a:t>провідникуΔt</a:t>
            </a:r>
            <a:r>
              <a:rPr lang="ru-RU" dirty="0">
                <a:effectLst/>
              </a:rPr>
              <a:t>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Q = I 2RΔt.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29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78" y="770906"/>
            <a:ext cx="7477244" cy="5413525"/>
          </a:xfrm>
        </p:spPr>
      </p:pic>
    </p:spTree>
    <p:extLst>
      <p:ext uri="{BB962C8B-B14F-4D97-AF65-F5344CB8AC3E}">
        <p14:creationId xmlns:p14="http://schemas.microsoft.com/office/powerpoint/2010/main" val="108063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816958"/>
          </a:xfrm>
        </p:spPr>
        <p:txBody>
          <a:bodyPr/>
          <a:lstStyle/>
          <a:p>
            <a:r>
              <a:rPr lang="ru-RU" dirty="0">
                <a:effectLst/>
              </a:rPr>
              <a:t>Нехай за час </a:t>
            </a:r>
            <a:r>
              <a:rPr lang="ru-RU" dirty="0" err="1">
                <a:effectLst/>
              </a:rPr>
              <a:t>Δt</a:t>
            </a:r>
            <a:r>
              <a:rPr lang="ru-RU" dirty="0">
                <a:effectLst/>
              </a:rPr>
              <a:t> через </a:t>
            </a:r>
            <a:r>
              <a:rPr lang="ru-RU" dirty="0" err="1">
                <a:effectLst/>
              </a:rPr>
              <a:t>поперечний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переріз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провідника</a:t>
            </a:r>
            <a:r>
              <a:rPr lang="ru-RU" dirty="0">
                <a:effectLst/>
              </a:rPr>
              <a:t> проходить </a:t>
            </a:r>
            <a:r>
              <a:rPr lang="ru-RU" dirty="0" err="1">
                <a:effectLst/>
              </a:rPr>
              <a:t>електричний</a:t>
            </a:r>
            <a:r>
              <a:rPr lang="ru-RU" dirty="0">
                <a:effectLst/>
              </a:rPr>
              <a:t> заряд </a:t>
            </a:r>
            <a:r>
              <a:rPr lang="ru-RU" dirty="0" err="1">
                <a:effectLst/>
              </a:rPr>
              <a:t>Δq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Тоді</a:t>
            </a:r>
            <a:r>
              <a:rPr lang="ru-RU" dirty="0">
                <a:effectLst/>
              </a:rPr>
              <a:t> роботу </a:t>
            </a:r>
            <a:r>
              <a:rPr lang="ru-RU" dirty="0" err="1">
                <a:effectLst/>
              </a:rPr>
              <a:t>сторонніх</a:t>
            </a:r>
            <a:r>
              <a:rPr lang="ru-RU" dirty="0">
                <a:effectLst/>
              </a:rPr>
              <a:t> сил з </a:t>
            </a:r>
            <a:r>
              <a:rPr lang="ru-RU" dirty="0" err="1">
                <a:effectLst/>
              </a:rPr>
              <a:t>переміщення</a:t>
            </a:r>
            <a:r>
              <a:rPr lang="ru-RU" dirty="0">
                <a:effectLst/>
              </a:rPr>
              <a:t> заряду </a:t>
            </a:r>
            <a:r>
              <a:rPr lang="ru-RU" dirty="0" err="1">
                <a:effectLst/>
              </a:rPr>
              <a:t>Δq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виразити</a:t>
            </a:r>
            <a:r>
              <a:rPr lang="ru-RU" dirty="0">
                <a:effectLst/>
              </a:rPr>
              <a:t> так: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Aст</a:t>
            </a:r>
            <a:r>
              <a:rPr lang="ru-RU" dirty="0">
                <a:effectLst/>
              </a:rPr>
              <a:t> = </a:t>
            </a:r>
            <a:r>
              <a:rPr lang="ru-RU" dirty="0" err="1">
                <a:effectLst/>
              </a:rPr>
              <a:t>eΔq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виразу</a:t>
            </a:r>
            <a:r>
              <a:rPr lang="ru-RU" dirty="0">
                <a:effectLst/>
              </a:rPr>
              <a:t>   </a:t>
            </a:r>
            <a:r>
              <a:rPr lang="ru-RU" dirty="0" err="1">
                <a:effectLst/>
              </a:rPr>
              <a:t>Δq</a:t>
            </a:r>
            <a:r>
              <a:rPr lang="ru-RU" dirty="0">
                <a:effectLst/>
              </a:rPr>
              <a:t> = </a:t>
            </a:r>
            <a:r>
              <a:rPr lang="ru-RU" dirty="0" err="1">
                <a:effectLst/>
              </a:rPr>
              <a:t>IΔt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64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610896"/>
          </a:xfrm>
        </p:spPr>
        <p:txBody>
          <a:bodyPr/>
          <a:lstStyle/>
          <a:p>
            <a:r>
              <a:rPr lang="ru-RU" dirty="0">
                <a:effectLst/>
              </a:rPr>
              <a:t>Тому </a:t>
            </a:r>
            <a:r>
              <a:rPr lang="ru-RU" dirty="0" err="1">
                <a:effectLst/>
              </a:rPr>
              <a:t>Aст</a:t>
            </a:r>
            <a:r>
              <a:rPr lang="ru-RU" dirty="0">
                <a:effectLst/>
              </a:rPr>
              <a:t> = </a:t>
            </a:r>
            <a:r>
              <a:rPr lang="ru-RU" dirty="0" err="1">
                <a:effectLst/>
              </a:rPr>
              <a:t>eIΔt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Унаслідок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певної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роботи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внутрішніх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зовнішніх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ділянках</a:t>
            </a:r>
            <a:r>
              <a:rPr lang="ru-RU" dirty="0">
                <a:effectLst/>
              </a:rPr>
              <a:t> кола, опори </a:t>
            </a:r>
            <a:r>
              <a:rPr lang="ru-RU" dirty="0" err="1">
                <a:effectLst/>
              </a:rPr>
              <a:t>яких</a:t>
            </a:r>
            <a:r>
              <a:rPr lang="ru-RU" dirty="0">
                <a:effectLst/>
              </a:rPr>
              <a:t> r i R, </a:t>
            </a:r>
            <a:r>
              <a:rPr lang="ru-RU" dirty="0" err="1">
                <a:effectLst/>
              </a:rPr>
              <a:t>виділяється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певна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теплоти</a:t>
            </a:r>
            <a:r>
              <a:rPr lang="ru-RU" dirty="0">
                <a:effectLst/>
              </a:rPr>
              <a:t>. За законом Джоуля-Ленца вона </a:t>
            </a:r>
            <a:r>
              <a:rPr lang="ru-RU" dirty="0" err="1">
                <a:effectLst/>
              </a:rPr>
              <a:t>дорівнює</a:t>
            </a:r>
            <a:r>
              <a:rPr lang="ru-RU" dirty="0">
                <a:effectLst/>
              </a:rPr>
              <a:t>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Q = I 2RΔt +   I 2rΔt.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99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288924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Згідно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законом </a:t>
            </a:r>
            <a:r>
              <a:rPr lang="ru-RU" dirty="0" err="1">
                <a:effectLst/>
              </a:rPr>
              <a:t>збереження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енергії</a:t>
            </a:r>
            <a:r>
              <a:rPr lang="ru-RU" dirty="0">
                <a:effectLst/>
              </a:rPr>
              <a:t> A = Q. </a:t>
            </a:r>
            <a:r>
              <a:rPr lang="ru-RU" dirty="0" err="1">
                <a:effectLst/>
              </a:rPr>
              <a:t>Прирівнявши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отримуємо</a:t>
            </a:r>
            <a:r>
              <a:rPr lang="ru-RU" dirty="0">
                <a:effectLst/>
              </a:rPr>
              <a:t> e = IR + </a:t>
            </a:r>
            <a:r>
              <a:rPr lang="ru-RU" dirty="0" err="1">
                <a:effectLst/>
              </a:rPr>
              <a:t>Ir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звідки</a:t>
            </a:r>
            <a:r>
              <a:rPr lang="ru-RU" dirty="0">
                <a:effectLst/>
              </a:rPr>
              <a:t>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e = I(R + r).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60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404834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виразу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бачимо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сила струму в </a:t>
            </a:r>
            <a:r>
              <a:rPr lang="ru-RU" dirty="0" err="1">
                <a:effectLst/>
              </a:rPr>
              <a:t>замкненому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дорівнює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відношенню</a:t>
            </a:r>
            <a:r>
              <a:rPr lang="ru-RU" dirty="0">
                <a:effectLst/>
              </a:rPr>
              <a:t> ЕРС </a:t>
            </a:r>
            <a:r>
              <a:rPr lang="ru-RU" dirty="0" err="1">
                <a:effectLst/>
              </a:rPr>
              <a:t>джерела</a:t>
            </a:r>
            <a:r>
              <a:rPr lang="ru-RU" dirty="0">
                <a:effectLst/>
              </a:rPr>
              <a:t> струму до </a:t>
            </a:r>
            <a:r>
              <a:rPr lang="ru-RU" dirty="0" err="1">
                <a:effectLst/>
              </a:rPr>
              <a:t>повного</a:t>
            </a:r>
            <a:r>
              <a:rPr lang="ru-RU" dirty="0">
                <a:effectLst/>
              </a:rPr>
              <a:t> опору кола.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0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41" y="784668"/>
            <a:ext cx="6230095" cy="5340079"/>
          </a:xfrm>
        </p:spPr>
      </p:pic>
    </p:spTree>
    <p:extLst>
      <p:ext uri="{BB962C8B-B14F-4D97-AF65-F5344CB8AC3E}">
        <p14:creationId xmlns:p14="http://schemas.microsoft.com/office/powerpoint/2010/main" val="26548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598017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Напруга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зовнішньому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опорі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замкненого</a:t>
            </a:r>
            <a:r>
              <a:rPr lang="ru-RU" dirty="0">
                <a:effectLst/>
              </a:rPr>
              <a:t> кола </a:t>
            </a:r>
            <a:r>
              <a:rPr lang="ru-RU" dirty="0" err="1">
                <a:effectLst/>
              </a:rPr>
              <a:t>завжди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менша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ЕРС,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дорівнює</a:t>
            </a:r>
            <a:r>
              <a:rPr lang="ru-RU" dirty="0">
                <a:effectLst/>
              </a:rPr>
              <a:t>: U = IR = e - </a:t>
            </a:r>
            <a:r>
              <a:rPr lang="ru-RU" dirty="0" err="1">
                <a:effectLst/>
              </a:rPr>
              <a:t>Ir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Переміщуючи</a:t>
            </a:r>
            <a:r>
              <a:rPr lang="ru-RU" dirty="0">
                <a:effectLst/>
              </a:rPr>
              <a:t> заряди у </a:t>
            </a:r>
            <a:r>
              <a:rPr lang="ru-RU" dirty="0" err="1">
                <a:effectLst/>
              </a:rPr>
              <a:t>провіднику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електричне</a:t>
            </a:r>
            <a:r>
              <a:rPr lang="ru-RU" dirty="0">
                <a:effectLst/>
              </a:rPr>
              <a:t> поле </a:t>
            </a:r>
            <a:r>
              <a:rPr lang="ru-RU" dirty="0" err="1">
                <a:effectLst/>
              </a:rPr>
              <a:t>виконує</a:t>
            </a:r>
            <a:r>
              <a:rPr lang="ru-RU" dirty="0">
                <a:effectLst/>
              </a:rPr>
              <a:t> роботу. </a:t>
            </a:r>
            <a:r>
              <a:rPr lang="ru-RU" dirty="0" err="1">
                <a:effectLst/>
              </a:rPr>
              <a:t>Її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визначити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використавши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визначення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напруги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сили</a:t>
            </a:r>
            <a:r>
              <a:rPr lang="ru-RU" dirty="0">
                <a:effectLst/>
              </a:rPr>
              <a:t> струму:</a:t>
            </a:r>
            <a:br>
              <a:rPr lang="ru-RU" dirty="0">
                <a:effectLst/>
              </a:rPr>
            </a:br>
            <a:r>
              <a:rPr lang="en-US" dirty="0" smtClean="0">
                <a:effectLst/>
              </a:rPr>
              <a:t>q </a:t>
            </a:r>
            <a:r>
              <a:rPr lang="en-US" dirty="0">
                <a:effectLst/>
              </a:rPr>
              <a:t>= I</a:t>
            </a:r>
            <a:r>
              <a:rPr lang="ru-RU" dirty="0">
                <a:effectLst/>
              </a:rPr>
              <a:t>Δ</a:t>
            </a:r>
            <a:r>
              <a:rPr lang="en-US" dirty="0">
                <a:effectLst/>
              </a:rPr>
              <a:t>t      A = UI</a:t>
            </a:r>
            <a:r>
              <a:rPr lang="ru-RU" dirty="0">
                <a:effectLst/>
              </a:rPr>
              <a:t>Δ</a:t>
            </a:r>
            <a:r>
              <a:rPr lang="en-US" dirty="0">
                <a:effectLst/>
              </a:rPr>
              <a:t>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3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804079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1313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effectLst/>
              </a:rPr>
              <a:t>Будь-яке </a:t>
            </a:r>
            <a:r>
              <a:rPr lang="ru-RU" sz="5400" dirty="0" err="1">
                <a:effectLst/>
              </a:rPr>
              <a:t>електричне</a:t>
            </a:r>
            <a:r>
              <a:rPr lang="ru-RU" sz="5400" dirty="0">
                <a:effectLst/>
              </a:rPr>
              <a:t> коло </a:t>
            </a:r>
            <a:r>
              <a:rPr lang="ru-RU" sz="5400" dirty="0" err="1">
                <a:effectLst/>
              </a:rPr>
              <a:t>можна</a:t>
            </a:r>
            <a:r>
              <a:rPr lang="ru-RU" sz="5400" dirty="0">
                <a:effectLst/>
              </a:rPr>
              <a:t> </a:t>
            </a:r>
            <a:r>
              <a:rPr lang="ru-RU" sz="5400" dirty="0" err="1">
                <a:effectLst/>
              </a:rPr>
              <a:t>поділити</a:t>
            </a:r>
            <a:r>
              <a:rPr lang="ru-RU" sz="5400" dirty="0">
                <a:effectLst/>
              </a:rPr>
              <a:t> на </a:t>
            </a:r>
            <a:r>
              <a:rPr lang="ru-RU" sz="5400" dirty="0" err="1">
                <a:effectLst/>
              </a:rPr>
              <a:t>дві</a:t>
            </a:r>
            <a:r>
              <a:rPr lang="ru-RU" sz="5400" dirty="0">
                <a:effectLst/>
              </a:rPr>
              <a:t> </a:t>
            </a:r>
            <a:r>
              <a:rPr lang="ru-RU" sz="5400" dirty="0" err="1">
                <a:effectLst/>
              </a:rPr>
              <a:t>ділянки</a:t>
            </a:r>
            <a:r>
              <a:rPr lang="ru-RU" sz="5400" dirty="0">
                <a:effectLst/>
              </a:rPr>
              <a:t>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743200"/>
            <a:ext cx="10353762" cy="30480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3600" dirty="0">
                <a:effectLst/>
              </a:rPr>
              <a:t>1) </a:t>
            </a:r>
            <a:r>
              <a:rPr lang="ru-RU" sz="3600" dirty="0" err="1">
                <a:effectLst/>
              </a:rPr>
              <a:t>зовнішню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ділянку</a:t>
            </a:r>
            <a:r>
              <a:rPr lang="ru-RU" sz="3600" dirty="0">
                <a:effectLst/>
              </a:rPr>
              <a:t> кола</a:t>
            </a:r>
            <a:r>
              <a:rPr lang="ru-RU" sz="3600" dirty="0" smtClean="0">
                <a:effectLst/>
              </a:rPr>
              <a:t>;</a:t>
            </a:r>
            <a:endParaRPr lang="ru-RU" sz="3600" dirty="0">
              <a:effectLst/>
            </a:endParaRPr>
          </a:p>
          <a:p>
            <a:pPr marL="36900" indent="0">
              <a:buNone/>
            </a:pPr>
            <a:r>
              <a:rPr lang="ru-RU" sz="3600" dirty="0">
                <a:effectLst/>
              </a:rPr>
              <a:t>2) </a:t>
            </a:r>
            <a:r>
              <a:rPr lang="ru-RU" sz="3600" dirty="0" err="1">
                <a:effectLst/>
              </a:rPr>
              <a:t>внутрішню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ділянку</a:t>
            </a:r>
            <a:r>
              <a:rPr lang="ru-RU" sz="3600" dirty="0">
                <a:effectLst/>
              </a:rPr>
              <a:t> кола.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0150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223"/>
            <a:ext cx="12192000" cy="8187590"/>
          </a:xfrm>
        </p:spPr>
      </p:pic>
    </p:spTree>
    <p:extLst>
      <p:ext uri="{BB962C8B-B14F-4D97-AF65-F5344CB8AC3E}">
        <p14:creationId xmlns:p14="http://schemas.microsoft.com/office/powerpoint/2010/main" val="415470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713927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На </a:t>
            </a:r>
            <a:r>
              <a:rPr lang="ru-RU" dirty="0" err="1">
                <a:effectLst/>
              </a:rPr>
              <a:t>зовнішній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ділянці</a:t>
            </a:r>
            <a:r>
              <a:rPr lang="ru-RU" dirty="0">
                <a:effectLst/>
              </a:rPr>
              <a:t> кола </a:t>
            </a:r>
            <a:r>
              <a:rPr lang="ru-RU" dirty="0" err="1">
                <a:effectLst/>
              </a:rPr>
              <a:t>електричні</a:t>
            </a:r>
            <a:r>
              <a:rPr lang="ru-RU" dirty="0">
                <a:effectLst/>
              </a:rPr>
              <a:t> заряди </a:t>
            </a:r>
            <a:r>
              <a:rPr lang="ru-RU" dirty="0" err="1">
                <a:effectLst/>
              </a:rPr>
              <a:t>рухаються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електричного</a:t>
            </a:r>
            <a:r>
              <a:rPr lang="ru-RU" dirty="0">
                <a:effectLst/>
              </a:rPr>
              <a:t> поля, </a:t>
            </a:r>
            <a:r>
              <a:rPr lang="ru-RU" dirty="0" err="1">
                <a:effectLst/>
              </a:rPr>
              <a:t>оскільки</a:t>
            </a:r>
            <a:r>
              <a:rPr lang="ru-RU" dirty="0">
                <a:effectLst/>
              </a:rPr>
              <a:t> тут струм проходить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вищого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потенціалу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нижчого</a:t>
            </a:r>
            <a:r>
              <a:rPr lang="ru-RU" dirty="0">
                <a:effectLst/>
              </a:rPr>
              <a:t>. На </a:t>
            </a:r>
            <a:r>
              <a:rPr lang="ru-RU" dirty="0" err="1">
                <a:effectLst/>
              </a:rPr>
              <a:t>внутрішній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частині</a:t>
            </a:r>
            <a:r>
              <a:rPr lang="ru-RU" dirty="0">
                <a:effectLst/>
              </a:rPr>
              <a:t> кола струм проходить </a:t>
            </a:r>
            <a:r>
              <a:rPr lang="ru-RU" dirty="0" err="1">
                <a:effectLst/>
              </a:rPr>
              <a:t>всередині</a:t>
            </a:r>
            <a:r>
              <a:rPr lang="ru-RU" dirty="0">
                <a:effectLst/>
              </a:rPr>
              <a:t> самого </a:t>
            </a:r>
            <a:r>
              <a:rPr lang="ru-RU" dirty="0" err="1">
                <a:effectLst/>
              </a:rPr>
              <a:t>джерела</a:t>
            </a:r>
            <a:r>
              <a:rPr lang="ru-RU" dirty="0">
                <a:effectLst/>
              </a:rPr>
              <a:t> струму і тут заряди </a:t>
            </a:r>
            <a:r>
              <a:rPr lang="ru-RU" dirty="0" err="1">
                <a:effectLst/>
              </a:rPr>
              <a:t>переміщуються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нижчого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потенціалу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вищого</a:t>
            </a:r>
            <a:r>
              <a:rPr lang="ru-RU" dirty="0">
                <a:effectLst/>
              </a:rPr>
              <a:t> (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"-" до "+" 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02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" y="0"/>
            <a:ext cx="10590815" cy="6537454"/>
          </a:xfrm>
        </p:spPr>
      </p:pic>
    </p:spTree>
    <p:extLst>
      <p:ext uri="{BB962C8B-B14F-4D97-AF65-F5344CB8AC3E}">
        <p14:creationId xmlns:p14="http://schemas.microsoft.com/office/powerpoint/2010/main" val="100565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546501"/>
          </a:xfrm>
        </p:spPr>
        <p:txBody>
          <a:bodyPr/>
          <a:lstStyle/>
          <a:p>
            <a:r>
              <a:rPr lang="ru-RU" dirty="0" err="1">
                <a:effectLst/>
              </a:rPr>
              <a:t>Цю</a:t>
            </a:r>
            <a:r>
              <a:rPr lang="ru-RU" dirty="0">
                <a:effectLst/>
              </a:rPr>
              <a:t> роботу з </a:t>
            </a:r>
            <a:r>
              <a:rPr lang="ru-RU" dirty="0" err="1">
                <a:effectLst/>
              </a:rPr>
              <a:t>переміщення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зарядів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електричне</a:t>
            </a:r>
            <a:r>
              <a:rPr lang="ru-RU" dirty="0">
                <a:effectLst/>
              </a:rPr>
              <a:t> поле </a:t>
            </a:r>
            <a:r>
              <a:rPr lang="ru-RU" dirty="0" err="1">
                <a:effectLst/>
              </a:rPr>
              <a:t>виконувати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може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її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сторонні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сили</a:t>
            </a:r>
            <a:r>
              <a:rPr lang="ru-RU" dirty="0">
                <a:effectLst/>
              </a:rPr>
              <a:t> - </a:t>
            </a:r>
            <a:r>
              <a:rPr lang="ru-RU" dirty="0" err="1">
                <a:effectLst/>
              </a:rPr>
              <a:t>сили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електричного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походження</a:t>
            </a:r>
            <a:r>
              <a:rPr lang="ru-RU" dirty="0">
                <a:effectLst/>
              </a:rPr>
              <a:t>. Природа </a:t>
            </a:r>
            <a:r>
              <a:rPr lang="ru-RU" dirty="0" err="1">
                <a:effectLst/>
              </a:rPr>
              <a:t>сторонніх</a:t>
            </a:r>
            <a:r>
              <a:rPr lang="ru-RU" dirty="0">
                <a:effectLst/>
              </a:rPr>
              <a:t> сил </a:t>
            </a:r>
            <a:r>
              <a:rPr lang="ru-RU" dirty="0" err="1">
                <a:effectLst/>
              </a:rPr>
              <a:t>може</a:t>
            </a:r>
            <a:r>
              <a:rPr lang="ru-RU" dirty="0">
                <a:effectLst/>
              </a:rPr>
              <a:t> бути </a:t>
            </a:r>
            <a:r>
              <a:rPr lang="ru-RU" dirty="0" err="1">
                <a:effectLst/>
              </a:rPr>
              <a:t>різною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можуть</a:t>
            </a:r>
            <a:r>
              <a:rPr lang="ru-RU" dirty="0">
                <a:effectLst/>
              </a:rPr>
              <a:t> бути </a:t>
            </a:r>
            <a:r>
              <a:rPr lang="ru-RU" dirty="0" err="1">
                <a:effectLst/>
              </a:rPr>
              <a:t>механічні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хімічні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магнітні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інші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сили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6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6" y="273018"/>
            <a:ext cx="11307570" cy="6338843"/>
          </a:xfrm>
        </p:spPr>
      </p:pic>
    </p:spTree>
    <p:extLst>
      <p:ext uri="{BB962C8B-B14F-4D97-AF65-F5344CB8AC3E}">
        <p14:creationId xmlns:p14="http://schemas.microsoft.com/office/powerpoint/2010/main" val="191537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507865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Дія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сторонніх</a:t>
            </a:r>
            <a:r>
              <a:rPr lang="ru-RU" dirty="0">
                <a:effectLst/>
              </a:rPr>
              <a:t> сил </a:t>
            </a:r>
            <a:r>
              <a:rPr lang="ru-RU" dirty="0" err="1">
                <a:effectLst/>
              </a:rPr>
              <a:t>характеризується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важливою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фізичною</a:t>
            </a:r>
            <a:r>
              <a:rPr lang="ru-RU" dirty="0">
                <a:effectLst/>
              </a:rPr>
              <a:t> скалярною величиною - </a:t>
            </a:r>
            <a:r>
              <a:rPr lang="ru-RU" dirty="0" err="1">
                <a:effectLst/>
              </a:rPr>
              <a:t>електрорушійною</a:t>
            </a:r>
            <a:r>
              <a:rPr lang="ru-RU" dirty="0">
                <a:effectLst/>
              </a:rPr>
              <a:t> силою. </a:t>
            </a:r>
            <a:r>
              <a:rPr lang="ru-RU" dirty="0" err="1">
                <a:effectLst/>
              </a:rPr>
              <a:t>Електрорушійна</a:t>
            </a:r>
            <a:r>
              <a:rPr lang="ru-RU" dirty="0">
                <a:effectLst/>
              </a:rPr>
              <a:t> сила в </a:t>
            </a:r>
            <a:r>
              <a:rPr lang="ru-RU" dirty="0" err="1">
                <a:effectLst/>
              </a:rPr>
              <a:t>замкненому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контурі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дорівнює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відношенню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роботи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сторонніх</a:t>
            </a:r>
            <a:r>
              <a:rPr lang="ru-RU" dirty="0">
                <a:effectLst/>
              </a:rPr>
              <a:t> сил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час </a:t>
            </a:r>
            <a:r>
              <a:rPr lang="ru-RU" dirty="0" err="1">
                <a:effectLst/>
              </a:rPr>
              <a:t>переміщення</a:t>
            </a:r>
            <a:r>
              <a:rPr lang="ru-RU" dirty="0">
                <a:effectLst/>
              </a:rPr>
              <a:t> заряду </a:t>
            </a:r>
            <a:r>
              <a:rPr lang="ru-RU" dirty="0" err="1">
                <a:effectLst/>
              </a:rPr>
              <a:t>вздовж</a:t>
            </a:r>
            <a:r>
              <a:rPr lang="ru-RU" dirty="0">
                <a:effectLst/>
              </a:rPr>
              <a:t> контуру до </a:t>
            </a:r>
            <a:r>
              <a:rPr lang="ru-RU" dirty="0" smtClean="0">
                <a:effectLst/>
              </a:rPr>
              <a:t>заряду.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9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45" y="444350"/>
            <a:ext cx="6010562" cy="5649929"/>
          </a:xfrm>
        </p:spPr>
      </p:pic>
    </p:spTree>
    <p:extLst>
      <p:ext uri="{BB962C8B-B14F-4D97-AF65-F5344CB8AC3E}">
        <p14:creationId xmlns:p14="http://schemas.microsoft.com/office/powerpoint/2010/main" val="4192880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365</Words>
  <Application>Microsoft Office PowerPoint</Application>
  <PresentationFormat>Широкоэкранный</PresentationFormat>
  <Paragraphs>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Garamond</vt:lpstr>
      <vt:lpstr>Натуральные материалы</vt:lpstr>
      <vt:lpstr>Електрорушійна сила.  Закон Ома для повного кола </vt:lpstr>
      <vt:lpstr>Будь-яке електричне коло можна поділити на дві ділянки:</vt:lpstr>
      <vt:lpstr>Презентация PowerPoint</vt:lpstr>
      <vt:lpstr>На зовнішній ділянці кола електричні заряди рухаються під дією електричного поля, оскільки тут струм проходить від вищого потенціалу до нижчого. На внутрішній частині кола струм проходить всередині самого джерела струму і тут заряди переміщуються від нижчого потенціалу до вищого ( від "-" до "+" ).</vt:lpstr>
      <vt:lpstr>Презентация PowerPoint</vt:lpstr>
      <vt:lpstr>Цю роботу з переміщення зарядів електричне поле виконувати не може, її мають виконати сторонні сили - сили не електричного походження. Природа сторонніх сил може бути різною. Це можуть бути механічні, хімічні, магнітні та інші сили.</vt:lpstr>
      <vt:lpstr>Презентация PowerPoint</vt:lpstr>
      <vt:lpstr>Дія сторонніх сил характеризується важливою фізичною скалярною величиною - електрорушійною силою. Електрорушійна сила в замкненому контурі дорівнює відношенню роботи сторонніх сил під час переміщення заряду вздовж контуру до заряду.</vt:lpstr>
      <vt:lpstr>Презентация PowerPoint</vt:lpstr>
      <vt:lpstr>Закон Ома для повного кола пов'язує силу струму в колі, ЕРС, і повний опір кола R + r, де r - внутрішній опір джерела; R - опір зовнішньої ділянки кола.</vt:lpstr>
      <vt:lpstr>Цей зв'язок може бути встановлений завдяки закону Джоуля-Ленца, за яким кількість теплоти, яка виділяється провідником зі струмом, дорівнює добутку квадрата сили струму, опору провідника R і часу проходження струму по провідникуΔt:   Q = I 2RΔt. </vt:lpstr>
      <vt:lpstr>Презентация PowerPoint</vt:lpstr>
      <vt:lpstr>Нехай за час Δt через поперечний переріз провідника проходить електричний заряд Δq. Тоді роботу сторонніх сил з переміщення заряду Δq можна виразити так:   Aст = eΔq, із виразу   Δq = IΔt. </vt:lpstr>
      <vt:lpstr>Тому Aст = eIΔt. Унаслідок виконання певної роботи на внутрішніх і зовнішніх ділянках кола, опори яких r i R, виділяється певна кількість теплоти. За законом Джоуля-Ленца вона дорівнює:   Q = I 2RΔt +   I 2rΔt. </vt:lpstr>
      <vt:lpstr>Згідно із законом збереження енергії A = Q. Прирівнявши, отримуємо e = IR + Ir, звідки:   e = I(R + r). </vt:lpstr>
      <vt:lpstr>Із цього виразу бачимо, що сила струму в замкненому колі дорівнює відношенню ЕРС джерела струму до повного опору кола. </vt:lpstr>
      <vt:lpstr>Презентация PowerPoint</vt:lpstr>
      <vt:lpstr>Напруга на зовнішньому опорі замкненого кола завжди менша від ЕРС, що дорівнює: U = IR = e - Ir. Переміщуючи заряди у провіднику, електричне поле виконує роботу. Її значення можна визначити, використавши визначення напруги і сили струму: q = IΔt      A = UIΔt.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Електрорушійна сила . Закон Ома для повного кола. </dc:title>
  <dc:creator>Роман</dc:creator>
  <cp:lastModifiedBy>Роман</cp:lastModifiedBy>
  <cp:revision>18</cp:revision>
  <dcterms:created xsi:type="dcterms:W3CDTF">2014-05-14T06:15:40Z</dcterms:created>
  <dcterms:modified xsi:type="dcterms:W3CDTF">2014-05-14T06:30:53Z</dcterms:modified>
</cp:coreProperties>
</file>