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2450254-FC0A-4183-9B60-93C17F5EF20F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336C68-CD33-4041-A190-F5C2825FF8B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інфрачервоне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25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764704"/>
            <a:ext cx="5182829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1.6. </a:t>
            </a:r>
            <a:r>
              <a:rPr lang="ru-RU" sz="2800" dirty="0" err="1" smtClean="0">
                <a:solidFill>
                  <a:srgbClr val="7030A0"/>
                </a:solidFill>
              </a:rPr>
              <a:t>Харчова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</a:rPr>
              <a:t>промисловість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629" y="1628800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Особливістю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застосування</a:t>
            </a:r>
            <a:r>
              <a:rPr lang="ru-RU" sz="2000" dirty="0" smtClean="0"/>
              <a:t> ІЧ-</a:t>
            </a:r>
            <a:r>
              <a:rPr lang="ru-RU" sz="2000" dirty="0" err="1" smtClean="0"/>
              <a:t>випромінювання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харчовій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 є </a:t>
            </a:r>
            <a:r>
              <a:rPr lang="ru-RU" sz="2000" dirty="0" err="1" smtClean="0"/>
              <a:t>можливість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проникнення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електромагнітної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хвилі</a:t>
            </a:r>
            <a:r>
              <a:rPr lang="ru-RU" sz="2000" dirty="0" smtClean="0"/>
              <a:t> в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капілярно-пористі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продукти</a:t>
            </a:r>
            <a:r>
              <a:rPr lang="ru-RU" sz="2000" dirty="0" smtClean="0"/>
              <a:t>, як зерно, крупа, </a:t>
            </a:r>
            <a:r>
              <a:rPr lang="ru-RU" sz="2000" dirty="0" err="1" smtClean="0"/>
              <a:t>борошно</a:t>
            </a:r>
            <a:r>
              <a:rPr lang="ru-RU" sz="2000" dirty="0" smtClean="0"/>
              <a:t> і т. п. на </a:t>
            </a:r>
            <a:r>
              <a:rPr lang="ru-RU" sz="2000" dirty="0" err="1" smtClean="0"/>
              <a:t>глибину</a:t>
            </a:r>
            <a:r>
              <a:rPr lang="ru-RU" sz="2000" dirty="0" smtClean="0"/>
              <a:t> до 7 мм. 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Ця</a:t>
            </a:r>
            <a:r>
              <a:rPr lang="ru-RU" sz="2000" dirty="0" smtClean="0"/>
              <a:t> величина </a:t>
            </a:r>
            <a:r>
              <a:rPr lang="ru-RU" sz="2000" dirty="0" err="1" smtClean="0"/>
              <a:t>залежить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характеру </a:t>
            </a:r>
            <a:r>
              <a:rPr lang="ru-RU" sz="2000" dirty="0" err="1" smtClean="0"/>
              <a:t>поверхні</a:t>
            </a:r>
            <a:r>
              <a:rPr lang="ru-RU" sz="2000" dirty="0" smtClean="0"/>
              <a:t>, </a:t>
            </a:r>
            <a:r>
              <a:rPr lang="ru-RU" sz="2000" dirty="0" err="1" smtClean="0"/>
              <a:t>структури</a:t>
            </a:r>
            <a:r>
              <a:rPr lang="ru-RU" sz="2000" dirty="0" smtClean="0"/>
              <a:t>, </a:t>
            </a:r>
            <a:r>
              <a:rPr lang="ru-RU" sz="2000" dirty="0" err="1" smtClean="0"/>
              <a:t>властивостей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матеріалу</a:t>
            </a:r>
            <a:r>
              <a:rPr lang="ru-RU" sz="2000" dirty="0" smtClean="0"/>
              <a:t> і </a:t>
            </a:r>
            <a:r>
              <a:rPr lang="ru-RU" sz="2000" dirty="0" err="1" smtClean="0"/>
              <a:t>частотної</a:t>
            </a:r>
            <a:r>
              <a:rPr lang="ru-RU" sz="2000" dirty="0" smtClean="0"/>
              <a:t> характеристики </a:t>
            </a:r>
            <a:r>
              <a:rPr lang="ru-RU" sz="2000" dirty="0" err="1" smtClean="0"/>
              <a:t>випромінювання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Електромагнітна</a:t>
            </a:r>
            <a:r>
              <a:rPr lang="ru-RU" sz="2000" dirty="0" smtClean="0"/>
              <a:t> </a:t>
            </a:r>
            <a:r>
              <a:rPr lang="ru-RU" sz="2000" dirty="0" err="1" smtClean="0"/>
              <a:t>хвиля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певного</a:t>
            </a:r>
            <a:r>
              <a:rPr lang="ru-RU" sz="2000" dirty="0" smtClean="0"/>
              <a:t> частотного </a:t>
            </a:r>
            <a:r>
              <a:rPr lang="ru-RU" sz="2000" dirty="0" err="1" smtClean="0"/>
              <a:t>діапазону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надає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термічне</a:t>
            </a:r>
            <a:r>
              <a:rPr lang="ru-RU" sz="2000" dirty="0" smtClean="0"/>
              <a:t>, а й </a:t>
            </a:r>
            <a:r>
              <a:rPr lang="ru-RU" sz="2000" dirty="0" err="1" smtClean="0"/>
              <a:t>біологічний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на продукт, </a:t>
            </a:r>
            <a:r>
              <a:rPr lang="ru-RU" sz="2000" dirty="0" err="1" smtClean="0"/>
              <a:t>сприяє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прискоренню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біохімічних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перетворень</a:t>
            </a:r>
            <a:r>
              <a:rPr lang="ru-RU" sz="2000" dirty="0" smtClean="0"/>
              <a:t> в </a:t>
            </a:r>
            <a:r>
              <a:rPr lang="ru-RU" sz="2000" dirty="0" err="1" smtClean="0"/>
              <a:t>біологічних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полімерах</a:t>
            </a:r>
            <a:r>
              <a:rPr lang="ru-RU" sz="2000" dirty="0" smtClean="0"/>
              <a:t> ( </a:t>
            </a:r>
            <a:r>
              <a:rPr lang="ru-RU" sz="2000" dirty="0" err="1" smtClean="0"/>
              <a:t>крохмаль</a:t>
            </a:r>
            <a:r>
              <a:rPr lang="ru-RU" sz="2000" dirty="0" smtClean="0"/>
              <a:t>, </a:t>
            </a:r>
            <a:r>
              <a:rPr lang="ru-RU" sz="2000" dirty="0" err="1" smtClean="0"/>
              <a:t>білок</a:t>
            </a:r>
            <a:r>
              <a:rPr lang="ru-RU" sz="2000" dirty="0" smtClean="0"/>
              <a:t>, </a:t>
            </a:r>
            <a:r>
              <a:rPr lang="ru-RU" sz="2000" dirty="0" err="1" smtClean="0"/>
              <a:t>ліпіди</a:t>
            </a:r>
            <a:r>
              <a:rPr lang="ru-RU" sz="2000" dirty="0" smtClean="0"/>
              <a:t>). 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Конвеєрні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сушильні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транспортери</a:t>
            </a:r>
            <a:r>
              <a:rPr lang="ru-RU" sz="2000" dirty="0" smtClean="0"/>
              <a:t> з </a:t>
            </a:r>
            <a:r>
              <a:rPr lang="ru-RU" sz="2000" dirty="0" err="1" smtClean="0"/>
              <a:t>успіхом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використовуватися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закладці</a:t>
            </a:r>
            <a:r>
              <a:rPr lang="ru-RU" sz="2000" dirty="0" smtClean="0"/>
              <a:t> зерна в </a:t>
            </a:r>
            <a:r>
              <a:rPr lang="ru-RU" sz="2000" dirty="0" err="1" smtClean="0"/>
              <a:t>зерносховища</a:t>
            </a:r>
            <a:r>
              <a:rPr lang="ru-RU" sz="2000" dirty="0" smtClean="0"/>
              <a:t> і в </a:t>
            </a:r>
            <a:r>
              <a:rPr lang="ru-RU" sz="2000" dirty="0" err="1" smtClean="0"/>
              <a:t>борошномельній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1930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4752528" cy="532453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інфрачервоне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випромінювання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повсюдно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застосовують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обігріву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приміщень</a:t>
            </a:r>
            <a:r>
              <a:rPr lang="ru-RU" sz="2000" dirty="0" smtClean="0"/>
              <a:t> і </a:t>
            </a:r>
            <a:r>
              <a:rPr lang="ru-RU" sz="2000" dirty="0" err="1" smtClean="0"/>
              <a:t>вуличних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просторів</a:t>
            </a:r>
            <a:r>
              <a:rPr lang="ru-RU" sz="2000" dirty="0" smtClean="0"/>
              <a:t>. </a:t>
            </a:r>
            <a:r>
              <a:rPr lang="ru-RU" sz="2000" dirty="0" err="1" smtClean="0"/>
              <a:t>Інфрачервоні</a:t>
            </a:r>
            <a:r>
              <a:rPr lang="ru-RU" sz="2000" dirty="0" smtClean="0"/>
              <a:t> </a:t>
            </a:r>
            <a:r>
              <a:rPr lang="ru-RU" sz="2000" dirty="0" err="1" smtClean="0"/>
              <a:t>обігрівачі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використовуються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додаткового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основного </a:t>
            </a:r>
            <a:r>
              <a:rPr lang="ru-RU" sz="2000" dirty="0" err="1" smtClean="0"/>
              <a:t>опалення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приміщеннях</a:t>
            </a:r>
            <a:r>
              <a:rPr lang="ru-RU" sz="2000" dirty="0" smtClean="0"/>
              <a:t> (</a:t>
            </a:r>
            <a:r>
              <a:rPr lang="ru-RU" sz="2000" dirty="0" err="1" smtClean="0"/>
              <a:t>будинках</a:t>
            </a:r>
            <a:r>
              <a:rPr lang="ru-RU" sz="2000" dirty="0" smtClean="0"/>
              <a:t>, квартирах, </a:t>
            </a:r>
            <a:r>
              <a:rPr lang="ru-RU" sz="2000" dirty="0" err="1" smtClean="0"/>
              <a:t>офісах</a:t>
            </a:r>
            <a:r>
              <a:rPr lang="ru-RU" sz="2000" dirty="0" smtClean="0"/>
              <a:t> і т. п.),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для локального </a:t>
            </a:r>
            <a:r>
              <a:rPr lang="ru-RU" sz="2000" dirty="0" err="1" smtClean="0"/>
              <a:t>обігріву</a:t>
            </a:r>
            <a:r>
              <a:rPr lang="ru-RU" sz="2000" dirty="0" smtClean="0"/>
              <a:t> </a:t>
            </a:r>
            <a:r>
              <a:rPr lang="ru-RU" sz="2000" dirty="0" err="1" smtClean="0"/>
              <a:t>вуличного</a:t>
            </a:r>
            <a:r>
              <a:rPr lang="ru-RU" sz="2000" dirty="0" smtClean="0"/>
              <a:t> простору (</a:t>
            </a:r>
            <a:r>
              <a:rPr lang="ru-RU" sz="2000" dirty="0" err="1" smtClean="0"/>
              <a:t>вуличні</a:t>
            </a:r>
            <a:r>
              <a:rPr lang="ru-RU" sz="2000" dirty="0" smtClean="0"/>
              <a:t> кафе, </a:t>
            </a:r>
            <a:r>
              <a:rPr lang="ru-RU" sz="2000" dirty="0" err="1" smtClean="0"/>
              <a:t>альтанки</a:t>
            </a:r>
            <a:r>
              <a:rPr lang="ru-RU" sz="2000" dirty="0" smtClean="0"/>
              <a:t>, </a:t>
            </a:r>
            <a:r>
              <a:rPr lang="ru-RU" sz="2000" dirty="0" err="1" smtClean="0"/>
              <a:t>веранди</a:t>
            </a:r>
            <a:r>
              <a:rPr lang="ru-RU" sz="2000" dirty="0" smtClean="0"/>
              <a:t>).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Недоліком</a:t>
            </a:r>
            <a:r>
              <a:rPr lang="ru-RU" sz="2000" dirty="0" smtClean="0"/>
              <a:t> же є </a:t>
            </a:r>
            <a:r>
              <a:rPr lang="ru-RU" sz="2000" dirty="0" err="1" smtClean="0"/>
              <a:t>істотно</a:t>
            </a:r>
            <a:r>
              <a:rPr lang="ru-RU" sz="2000" dirty="0" smtClean="0"/>
              <a:t> велика </a:t>
            </a:r>
            <a:r>
              <a:rPr lang="ru-RU" sz="2000" dirty="0" err="1" smtClean="0"/>
              <a:t>нерівномірність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нагріву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в </a:t>
            </a:r>
            <a:r>
              <a:rPr lang="ru-RU" sz="2000" dirty="0" err="1" smtClean="0"/>
              <a:t>ряді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процесів</a:t>
            </a:r>
            <a:r>
              <a:rPr lang="ru-RU" sz="2000" dirty="0" smtClean="0"/>
              <a:t> абсолютно </a:t>
            </a:r>
            <a:r>
              <a:rPr lang="ru-RU" sz="2000" dirty="0" err="1" smtClean="0"/>
              <a:t>неприйнятно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76" y="3606932"/>
            <a:ext cx="3021316" cy="2091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804" y="710454"/>
            <a:ext cx="3151988" cy="2292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952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92108"/>
            <a:ext cx="552636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1.7. </a:t>
            </a:r>
            <a:r>
              <a:rPr lang="ru-RU" sz="2000" dirty="0" err="1" smtClean="0">
                <a:solidFill>
                  <a:srgbClr val="7030A0"/>
                </a:solidFill>
              </a:rPr>
              <a:t>Перевірка</a:t>
            </a:r>
            <a:r>
              <a:rPr lang="ru-RU" sz="2000" dirty="0" smtClean="0">
                <a:solidFill>
                  <a:srgbClr val="7030A0"/>
                </a:solidFill>
              </a:rPr>
              <a:t> грошей на </a:t>
            </a:r>
            <a:r>
              <a:rPr lang="ru-RU" sz="2000" dirty="0" err="1" smtClean="0">
                <a:solidFill>
                  <a:srgbClr val="7030A0"/>
                </a:solidFill>
              </a:rPr>
              <a:t>справжність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80728"/>
            <a:ext cx="4572000" cy="53553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 smtClean="0"/>
              <a:t>Інфрачервоний</a:t>
            </a:r>
            <a:r>
              <a:rPr lang="ru-RU" dirty="0" smtClean="0"/>
              <a:t> </a:t>
            </a:r>
            <a:r>
              <a:rPr lang="ru-RU" dirty="0" err="1" smtClean="0"/>
              <a:t>випромінювач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в </a:t>
            </a:r>
            <a:r>
              <a:rPr lang="ru-RU" dirty="0" err="1" smtClean="0"/>
              <a:t>приладах</a:t>
            </a:r>
            <a:r>
              <a:rPr lang="ru-RU" dirty="0" smtClean="0"/>
              <a:t> для </a:t>
            </a:r>
            <a:r>
              <a:rPr lang="ru-RU" dirty="0" err="1" smtClean="0"/>
              <a:t>перевірки</a:t>
            </a:r>
            <a:r>
              <a:rPr lang="ru-RU" dirty="0" smtClean="0"/>
              <a:t> грошей. </a:t>
            </a:r>
            <a:r>
              <a:rPr lang="ru-RU" dirty="0" err="1" smtClean="0"/>
              <a:t>Нанесені</a:t>
            </a:r>
            <a:r>
              <a:rPr lang="ru-RU" dirty="0" smtClean="0"/>
              <a:t> на купюру як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захисних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метамерні</a:t>
            </a:r>
            <a:r>
              <a:rPr lang="ru-RU" dirty="0" smtClean="0"/>
              <a:t> </a:t>
            </a:r>
            <a:r>
              <a:rPr lang="ru-RU" dirty="0" err="1" smtClean="0"/>
              <a:t>фарби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в </a:t>
            </a:r>
            <a:r>
              <a:rPr lang="ru-RU" dirty="0" err="1" smtClean="0"/>
              <a:t>інфрачервоному</a:t>
            </a:r>
            <a:r>
              <a:rPr lang="ru-RU" dirty="0" smtClean="0"/>
              <a:t> </a:t>
            </a:r>
            <a:r>
              <a:rPr lang="ru-RU" dirty="0" err="1" smtClean="0"/>
              <a:t>діапазоні</a:t>
            </a:r>
            <a:r>
              <a:rPr lang="ru-RU" dirty="0" smtClean="0"/>
              <a:t>. </a:t>
            </a:r>
            <a:r>
              <a:rPr lang="ru-RU" dirty="0" err="1" smtClean="0"/>
              <a:t>Інфрачервоні</a:t>
            </a:r>
            <a:r>
              <a:rPr lang="ru-RU" dirty="0" smtClean="0"/>
              <a:t> </a:t>
            </a:r>
            <a:r>
              <a:rPr lang="ru-RU" dirty="0" err="1" smtClean="0"/>
              <a:t>детектори</a:t>
            </a:r>
            <a:r>
              <a:rPr lang="ru-RU" dirty="0" smtClean="0"/>
              <a:t> валют є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безпомилковими</a:t>
            </a:r>
            <a:r>
              <a:rPr lang="ru-RU" dirty="0" smtClean="0"/>
              <a:t> </a:t>
            </a:r>
            <a:r>
              <a:rPr lang="ru-RU" dirty="0" err="1" smtClean="0"/>
              <a:t>приладами</a:t>
            </a:r>
            <a:r>
              <a:rPr lang="ru-RU" dirty="0" smtClean="0"/>
              <a:t> для </a:t>
            </a:r>
            <a:r>
              <a:rPr lang="ru-RU" dirty="0" err="1" smtClean="0"/>
              <a:t>перевірки</a:t>
            </a:r>
            <a:r>
              <a:rPr lang="ru-RU" dirty="0" smtClean="0"/>
              <a:t> грошей на </a:t>
            </a:r>
            <a:r>
              <a:rPr lang="ru-RU" dirty="0" err="1" smtClean="0"/>
              <a:t>справжність</a:t>
            </a:r>
            <a:r>
              <a:rPr lang="ru-RU" dirty="0" smtClean="0"/>
              <a:t> . </a:t>
            </a:r>
            <a:r>
              <a:rPr lang="ru-RU" dirty="0" err="1" smtClean="0"/>
              <a:t>Нанесення</a:t>
            </a:r>
            <a:r>
              <a:rPr lang="ru-RU" dirty="0" smtClean="0"/>
              <a:t> на купюру </a:t>
            </a:r>
            <a:r>
              <a:rPr lang="ru-RU" dirty="0" err="1" smtClean="0"/>
              <a:t>інфрачервоних</a:t>
            </a:r>
            <a:r>
              <a:rPr lang="ru-RU" dirty="0" smtClean="0"/>
              <a:t> </a:t>
            </a:r>
            <a:r>
              <a:rPr lang="ru-RU" dirty="0" err="1" smtClean="0"/>
              <a:t>міток</a:t>
            </a:r>
            <a:r>
              <a:rPr lang="ru-RU" dirty="0" smtClean="0"/>
              <a:t>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ультрафіолетових</a:t>
            </a:r>
            <a:r>
              <a:rPr lang="ru-RU" dirty="0" smtClean="0"/>
              <a:t>, </a:t>
            </a:r>
            <a:r>
              <a:rPr lang="ru-RU" dirty="0" err="1" smtClean="0"/>
              <a:t>фальшивомонетникам</a:t>
            </a:r>
            <a:r>
              <a:rPr lang="ru-RU" dirty="0" smtClean="0"/>
              <a:t> обходиться дорого і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невигідно</a:t>
            </a:r>
            <a:r>
              <a:rPr lang="ru-RU" dirty="0" smtClean="0"/>
              <a:t>. Тому </a:t>
            </a:r>
            <a:r>
              <a:rPr lang="ru-RU" dirty="0" err="1" smtClean="0"/>
              <a:t>детектори</a:t>
            </a:r>
            <a:r>
              <a:rPr lang="ru-RU" dirty="0" smtClean="0"/>
              <a:t> банкнот з </a:t>
            </a:r>
            <a:r>
              <a:rPr lang="ru-RU" dirty="0" err="1" smtClean="0"/>
              <a:t>вбудованим</a:t>
            </a:r>
            <a:r>
              <a:rPr lang="ru-RU" dirty="0" smtClean="0"/>
              <a:t> ІК </a:t>
            </a:r>
            <a:r>
              <a:rPr lang="ru-RU" dirty="0" err="1" smtClean="0"/>
              <a:t>випромінювачем</a:t>
            </a:r>
            <a:r>
              <a:rPr lang="ru-RU" dirty="0" smtClean="0"/>
              <a:t>, на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день, є </a:t>
            </a:r>
            <a:r>
              <a:rPr lang="ru-RU" dirty="0" err="1" smtClean="0"/>
              <a:t>найнадійнішим</a:t>
            </a:r>
            <a:r>
              <a:rPr lang="ru-RU" dirty="0" smtClean="0"/>
              <a:t> </a:t>
            </a:r>
            <a:r>
              <a:rPr lang="ru-RU" dirty="0" err="1" smtClean="0"/>
              <a:t>захистом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підробок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152" y="1071833"/>
            <a:ext cx="3653185" cy="2714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737" y="4077072"/>
            <a:ext cx="3657600" cy="2093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028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479591"/>
            <a:ext cx="4525598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dirty="0" err="1" smtClean="0">
                <a:solidFill>
                  <a:srgbClr val="7030A0"/>
                </a:solidFill>
              </a:rPr>
              <a:t>Небезпека</a:t>
            </a:r>
            <a:r>
              <a:rPr lang="ru-RU" sz="2800" dirty="0" smtClean="0">
                <a:solidFill>
                  <a:srgbClr val="7030A0"/>
                </a:solidFill>
              </a:rPr>
              <a:t> для </a:t>
            </a:r>
            <a:r>
              <a:rPr lang="ru-RU" sz="2800" dirty="0" err="1" smtClean="0">
                <a:solidFill>
                  <a:srgbClr val="7030A0"/>
                </a:solidFill>
              </a:rPr>
              <a:t>здоров'я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9" y="1340768"/>
            <a:ext cx="4351030" cy="489364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err="1" smtClean="0"/>
              <a:t>Сильне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інфрачервоне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випромінювання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місцях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нагрівання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небезпеку</a:t>
            </a:r>
            <a:r>
              <a:rPr lang="ru-RU" sz="2400" dirty="0" smtClean="0"/>
              <a:t> для очей. 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небезпечно</a:t>
            </a:r>
            <a:r>
              <a:rPr lang="ru-RU" sz="2400" dirty="0" smtClean="0"/>
              <a:t>, коли </a:t>
            </a:r>
            <a:r>
              <a:rPr lang="ru-RU" sz="2400" dirty="0" err="1" smtClean="0"/>
              <a:t>випромінювання</a:t>
            </a:r>
            <a:r>
              <a:rPr lang="ru-RU" sz="2400" dirty="0" smtClean="0"/>
              <a:t> не </a:t>
            </a:r>
            <a:r>
              <a:rPr lang="ru-RU" sz="2400" dirty="0" err="1" smtClean="0"/>
              <a:t>супроводжується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видимим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світлом</a:t>
            </a:r>
            <a:r>
              <a:rPr lang="ru-RU" sz="2400" dirty="0" smtClean="0"/>
              <a:t>. У таких </a:t>
            </a:r>
            <a:r>
              <a:rPr lang="ru-RU" sz="2400" dirty="0" err="1" smtClean="0"/>
              <a:t>місцях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надягати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спеціальні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окуляри</a:t>
            </a:r>
            <a:r>
              <a:rPr lang="ru-RU" sz="2400" dirty="0" smtClean="0"/>
              <a:t> для очей.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522" y="1628800"/>
            <a:ext cx="4159672" cy="1681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871" y="3848113"/>
            <a:ext cx="3803825" cy="23702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454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90" y="548680"/>
            <a:ext cx="8424936" cy="41549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400" dirty="0" smtClean="0">
                <a:solidFill>
                  <a:srgbClr val="FF0000"/>
                </a:solidFill>
              </a:rPr>
              <a:t>Інфрачерво́не випромі́нювання </a:t>
            </a:r>
            <a:r>
              <a:rPr lang="vi-VN" sz="2400" dirty="0" smtClean="0"/>
              <a:t>(від лат. </a:t>
            </a:r>
            <a:r>
              <a:rPr lang="en-US" sz="2400" dirty="0" smtClean="0"/>
              <a:t>infra — </a:t>
            </a:r>
            <a:r>
              <a:rPr lang="vi-VN" sz="2400" dirty="0" smtClean="0"/>
              <a:t>нижче, скорочено ІЧ) — оптичне випромінювання з довжиною хвилі більшою, ніж у видимого випромінювання, що відповідає довжині хвилі, більшій від приблизно 750 нм.</a:t>
            </a:r>
          </a:p>
          <a:p>
            <a:endParaRPr lang="vi-VN" sz="2400" dirty="0" smtClean="0"/>
          </a:p>
          <a:p>
            <a:r>
              <a:rPr lang="vi-VN" sz="2400" dirty="0" smtClean="0"/>
              <a:t>Людське око не бачить інфрачервоного випромінювання, органи чуття деяких інших тварин, наприклад, змій та кажанів, сприймають інфрачервоне випромінювання, що допомагає їм добре орієнтуватися в темряві.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085184"/>
            <a:ext cx="7781937" cy="127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9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4824536" cy="53245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err="1" smtClean="0"/>
              <a:t>Інфрачервоні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випромінюються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всіма</a:t>
            </a:r>
            <a:r>
              <a:rPr lang="ru-RU" sz="2000" dirty="0" smtClean="0"/>
              <a:t> </a:t>
            </a:r>
            <a:r>
              <a:rPr lang="ru-RU" sz="2000" dirty="0" err="1" smtClean="0"/>
              <a:t>тілами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температуру </a:t>
            </a:r>
            <a:r>
              <a:rPr lang="ru-RU" sz="2000" dirty="0" err="1" smtClean="0"/>
              <a:t>вищу</a:t>
            </a:r>
            <a:r>
              <a:rPr lang="ru-RU" sz="2000" dirty="0" smtClean="0"/>
              <a:t> за </a:t>
            </a:r>
            <a:r>
              <a:rPr lang="ru-RU" sz="2000" dirty="0" err="1" smtClean="0"/>
              <a:t>абсолютний</a:t>
            </a:r>
            <a:r>
              <a:rPr lang="ru-RU" sz="2000" dirty="0" smtClean="0"/>
              <a:t> нуль, максимум </a:t>
            </a:r>
            <a:r>
              <a:rPr lang="ru-RU" sz="2000" dirty="0" err="1" smtClean="0"/>
              <a:t>інтенсивності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випромінювання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температури</a:t>
            </a:r>
            <a:r>
              <a:rPr lang="ru-RU" sz="2000" dirty="0" smtClean="0"/>
              <a:t>. </a:t>
            </a:r>
          </a:p>
          <a:p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 err="1" smtClean="0"/>
              <a:t>підвищенні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температури</a:t>
            </a:r>
            <a:r>
              <a:rPr lang="ru-RU" sz="2000" dirty="0" smtClean="0"/>
              <a:t> максимум </a:t>
            </a:r>
            <a:r>
              <a:rPr lang="ru-RU" sz="2000" dirty="0" err="1" smtClean="0"/>
              <a:t>зміщується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бік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коротших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хвиль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в </a:t>
            </a:r>
            <a:r>
              <a:rPr lang="ru-RU" sz="2000" dirty="0" err="1" smtClean="0"/>
              <a:t>напрямку</a:t>
            </a:r>
            <a:r>
              <a:rPr lang="ru-RU" sz="2000" dirty="0" smtClean="0"/>
              <a:t> видимого </a:t>
            </a:r>
            <a:r>
              <a:rPr lang="ru-RU" sz="2000" dirty="0" err="1" smtClean="0"/>
              <a:t>діапазону</a:t>
            </a:r>
            <a:r>
              <a:rPr lang="ru-RU" sz="2000" dirty="0" smtClean="0"/>
              <a:t>. </a:t>
            </a:r>
          </a:p>
          <a:p>
            <a:endParaRPr lang="ru-RU" sz="2000" dirty="0"/>
          </a:p>
          <a:p>
            <a:r>
              <a:rPr lang="ru-RU" sz="2000" dirty="0" smtClean="0"/>
              <a:t>У </a:t>
            </a:r>
            <a:r>
              <a:rPr lang="ru-RU" sz="2000" dirty="0" err="1" smtClean="0"/>
              <a:t>зв'язку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залежністю</a:t>
            </a:r>
            <a:r>
              <a:rPr lang="ru-RU" sz="2000" dirty="0" smtClean="0"/>
              <a:t> спектру та </a:t>
            </a:r>
            <a:r>
              <a:rPr lang="ru-RU" sz="2000" dirty="0" err="1" smtClean="0"/>
              <a:t>інтенсивності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інфрачервоного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випромінювання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температури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часто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тепловим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випромінюванням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903533"/>
            <a:ext cx="4159200" cy="24708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1406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96944" cy="501675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 smtClean="0"/>
              <a:t> Зараз весь </a:t>
            </a:r>
            <a:r>
              <a:rPr lang="ru-RU" sz="3200" dirty="0" err="1" smtClean="0"/>
              <a:t>діапазон</a:t>
            </a:r>
            <a:r>
              <a:rPr lang="ru-RU" sz="3200" dirty="0" smtClean="0"/>
              <a:t> </a:t>
            </a:r>
            <a:r>
              <a:rPr lang="ru-RU" sz="3200" dirty="0" err="1" smtClean="0"/>
              <a:t>інфрачервоного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випромінювання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ділять</a:t>
            </a:r>
            <a:r>
              <a:rPr lang="ru-RU" sz="3200" dirty="0" smtClean="0"/>
              <a:t> на три </a:t>
            </a:r>
            <a:r>
              <a:rPr lang="ru-RU" sz="3200" dirty="0" err="1" smtClean="0"/>
              <a:t>складових</a:t>
            </a:r>
            <a:r>
              <a:rPr lang="ru-RU" sz="3200" dirty="0" smtClean="0"/>
              <a:t>:</a:t>
            </a:r>
          </a:p>
          <a:p>
            <a:endParaRPr lang="ru-RU" sz="3200" dirty="0" smtClean="0"/>
          </a:p>
          <a:p>
            <a:r>
              <a:rPr lang="ru-RU" sz="3200" dirty="0" smtClean="0"/>
              <a:t>    </a:t>
            </a:r>
            <a:r>
              <a:rPr lang="ru-RU" sz="3200" b="1" dirty="0" err="1" smtClean="0">
                <a:solidFill>
                  <a:srgbClr val="92D050"/>
                </a:solidFill>
              </a:rPr>
              <a:t>короткохвильова</a:t>
            </a:r>
            <a:r>
              <a:rPr lang="ru-RU" sz="3200" b="1" dirty="0" smtClean="0">
                <a:solidFill>
                  <a:srgbClr val="92D050"/>
                </a:solidFill>
              </a:rPr>
              <a:t> область</a:t>
            </a:r>
            <a:r>
              <a:rPr lang="ru-RU" sz="3200" dirty="0" smtClean="0"/>
              <a:t>: λ = 0,74-2,5 мкм;</a:t>
            </a:r>
          </a:p>
          <a:p>
            <a:r>
              <a:rPr lang="ru-RU" sz="3200" dirty="0" smtClean="0"/>
              <a:t>    </a:t>
            </a:r>
            <a:r>
              <a:rPr lang="ru-RU" sz="3200" b="1" dirty="0" err="1" smtClean="0">
                <a:solidFill>
                  <a:srgbClr val="00B0F0"/>
                </a:solidFill>
              </a:rPr>
              <a:t>середньохвильова</a:t>
            </a:r>
            <a:r>
              <a:rPr lang="ru-RU" sz="3200" b="1" dirty="0" smtClean="0">
                <a:solidFill>
                  <a:srgbClr val="00B0F0"/>
                </a:solidFill>
              </a:rPr>
              <a:t> область</a:t>
            </a:r>
            <a:r>
              <a:rPr lang="ru-RU" sz="3200" dirty="0" smtClean="0"/>
              <a:t>: λ = 2,5-50 мкм;</a:t>
            </a:r>
          </a:p>
          <a:p>
            <a:r>
              <a:rPr lang="ru-RU" sz="3200" dirty="0" smtClean="0"/>
              <a:t>    </a:t>
            </a:r>
            <a:r>
              <a:rPr lang="ru-RU" sz="3200" b="1" dirty="0" err="1" smtClean="0">
                <a:solidFill>
                  <a:srgbClr val="7030A0"/>
                </a:solidFill>
              </a:rPr>
              <a:t>довгохвильова</a:t>
            </a:r>
            <a:r>
              <a:rPr lang="ru-RU" sz="3200" b="1" dirty="0" smtClean="0">
                <a:solidFill>
                  <a:srgbClr val="7030A0"/>
                </a:solidFill>
              </a:rPr>
              <a:t> область</a:t>
            </a:r>
            <a:r>
              <a:rPr lang="ru-RU" sz="3200" dirty="0" smtClean="0"/>
              <a:t>: λ = 50-2000 мкм;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2477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548680"/>
            <a:ext cx="6176691" cy="11079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sz="6600" dirty="0" err="1" smtClean="0"/>
              <a:t>Застосування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64778" y="2086379"/>
            <a:ext cx="328647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1.1. Медицина 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996952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Інфрачервоні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медичних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цілях</a:t>
            </a:r>
            <a:r>
              <a:rPr lang="ru-RU" sz="2400" dirty="0" smtClean="0"/>
              <a:t>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випромінювання</a:t>
            </a:r>
            <a:r>
              <a:rPr lang="ru-RU" sz="2400" dirty="0" smtClean="0"/>
              <a:t> не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сильно. Вони позитивно </a:t>
            </a:r>
            <a:r>
              <a:rPr lang="ru-RU" sz="2400" dirty="0" err="1" smtClean="0"/>
              <a:t>впливають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організм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385685"/>
            <a:ext cx="4265240" cy="2132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4005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836712"/>
            <a:ext cx="5230919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1.2. </a:t>
            </a:r>
            <a:r>
              <a:rPr lang="ru-RU" sz="2800" dirty="0" err="1" smtClean="0">
                <a:solidFill>
                  <a:srgbClr val="7030A0"/>
                </a:solidFill>
              </a:rPr>
              <a:t>Дистанційне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</a:rPr>
              <a:t>керування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44824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Інфрачервоні</a:t>
            </a:r>
            <a:r>
              <a:rPr lang="ru-RU" sz="2400" dirty="0" smtClean="0"/>
              <a:t> </a:t>
            </a:r>
            <a:r>
              <a:rPr lang="ru-RU" sz="2400" dirty="0" err="1" smtClean="0"/>
              <a:t>діоди</a:t>
            </a:r>
            <a:r>
              <a:rPr lang="ru-RU" sz="2400" dirty="0" smtClean="0"/>
              <a:t> і </a:t>
            </a:r>
            <a:r>
              <a:rPr lang="ru-RU" sz="2400" dirty="0" err="1" smtClean="0"/>
              <a:t>фотодіоди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повсюдно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застосовуються</a:t>
            </a:r>
            <a:r>
              <a:rPr lang="ru-RU" sz="2400" dirty="0" smtClean="0"/>
              <a:t> в пультах </a:t>
            </a:r>
            <a:r>
              <a:rPr lang="ru-RU" sz="2400" dirty="0" err="1" smtClean="0"/>
              <a:t>дистанційного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, системах автоматики, </a:t>
            </a:r>
            <a:r>
              <a:rPr lang="ru-RU" sz="2400" dirty="0" err="1" smtClean="0"/>
              <a:t>охоронних</a:t>
            </a:r>
            <a:r>
              <a:rPr lang="ru-RU" sz="2400" dirty="0" smtClean="0"/>
              <a:t> системах, </a:t>
            </a:r>
            <a:r>
              <a:rPr lang="ru-RU" sz="2400" dirty="0" err="1" smtClean="0"/>
              <a:t>деяких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мобільних</a:t>
            </a:r>
            <a:r>
              <a:rPr lang="ru-RU" sz="2400" dirty="0" smtClean="0"/>
              <a:t> телефонах і т. п. </a:t>
            </a:r>
            <a:r>
              <a:rPr lang="ru-RU" sz="2400" dirty="0" err="1" smtClean="0"/>
              <a:t>Інфрачервоні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промені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відволікають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увагу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в силу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невидимості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077071"/>
            <a:ext cx="3011264" cy="2318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06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692696"/>
            <a:ext cx="346601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1.3. При </a:t>
            </a:r>
            <a:r>
              <a:rPr lang="ru-RU" sz="2400" dirty="0" err="1" smtClean="0">
                <a:solidFill>
                  <a:srgbClr val="7030A0"/>
                </a:solidFill>
              </a:rPr>
              <a:t>фарбуванні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1211" y="1484784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Інфрачервоні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випромінювачі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промисловості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сушіння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лакофарбових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поверхонь</a:t>
            </a:r>
            <a:r>
              <a:rPr lang="ru-RU" sz="2400" dirty="0" smtClean="0"/>
              <a:t>. </a:t>
            </a:r>
            <a:r>
              <a:rPr lang="ru-RU" sz="2400" dirty="0" err="1" smtClean="0"/>
              <a:t>Інфрачервоний</a:t>
            </a:r>
            <a:r>
              <a:rPr lang="ru-RU" sz="2400" dirty="0" smtClean="0"/>
              <a:t> метод сушки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переваги</a:t>
            </a:r>
            <a:r>
              <a:rPr lang="ru-RU" sz="2400" dirty="0" smtClean="0"/>
              <a:t> перед </a:t>
            </a:r>
            <a:r>
              <a:rPr lang="ru-RU" sz="2400" dirty="0" err="1" smtClean="0"/>
              <a:t>традиційним</a:t>
            </a:r>
            <a:r>
              <a:rPr lang="ru-RU" sz="2400" dirty="0" smtClean="0"/>
              <a:t>, </a:t>
            </a:r>
            <a:r>
              <a:rPr lang="ru-RU" sz="2400" dirty="0" err="1" smtClean="0"/>
              <a:t>конвекційним</a:t>
            </a:r>
            <a:r>
              <a:rPr lang="ru-RU" sz="2400" dirty="0" smtClean="0"/>
              <a:t> методом. У першу </a:t>
            </a:r>
            <a:r>
              <a:rPr lang="ru-RU" sz="2400" dirty="0" err="1" smtClean="0"/>
              <a:t>чергу</a:t>
            </a:r>
            <a:r>
              <a:rPr lang="ru-RU" sz="2400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, </a:t>
            </a:r>
            <a:r>
              <a:rPr lang="ru-RU" sz="2400" dirty="0" err="1" smtClean="0"/>
              <a:t>безумовно</a:t>
            </a:r>
            <a:r>
              <a:rPr lang="ru-RU" sz="2400" dirty="0" smtClean="0"/>
              <a:t>, </a:t>
            </a:r>
            <a:r>
              <a:rPr lang="ru-RU" sz="2400" dirty="0" err="1" smtClean="0"/>
              <a:t>економічний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ефект</a:t>
            </a:r>
            <a:r>
              <a:rPr lang="ru-RU" sz="2400" dirty="0" smtClean="0"/>
              <a:t>. </a:t>
            </a:r>
            <a:r>
              <a:rPr lang="ru-RU" sz="2400" dirty="0" err="1" smtClean="0"/>
              <a:t>Швидкість</a:t>
            </a:r>
            <a:r>
              <a:rPr lang="ru-RU" sz="2400" dirty="0" smtClean="0"/>
              <a:t> і </a:t>
            </a:r>
            <a:r>
              <a:rPr lang="ru-RU" sz="2400" dirty="0" err="1" smtClean="0"/>
              <a:t>витрачається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енергія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інфрачервоній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сушці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менше</a:t>
            </a:r>
            <a:r>
              <a:rPr lang="ru-RU" sz="2400" dirty="0" smtClean="0"/>
              <a:t> тих же </a:t>
            </a:r>
            <a:r>
              <a:rPr lang="ru-RU" sz="2400" dirty="0" err="1" smtClean="0"/>
              <a:t>показників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традиційних</a:t>
            </a:r>
            <a:r>
              <a:rPr lang="ru-RU" sz="2400" dirty="0" smtClean="0"/>
              <a:t> методах. 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506490"/>
            <a:ext cx="2678062" cy="2142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477193"/>
            <a:ext cx="2520280" cy="22010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1208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692696"/>
            <a:ext cx="578716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1.4. </a:t>
            </a:r>
            <a:r>
              <a:rPr lang="ru-RU" sz="2400" dirty="0" err="1" smtClean="0">
                <a:solidFill>
                  <a:srgbClr val="7030A0"/>
                </a:solidFill>
              </a:rPr>
              <a:t>Стерилізація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</a:rPr>
              <a:t>харчових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</a:rPr>
              <a:t>продуктів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916831"/>
            <a:ext cx="87352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За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інфрачервоного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випромінювання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стерілізіруют</a:t>
            </a:r>
            <a:r>
              <a:rPr lang="ru-RU" sz="2800" dirty="0" smtClean="0"/>
              <a:t> </a:t>
            </a:r>
            <a:r>
              <a:rPr lang="ru-RU" sz="2800" dirty="0" err="1" smtClean="0"/>
              <a:t>харчові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продукти</a:t>
            </a:r>
            <a:r>
              <a:rPr lang="ru-RU" sz="2800" dirty="0" smtClean="0"/>
              <a:t> з метою </a:t>
            </a:r>
            <a:r>
              <a:rPr lang="ru-RU" sz="2800" dirty="0" err="1" smtClean="0"/>
              <a:t>дезінфекції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53" y="3304875"/>
            <a:ext cx="4067944" cy="30502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830" y="3392179"/>
            <a:ext cx="3950609" cy="29629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364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764704"/>
            <a:ext cx="400622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1.5. </a:t>
            </a:r>
            <a:r>
              <a:rPr lang="ru-RU" sz="2400" dirty="0" err="1" smtClean="0">
                <a:solidFill>
                  <a:srgbClr val="7030A0"/>
                </a:solidFill>
              </a:rPr>
              <a:t>Антикорозійне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</a:rPr>
              <a:t>засіб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276872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Інфрачервоні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застосовуються</a:t>
            </a:r>
            <a:r>
              <a:rPr lang="ru-RU" sz="2800" dirty="0" smtClean="0"/>
              <a:t> з метою </a:t>
            </a:r>
            <a:r>
              <a:rPr lang="ru-RU" sz="2800" dirty="0" err="1" smtClean="0"/>
              <a:t>запобігання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корозії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поверхонь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покриваються</a:t>
            </a:r>
            <a:r>
              <a:rPr lang="ru-RU" sz="2800" dirty="0" smtClean="0"/>
              <a:t> лаком.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340" y="3749918"/>
            <a:ext cx="4561350" cy="2698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383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33</TotalTime>
  <Words>601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Аптека</vt:lpstr>
      <vt:lpstr>інфрачервоне випромінювання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інфрачервоне випромінювання</dc:title>
  <dc:creator>XTreme.ws</dc:creator>
  <cp:lastModifiedBy>XTreme.ws</cp:lastModifiedBy>
  <cp:revision>4</cp:revision>
  <dcterms:created xsi:type="dcterms:W3CDTF">2014-01-27T15:20:47Z</dcterms:created>
  <dcterms:modified xsi:type="dcterms:W3CDTF">2014-01-27T15:53:55Z</dcterms:modified>
</cp:coreProperties>
</file>