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5" r:id="rId7"/>
    <p:sldId id="267" r:id="rId8"/>
    <p:sldId id="259" r:id="rId9"/>
    <p:sldId id="260" r:id="rId10"/>
    <p:sldId id="264" r:id="rId11"/>
    <p:sldId id="266" r:id="rId12"/>
    <p:sldId id="26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E9DD-0E1E-4D11-AE0A-A88A0A8F558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301B-57BD-4DC9-BA86-DEC9D105C35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E9DD-0E1E-4D11-AE0A-A88A0A8F558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301B-57BD-4DC9-BA86-DEC9D105C3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E9DD-0E1E-4D11-AE0A-A88A0A8F558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301B-57BD-4DC9-BA86-DEC9D105C3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E9DD-0E1E-4D11-AE0A-A88A0A8F558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301B-57BD-4DC9-BA86-DEC9D105C3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E9DD-0E1E-4D11-AE0A-A88A0A8F558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301B-57BD-4DC9-BA86-DEC9D105C35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E9DD-0E1E-4D11-AE0A-A88A0A8F558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301B-57BD-4DC9-BA86-DEC9D105C3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E9DD-0E1E-4D11-AE0A-A88A0A8F558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301B-57BD-4DC9-BA86-DEC9D105C3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E9DD-0E1E-4D11-AE0A-A88A0A8F558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301B-57BD-4DC9-BA86-DEC9D105C3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E9DD-0E1E-4D11-AE0A-A88A0A8F558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301B-57BD-4DC9-BA86-DEC9D105C3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E9DD-0E1E-4D11-AE0A-A88A0A8F558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301B-57BD-4DC9-BA86-DEC9D105C3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E9DD-0E1E-4D11-AE0A-A88A0A8F558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00301B-57BD-4DC9-BA86-DEC9D105C35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88E9DD-0E1E-4D11-AE0A-A88A0A8F5583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00301B-57BD-4DC9-BA86-DEC9D105C35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643966" cy="2000240"/>
          </a:xfrm>
        </p:spPr>
        <p:txBody>
          <a:bodyPr>
            <a:noAutofit/>
          </a:bodyPr>
          <a:lstStyle/>
          <a:p>
            <a:r>
              <a:rPr lang="ru-RU" sz="8000" dirty="0" err="1" smtClean="0"/>
              <a:t>Електричний</a:t>
            </a:r>
            <a:r>
              <a:rPr lang="ru-RU" sz="8000" dirty="0" smtClean="0"/>
              <a:t> струм</a:t>
            </a:r>
            <a:endParaRPr lang="ru-RU" sz="8000" dirty="0"/>
          </a:p>
        </p:txBody>
      </p:sp>
      <p:pic>
        <p:nvPicPr>
          <p:cNvPr id="2050" name="Picture 2" descr="H:\1267120120_danger-8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57430"/>
            <a:ext cx="6429388" cy="4500570"/>
          </a:xfrm>
          <a:prstGeom prst="rect">
            <a:avLst/>
          </a:prstGeom>
          <a:noFill/>
        </p:spPr>
      </p:pic>
      <p:pic>
        <p:nvPicPr>
          <p:cNvPr id="2052" name="Picture 4" descr="H:\tumblr_lquf4lBgml1qbr8r3o1_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8351" y="2357430"/>
            <a:ext cx="2995649" cy="4500570"/>
          </a:xfrm>
          <a:prstGeom prst="rect">
            <a:avLst/>
          </a:prstGeom>
          <a:noFill/>
        </p:spPr>
      </p:pic>
      <p:pic>
        <p:nvPicPr>
          <p:cNvPr id="2053" name="Picture 5" descr="H:\img_1258910079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88222" y="0"/>
            <a:ext cx="1655778" cy="12336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uk-UA" sz="3200" dirty="0" smtClean="0">
              <a:solidFill>
                <a:srgbClr val="FF0000"/>
              </a:solidFill>
            </a:endParaRPr>
          </a:p>
          <a:p>
            <a:r>
              <a:rPr lang="uk-UA" sz="3200" dirty="0" smtClean="0">
                <a:solidFill>
                  <a:srgbClr val="FF0000"/>
                </a:solidFill>
              </a:rPr>
              <a:t>Густина електричного заряду </a:t>
            </a:r>
            <a:r>
              <a:rPr lang="en-US" sz="3200" dirty="0" smtClean="0">
                <a:solidFill>
                  <a:srgbClr val="FF0000"/>
                </a:solidFill>
              </a:rPr>
              <a:t>j</a:t>
            </a:r>
            <a:r>
              <a:rPr lang="uk-UA" sz="3200" dirty="0" smtClean="0">
                <a:solidFill>
                  <a:srgbClr val="FF0000"/>
                </a:solidFill>
              </a:rPr>
              <a:t> </a:t>
            </a:r>
            <a:r>
              <a:rPr lang="uk-UA" sz="3200" dirty="0" smtClean="0"/>
              <a:t>– фізична величина, яка характеризує розподіл електричного струму в провіднику.</a:t>
            </a:r>
          </a:p>
          <a:p>
            <a:pPr>
              <a:buNone/>
            </a:pPr>
            <a:r>
              <a:rPr lang="uk-UA" sz="3200" dirty="0" smtClean="0"/>
              <a:t> </a:t>
            </a:r>
          </a:p>
          <a:p>
            <a:pPr>
              <a:buNone/>
            </a:pPr>
            <a:r>
              <a:rPr lang="uk-UA" sz="3200" dirty="0" smtClean="0"/>
              <a:t>                      - </a:t>
            </a:r>
            <a:r>
              <a:rPr lang="uk-UA" sz="2800" dirty="0" smtClean="0"/>
              <a:t>густина </a:t>
            </a:r>
            <a:r>
              <a:rPr lang="uk-UA" sz="2800" dirty="0" smtClean="0"/>
              <a:t>електричного заряду</a:t>
            </a:r>
            <a:r>
              <a:rPr lang="uk-UA" sz="2800" dirty="0" smtClean="0"/>
              <a:t>  </a:t>
            </a:r>
          </a:p>
          <a:p>
            <a:pPr>
              <a:buNone/>
            </a:pPr>
            <a:endParaRPr lang="uk-UA" sz="2800" dirty="0" smtClean="0"/>
          </a:p>
          <a:p>
            <a:pPr>
              <a:buNone/>
            </a:pPr>
            <a:endParaRPr lang="uk-UA" sz="2800" dirty="0" smtClean="0"/>
          </a:p>
          <a:p>
            <a:pPr>
              <a:buNone/>
            </a:pPr>
            <a:r>
              <a:rPr lang="uk-UA" sz="2800" dirty="0" smtClean="0"/>
              <a:t>д</a:t>
            </a:r>
            <a:r>
              <a:rPr lang="uk-UA" sz="2800" dirty="0" smtClean="0"/>
              <a:t>е </a:t>
            </a:r>
            <a:r>
              <a:rPr lang="uk-UA" sz="2800" i="1" dirty="0" smtClean="0">
                <a:solidFill>
                  <a:srgbClr val="FF0000"/>
                </a:solidFill>
              </a:rPr>
              <a:t>І</a:t>
            </a:r>
            <a:r>
              <a:rPr lang="uk-UA" sz="2800" dirty="0" smtClean="0"/>
              <a:t> – сила струму,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S</a:t>
            </a:r>
            <a:r>
              <a:rPr lang="uk-UA" sz="2800" i="1" dirty="0" smtClean="0"/>
              <a:t> – </a:t>
            </a:r>
            <a:r>
              <a:rPr lang="uk-UA" sz="2800" dirty="0" smtClean="0"/>
              <a:t>площа перерізу провідника</a:t>
            </a:r>
          </a:p>
          <a:p>
            <a:pPr>
              <a:buNone/>
            </a:pPr>
            <a:endParaRPr lang="uk-UA" sz="2800" dirty="0" smtClean="0"/>
          </a:p>
          <a:p>
            <a:pPr>
              <a:buNone/>
            </a:pPr>
            <a:r>
              <a:rPr lang="uk-UA" sz="2800" dirty="0" smtClean="0"/>
              <a:t>[</a:t>
            </a:r>
            <a:r>
              <a:rPr lang="uk-UA" sz="2800" i="1" dirty="0" smtClean="0"/>
              <a:t> </a:t>
            </a:r>
            <a:r>
              <a:rPr lang="en-US" sz="2800" i="1" dirty="0" smtClean="0"/>
              <a:t>j</a:t>
            </a:r>
            <a:r>
              <a:rPr lang="uk-UA" sz="2800" i="1" dirty="0" smtClean="0"/>
              <a:t> </a:t>
            </a:r>
            <a:r>
              <a:rPr lang="uk-UA" sz="2800" dirty="0" smtClean="0"/>
              <a:t>]= </a:t>
            </a:r>
            <a:r>
              <a:rPr lang="uk-UA" sz="3600" dirty="0" smtClean="0"/>
              <a:t>1</a:t>
            </a:r>
            <a:r>
              <a:rPr lang="uk-UA" sz="2800" dirty="0" smtClean="0"/>
              <a:t> А</a:t>
            </a:r>
            <a:r>
              <a:rPr lang="en-US" sz="2800" dirty="0" smtClean="0"/>
              <a:t>/</a:t>
            </a:r>
            <a:r>
              <a:rPr lang="uk-UA" sz="2800" dirty="0" smtClean="0"/>
              <a:t>       - одиниця густини електричного струму</a:t>
            </a:r>
            <a:endParaRPr lang="uk-UA" sz="2400" dirty="0" smtClean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143116"/>
            <a:ext cx="1768091" cy="1928826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5500702"/>
            <a:ext cx="500066" cy="588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6" descr="H:\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3351087"/>
            <a:ext cx="2571736" cy="3506913"/>
          </a:xfrm>
          <a:prstGeom prst="rect">
            <a:avLst/>
          </a:prstGeom>
          <a:noFill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5357826"/>
            <a:ext cx="571504" cy="496960"/>
          </a:xfrm>
          <a:prstGeom prst="rect">
            <a:avLst/>
          </a:prstGeom>
          <a:noFill/>
        </p:spPr>
      </p:pic>
      <p:pic>
        <p:nvPicPr>
          <p:cNvPr id="22533" name="Picture 5" descr="H:\Jou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2998105"/>
            <a:ext cx="2790828" cy="3859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>
                <a:solidFill>
                  <a:srgbClr val="FF0000"/>
                </a:solidFill>
              </a:rPr>
              <a:t>Закон Джоуля – Ленца</a:t>
            </a:r>
            <a:r>
              <a:rPr lang="uk-UA" dirty="0" smtClean="0"/>
              <a:t>: </a:t>
            </a:r>
            <a:r>
              <a:rPr lang="en-US" dirty="0" smtClean="0"/>
              <a:t> </a:t>
            </a:r>
            <a:r>
              <a:rPr lang="uk-UA" dirty="0" smtClean="0"/>
              <a:t>кількість теплоти</a:t>
            </a:r>
            <a:r>
              <a:rPr lang="en-US" dirty="0" smtClean="0"/>
              <a:t>  Q</a:t>
            </a:r>
            <a:r>
              <a:rPr lang="uk-UA" dirty="0" smtClean="0"/>
              <a:t>, </a:t>
            </a:r>
            <a:r>
              <a:rPr lang="en-US" dirty="0" smtClean="0"/>
              <a:t> </a:t>
            </a:r>
            <a:r>
              <a:rPr lang="uk-UA" dirty="0" smtClean="0"/>
              <a:t>що виділяється за час</a:t>
            </a:r>
            <a:r>
              <a:rPr lang="en-US" dirty="0" smtClean="0"/>
              <a:t>  t</a:t>
            </a:r>
            <a:r>
              <a:rPr lang="uk-UA" dirty="0" smtClean="0"/>
              <a:t> </a:t>
            </a:r>
            <a:r>
              <a:rPr lang="en-US" dirty="0" smtClean="0"/>
              <a:t> </a:t>
            </a:r>
            <a:r>
              <a:rPr lang="uk-UA" dirty="0" smtClean="0"/>
              <a:t>в провіднику з опором</a:t>
            </a:r>
            <a:r>
              <a:rPr lang="en-US" dirty="0" smtClean="0"/>
              <a:t>  R</a:t>
            </a:r>
            <a:r>
              <a:rPr lang="uk-UA" dirty="0" smtClean="0"/>
              <a:t> </a:t>
            </a:r>
            <a:r>
              <a:rPr lang="en-US" dirty="0" smtClean="0"/>
              <a:t> </a:t>
            </a:r>
            <a:r>
              <a:rPr lang="uk-UA" dirty="0" smtClean="0"/>
              <a:t>під час проходження по ньому струму силою</a:t>
            </a:r>
            <a:r>
              <a:rPr lang="en-US" dirty="0" smtClean="0"/>
              <a:t>  I</a:t>
            </a:r>
            <a:r>
              <a:rPr lang="uk-UA" dirty="0" smtClean="0"/>
              <a:t> </a:t>
            </a:r>
            <a:r>
              <a:rPr lang="en-US" dirty="0" smtClean="0"/>
              <a:t> </a:t>
            </a:r>
            <a:r>
              <a:rPr lang="uk-UA" dirty="0" smtClean="0"/>
              <a:t>дорівнює</a:t>
            </a:r>
            <a:r>
              <a:rPr lang="en-US" dirty="0" smtClean="0"/>
              <a:t>            </a:t>
            </a:r>
            <a:r>
              <a:rPr lang="uk-UA" dirty="0" smtClean="0"/>
              <a:t> </a:t>
            </a:r>
            <a:endParaRPr lang="en-US" dirty="0" smtClean="0"/>
          </a:p>
          <a:p>
            <a:r>
              <a:rPr lang="en-US" dirty="0" smtClean="0"/>
              <a:t>Q=    </a:t>
            </a:r>
            <a:r>
              <a:rPr lang="en-US" dirty="0" err="1" smtClean="0"/>
              <a:t>Rt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    [ </a:t>
            </a:r>
            <a:r>
              <a:rPr lang="en-US" dirty="0" smtClean="0"/>
              <a:t>Q</a:t>
            </a:r>
            <a:r>
              <a:rPr lang="uk-UA" dirty="0" smtClean="0"/>
              <a:t> ]</a:t>
            </a:r>
            <a:r>
              <a:rPr lang="en-US" dirty="0" smtClean="0"/>
              <a:t>=</a:t>
            </a:r>
            <a:r>
              <a:rPr lang="uk-UA" sz="4000" dirty="0" smtClean="0"/>
              <a:t>1</a:t>
            </a:r>
            <a:r>
              <a:rPr lang="uk-UA" dirty="0" smtClean="0"/>
              <a:t> Дж. – одиниця роботи електричного струму</a:t>
            </a:r>
          </a:p>
          <a:p>
            <a:pPr>
              <a:buNone/>
            </a:pPr>
            <a:r>
              <a:rPr lang="uk-UA" dirty="0" smtClean="0"/>
              <a:t>     </a:t>
            </a:r>
          </a:p>
          <a:p>
            <a:pPr>
              <a:buNone/>
            </a:pPr>
            <a:r>
              <a:rPr lang="uk-UA" sz="2400" dirty="0" smtClean="0">
                <a:solidFill>
                  <a:srgbClr val="FF0000"/>
                </a:solidFill>
              </a:rPr>
              <a:t>У побуті та техніці </a:t>
            </a:r>
          </a:p>
          <a:p>
            <a:pPr>
              <a:buNone/>
            </a:pPr>
            <a:r>
              <a:rPr lang="uk-UA" sz="2400" dirty="0" smtClean="0">
                <a:solidFill>
                  <a:srgbClr val="FF0000"/>
                </a:solidFill>
              </a:rPr>
              <a:t>Використовують поза – </a:t>
            </a:r>
          </a:p>
          <a:p>
            <a:pPr>
              <a:buNone/>
            </a:pPr>
            <a:r>
              <a:rPr lang="uk-UA" sz="2400" dirty="0" smtClean="0">
                <a:solidFill>
                  <a:srgbClr val="FF0000"/>
                </a:solidFill>
              </a:rPr>
              <a:t>системну одиницю</a:t>
            </a:r>
            <a:endParaRPr lang="uk-UA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sz="3200" dirty="0" smtClean="0">
                <a:solidFill>
                  <a:srgbClr val="FF0000"/>
                </a:solidFill>
              </a:rPr>
              <a:t>1</a:t>
            </a:r>
            <a:r>
              <a:rPr lang="uk-UA" sz="2400" dirty="0" smtClean="0">
                <a:solidFill>
                  <a:srgbClr val="FF0000"/>
                </a:solidFill>
              </a:rPr>
              <a:t>кВт·год=3,6·          Дж.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285992"/>
            <a:ext cx="271464" cy="452441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401080" cy="1847088"/>
          </a:xfrm>
        </p:spPr>
        <p:txBody>
          <a:bodyPr>
            <a:noAutofit/>
          </a:bodyPr>
          <a:lstStyle/>
          <a:p>
            <a:r>
              <a:rPr lang="ru-RU" sz="11500" dirty="0" err="1" smtClean="0"/>
              <a:t>Вимірювання</a:t>
            </a:r>
            <a:endParaRPr lang="ru-RU" sz="11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8686800" cy="2286016"/>
          </a:xfrm>
        </p:spPr>
        <p:txBody>
          <a:bodyPr/>
          <a:lstStyle/>
          <a:p>
            <a:r>
              <a:rPr lang="ru-RU" dirty="0" smtClean="0"/>
              <a:t>Сила струму </a:t>
            </a:r>
            <a:r>
              <a:rPr lang="ru-RU" dirty="0" err="1" smtClean="0"/>
              <a:t>вимірюється</a:t>
            </a:r>
            <a:r>
              <a:rPr lang="ru-RU" dirty="0" smtClean="0"/>
              <a:t> </a:t>
            </a:r>
            <a:r>
              <a:rPr lang="ru-RU" dirty="0" err="1" smtClean="0"/>
              <a:t>приладами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амперметрами </a:t>
            </a:r>
            <a:r>
              <a:rPr lang="ru-RU" dirty="0" err="1" smtClean="0">
                <a:solidFill>
                  <a:srgbClr val="FF0000"/>
                </a:solidFill>
              </a:rPr>
              <a:t>і</a:t>
            </a:r>
            <a:r>
              <a:rPr lang="ru-RU" dirty="0" smtClean="0">
                <a:solidFill>
                  <a:srgbClr val="FF0000"/>
                </a:solidFill>
              </a:rPr>
              <a:t> гальванометрами</a:t>
            </a:r>
            <a:r>
              <a:rPr lang="ru-RU" dirty="0" smtClean="0"/>
              <a:t>. В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приладах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вимірюється</a:t>
            </a:r>
            <a:r>
              <a:rPr lang="ru-RU" dirty="0" smtClean="0"/>
              <a:t> не сам струм, а </a:t>
            </a:r>
            <a:r>
              <a:rPr lang="ru-RU" dirty="0" err="1" smtClean="0"/>
              <a:t>механічна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створеного</a:t>
            </a:r>
            <a:r>
              <a:rPr lang="ru-RU" dirty="0" smtClean="0"/>
              <a:t> ним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поля.</a:t>
            </a:r>
            <a:endParaRPr lang="ru-RU" dirty="0"/>
          </a:p>
        </p:txBody>
      </p:sp>
      <p:pic>
        <p:nvPicPr>
          <p:cNvPr id="1026" name="Picture 2" descr="H:\Амперметр цифровой А-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29186"/>
            <a:ext cx="2428860" cy="2528815"/>
          </a:xfrm>
          <a:prstGeom prst="rect">
            <a:avLst/>
          </a:prstGeom>
          <a:noFill/>
        </p:spPr>
      </p:pic>
      <p:pic>
        <p:nvPicPr>
          <p:cNvPr id="1027" name="Picture 3" descr="H:\амперметрам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4172503"/>
            <a:ext cx="2643206" cy="2685497"/>
          </a:xfrm>
          <a:prstGeom prst="rect">
            <a:avLst/>
          </a:prstGeom>
          <a:noFill/>
        </p:spPr>
      </p:pic>
      <p:pic>
        <p:nvPicPr>
          <p:cNvPr id="1028" name="Picture 4" descr="H:\гальванометр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5910" y="4429132"/>
            <a:ext cx="2508090" cy="2428868"/>
          </a:xfrm>
          <a:prstGeom prst="rect">
            <a:avLst/>
          </a:prstGeom>
          <a:noFill/>
        </p:spPr>
      </p:pic>
      <p:pic>
        <p:nvPicPr>
          <p:cNvPr id="1029" name="Picture 5" descr="H:\гальванометр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2" y="4429132"/>
            <a:ext cx="2148343" cy="221457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3786190"/>
            <a:ext cx="450056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Амперметри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00562" y="3786190"/>
            <a:ext cx="464343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Гальванометри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572528" cy="4000504"/>
          </a:xfrm>
        </p:spPr>
        <p:txBody>
          <a:bodyPr>
            <a:normAutofit fontScale="90000"/>
          </a:bodyPr>
          <a:lstStyle/>
          <a:p>
            <a:r>
              <a:rPr lang="uk-UA" sz="6600" dirty="0" smtClean="0">
                <a:solidFill>
                  <a:srgbClr val="FF0000"/>
                </a:solidFill>
              </a:rPr>
              <a:t>Електричний струм </a:t>
            </a:r>
            <a:r>
              <a:rPr lang="uk-UA" sz="6600" dirty="0" smtClean="0"/>
              <a:t>– впорядкований рух заряджених частинок у просторі.</a:t>
            </a:r>
            <a:endParaRPr lang="ru-RU" sz="6600" dirty="0"/>
          </a:p>
        </p:txBody>
      </p:sp>
      <p:pic>
        <p:nvPicPr>
          <p:cNvPr id="3074" name="Picture 2" descr="H:\zazemlenn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3" y="3107530"/>
            <a:ext cx="5000628" cy="3750471"/>
          </a:xfrm>
          <a:prstGeom prst="rect">
            <a:avLst/>
          </a:prstGeom>
          <a:noFill/>
        </p:spPr>
      </p:pic>
      <p:pic>
        <p:nvPicPr>
          <p:cNvPr id="3075" name="Picture 3" descr="H:\_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730256"/>
            <a:ext cx="1857356" cy="18573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endParaRPr lang="uk-UA" sz="4800" dirty="0" smtClean="0"/>
          </a:p>
          <a:p>
            <a:r>
              <a:rPr lang="uk-UA" sz="4800" dirty="0" smtClean="0"/>
              <a:t>У </a:t>
            </a:r>
            <a:r>
              <a:rPr lang="uk-UA" sz="4800" dirty="0" smtClean="0">
                <a:solidFill>
                  <a:srgbClr val="FF0000"/>
                </a:solidFill>
              </a:rPr>
              <a:t>металах це електрони</a:t>
            </a:r>
            <a:r>
              <a:rPr lang="uk-UA" sz="4800" dirty="0" smtClean="0"/>
              <a:t>, напівпровідниках – електрони та дірки, у </a:t>
            </a:r>
            <a:r>
              <a:rPr lang="uk-UA" sz="4800" dirty="0" smtClean="0">
                <a:solidFill>
                  <a:srgbClr val="000066"/>
                </a:solidFill>
              </a:rPr>
              <a:t>електролітах – позитивно та негативно заряджені іони</a:t>
            </a:r>
            <a:r>
              <a:rPr lang="uk-UA" sz="4800" dirty="0" smtClean="0"/>
              <a:t>, у </a:t>
            </a:r>
            <a:r>
              <a:rPr lang="uk-UA" sz="4800" dirty="0" smtClean="0">
                <a:solidFill>
                  <a:srgbClr val="FF0000"/>
                </a:solidFill>
              </a:rPr>
              <a:t>іонізованих газах – іони та електрони</a:t>
            </a:r>
            <a:r>
              <a:rPr lang="uk-UA" sz="4800" dirty="0" smtClean="0"/>
              <a:t>.</a:t>
            </a:r>
            <a:endParaRPr lang="ru-RU" sz="4800" dirty="0"/>
          </a:p>
        </p:txBody>
      </p:sp>
      <p:pic>
        <p:nvPicPr>
          <p:cNvPr id="4098" name="Picture 2" descr="H:\new-17113-2011-07-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0"/>
            <a:ext cx="2000232" cy="1500174"/>
          </a:xfrm>
          <a:prstGeom prst="rect">
            <a:avLst/>
          </a:prstGeom>
          <a:noFill/>
        </p:spPr>
      </p:pic>
      <p:pic>
        <p:nvPicPr>
          <p:cNvPr id="4099" name="Picture 3" descr="H:\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38925"/>
            <a:ext cx="2000232" cy="1619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4" y="4286256"/>
            <a:ext cx="9144064" cy="2571744"/>
          </a:xfrm>
        </p:spPr>
        <p:txBody>
          <a:bodyPr>
            <a:noAutofit/>
          </a:bodyPr>
          <a:lstStyle/>
          <a:p>
            <a:r>
              <a:rPr lang="ru-RU" sz="4800" dirty="0" err="1" smtClean="0"/>
              <a:t>Електричний</a:t>
            </a:r>
            <a:r>
              <a:rPr lang="ru-RU" sz="4800" dirty="0" smtClean="0"/>
              <a:t> струм за </a:t>
            </a:r>
            <a:r>
              <a:rPr lang="ru-RU" sz="4800" dirty="0" err="1" smtClean="0"/>
              <a:t>напрямом</a:t>
            </a:r>
            <a:r>
              <a:rPr lang="ru-RU" sz="4800" dirty="0" smtClean="0"/>
              <a:t> </a:t>
            </a:r>
            <a:r>
              <a:rPr lang="ru-RU" sz="4800" dirty="0" err="1" smtClean="0"/>
              <a:t>протікає</a:t>
            </a:r>
            <a:r>
              <a:rPr lang="ru-RU" sz="4800" dirty="0" smtClean="0"/>
              <a:t> від позитивного полюса </a:t>
            </a:r>
            <a:r>
              <a:rPr lang="ru-RU" sz="4800" dirty="0" err="1" smtClean="0"/>
              <a:t>джерела</a:t>
            </a:r>
            <a:r>
              <a:rPr lang="ru-RU" sz="4800" dirty="0" smtClean="0"/>
              <a:t> </a:t>
            </a:r>
            <a:r>
              <a:rPr lang="ru-RU" sz="4800" dirty="0" err="1" smtClean="0"/>
              <a:t>живлення</a:t>
            </a:r>
            <a:r>
              <a:rPr lang="ru-RU" sz="4800" dirty="0" smtClean="0"/>
              <a:t> до </a:t>
            </a:r>
            <a:r>
              <a:rPr lang="ru-RU" sz="4800" dirty="0" smtClean="0"/>
              <a:t>негативного</a:t>
            </a:r>
            <a:endParaRPr lang="ru-RU" sz="4800" dirty="0"/>
          </a:p>
        </p:txBody>
      </p:sp>
      <p:pic>
        <p:nvPicPr>
          <p:cNvPr id="4" name="Содержимое 3" descr="Електричний струм за напрямом протікає від позитивного полюса джерела живлення до негативного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0"/>
            <a:ext cx="5779425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uk-UA" i="1" dirty="0" smtClean="0">
              <a:solidFill>
                <a:srgbClr val="FF0000"/>
              </a:solidFill>
            </a:endParaRPr>
          </a:p>
          <a:p>
            <a:endParaRPr lang="uk-UA" i="1" dirty="0" smtClean="0">
              <a:solidFill>
                <a:srgbClr val="FF0000"/>
              </a:solidFill>
            </a:endParaRPr>
          </a:p>
          <a:p>
            <a:r>
              <a:rPr lang="uk-UA" sz="2800" i="1" dirty="0" smtClean="0">
                <a:solidFill>
                  <a:srgbClr val="FF0000"/>
                </a:solidFill>
              </a:rPr>
              <a:t>Сила струму І </a:t>
            </a:r>
            <a:r>
              <a:rPr lang="uk-UA" sz="2800" dirty="0" smtClean="0"/>
              <a:t>– фізична величина, яка характеризує швидкість перерозподілу </a:t>
            </a:r>
            <a:r>
              <a:rPr lang="uk-UA" sz="2800" dirty="0" smtClean="0"/>
              <a:t>е</a:t>
            </a:r>
            <a:r>
              <a:rPr lang="uk-UA" sz="2800" dirty="0" smtClean="0"/>
              <a:t>лектричного заряду в провіднику.</a:t>
            </a:r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            - сила струму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[ </a:t>
            </a:r>
            <a:r>
              <a:rPr lang="de-DE" dirty="0" smtClean="0"/>
              <a:t>I</a:t>
            </a:r>
            <a:r>
              <a:rPr lang="uk-UA" dirty="0" smtClean="0"/>
              <a:t> ]=</a:t>
            </a:r>
            <a:r>
              <a:rPr lang="uk-UA" sz="3600" dirty="0" smtClean="0"/>
              <a:t> 1 </a:t>
            </a:r>
            <a:r>
              <a:rPr lang="uk-UA" dirty="0" smtClean="0"/>
              <a:t>Кл</a:t>
            </a:r>
            <a:r>
              <a:rPr lang="en-US" dirty="0" smtClean="0"/>
              <a:t>/</a:t>
            </a:r>
            <a:r>
              <a:rPr lang="ru-RU" dirty="0" smtClean="0"/>
              <a:t>с =</a:t>
            </a:r>
            <a:r>
              <a:rPr lang="ru-RU" sz="4000" dirty="0" smtClean="0"/>
              <a:t>1 </a:t>
            </a:r>
            <a:r>
              <a:rPr lang="ru-RU" dirty="0" smtClean="0"/>
              <a:t>А  - </a:t>
            </a:r>
            <a:r>
              <a:rPr lang="ru-RU" dirty="0" err="1" smtClean="0"/>
              <a:t>одиниц</a:t>
            </a:r>
            <a:r>
              <a:rPr lang="uk-UA" dirty="0" smtClean="0"/>
              <a:t>я</a:t>
            </a:r>
          </a:p>
          <a:p>
            <a:pPr>
              <a:buNone/>
            </a:pPr>
            <a:r>
              <a:rPr lang="uk-UA" dirty="0" smtClean="0"/>
              <a:t>                                  сили  струму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857496"/>
            <a:ext cx="1500198" cy="1500198"/>
          </a:xfrm>
          <a:prstGeom prst="rect">
            <a:avLst/>
          </a:prstGeom>
          <a:noFill/>
        </p:spPr>
      </p:pic>
      <p:pic>
        <p:nvPicPr>
          <p:cNvPr id="8" name="Picture 1" descr="H:\tumblr_lo00l6pzXQ1qeqe0ho1_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2001967"/>
            <a:ext cx="4143372" cy="48560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uk-UA" sz="2800" dirty="0" smtClean="0">
              <a:solidFill>
                <a:srgbClr val="FF0000"/>
              </a:solidFill>
            </a:endParaRPr>
          </a:p>
          <a:p>
            <a:r>
              <a:rPr lang="uk-UA" sz="3600" dirty="0" smtClean="0">
                <a:solidFill>
                  <a:srgbClr val="FF0000"/>
                </a:solidFill>
              </a:rPr>
              <a:t>Робота електричного струму</a:t>
            </a:r>
            <a:r>
              <a:rPr lang="uk-UA" sz="3600" i="1" dirty="0" smtClean="0">
                <a:solidFill>
                  <a:srgbClr val="FF0000"/>
                </a:solidFill>
              </a:rPr>
              <a:t> </a:t>
            </a:r>
            <a:r>
              <a:rPr lang="uk-UA" sz="3600" i="1" dirty="0" smtClean="0"/>
              <a:t>А – </a:t>
            </a:r>
            <a:r>
              <a:rPr lang="uk-UA" sz="3600" dirty="0" smtClean="0"/>
              <a:t>фізична величина, що характеризує зміну електричної енергії струму – перехід її в інший вид.</a:t>
            </a:r>
          </a:p>
          <a:p>
            <a:endParaRPr lang="uk-UA" sz="2800" dirty="0" smtClean="0"/>
          </a:p>
          <a:p>
            <a:r>
              <a:rPr lang="en-US" sz="2800" dirty="0" smtClean="0"/>
              <a:t>A=</a:t>
            </a:r>
            <a:r>
              <a:rPr lang="en-US" sz="2800" dirty="0" err="1" smtClean="0"/>
              <a:t>qU</a:t>
            </a:r>
            <a:r>
              <a:rPr lang="en-US" sz="2800" dirty="0" smtClean="0"/>
              <a:t>=U</a:t>
            </a:r>
            <a:r>
              <a:rPr lang="uk-UA" sz="2800" dirty="0" smtClean="0"/>
              <a:t>І</a:t>
            </a:r>
            <a:r>
              <a:rPr lang="en-US" sz="2800" dirty="0" smtClean="0"/>
              <a:t>t</a:t>
            </a:r>
            <a:r>
              <a:rPr lang="uk-UA" sz="2800" dirty="0" smtClean="0"/>
              <a:t>  - робота електричного струму</a:t>
            </a:r>
            <a:endParaRPr lang="en-US" sz="2800" dirty="0" smtClean="0"/>
          </a:p>
          <a:p>
            <a:endParaRPr lang="uk-UA" sz="2800" dirty="0" smtClean="0"/>
          </a:p>
          <a:p>
            <a:r>
              <a:rPr lang="uk-UA" sz="2800" dirty="0" smtClean="0"/>
              <a:t>де:</a:t>
            </a:r>
            <a:r>
              <a:rPr lang="uk-UA" sz="2800" dirty="0" smtClean="0">
                <a:solidFill>
                  <a:srgbClr val="FF0000"/>
                </a:solidFill>
              </a:rPr>
              <a:t>    </a:t>
            </a:r>
            <a:r>
              <a:rPr lang="en-US" sz="2800" dirty="0" smtClean="0">
                <a:solidFill>
                  <a:srgbClr val="FF0000"/>
                </a:solidFill>
              </a:rPr>
              <a:t>q</a:t>
            </a:r>
            <a:r>
              <a:rPr lang="en-US" sz="2800" dirty="0" smtClean="0"/>
              <a:t> – </a:t>
            </a:r>
            <a:r>
              <a:rPr lang="uk-UA" sz="2800" dirty="0" smtClean="0"/>
              <a:t>заряд, що пройшов через поперечний переріз провідника за час</a:t>
            </a:r>
            <a:r>
              <a:rPr lang="uk-UA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t</a:t>
            </a:r>
            <a:r>
              <a:rPr lang="uk-UA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U</a:t>
            </a:r>
            <a:r>
              <a:rPr lang="en-US" sz="2800" dirty="0" smtClean="0"/>
              <a:t> – </a:t>
            </a:r>
            <a:r>
              <a:rPr lang="uk-UA" sz="2800" dirty="0" smtClean="0"/>
              <a:t>електрична напруга на ділянці кола, </a:t>
            </a:r>
            <a:r>
              <a:rPr lang="en-US" sz="2800" dirty="0" smtClean="0">
                <a:solidFill>
                  <a:srgbClr val="FF0000"/>
                </a:solidFill>
              </a:rPr>
              <a:t>I</a:t>
            </a:r>
            <a:r>
              <a:rPr lang="en-US" sz="2800" dirty="0" smtClean="0"/>
              <a:t> – </a:t>
            </a:r>
            <a:r>
              <a:rPr lang="uk-UA" sz="2800" dirty="0" smtClean="0"/>
              <a:t>сила струму в ній.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uk-UA" sz="2800" i="1" dirty="0" smtClean="0">
              <a:solidFill>
                <a:srgbClr val="FF0000"/>
              </a:solidFill>
            </a:endParaRPr>
          </a:p>
          <a:p>
            <a:r>
              <a:rPr lang="uk-UA" sz="2800" i="1" dirty="0" smtClean="0">
                <a:solidFill>
                  <a:srgbClr val="FF0000"/>
                </a:solidFill>
              </a:rPr>
              <a:t>Потужність електричного струму Р </a:t>
            </a:r>
            <a:r>
              <a:rPr lang="uk-UA" dirty="0" smtClean="0"/>
              <a:t>– фізична величина, що характеризує здатність електричного струму виконувати певну роботу.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                      - потужність електричного струму</a:t>
            </a:r>
          </a:p>
          <a:p>
            <a:endParaRPr lang="uk-UA" dirty="0" smtClean="0"/>
          </a:p>
          <a:p>
            <a:r>
              <a:rPr lang="uk-UA" dirty="0" smtClean="0"/>
              <a:t>А – робота електричного струму</a:t>
            </a:r>
          </a:p>
          <a:p>
            <a:r>
              <a:rPr lang="en-US" dirty="0" smtClean="0"/>
              <a:t>t</a:t>
            </a:r>
            <a:r>
              <a:rPr lang="uk-UA" dirty="0" smtClean="0"/>
              <a:t> – час, за який ця робота виконана</a:t>
            </a:r>
          </a:p>
          <a:p>
            <a:endParaRPr lang="uk-UA" dirty="0" smtClean="0"/>
          </a:p>
          <a:p>
            <a:r>
              <a:rPr lang="uk-UA" dirty="0" smtClean="0"/>
              <a:t>[ Р ]=</a:t>
            </a:r>
            <a:r>
              <a:rPr lang="uk-UA" sz="4400" dirty="0" smtClean="0"/>
              <a:t>1</a:t>
            </a:r>
            <a:r>
              <a:rPr lang="uk-UA" sz="2800" dirty="0" smtClean="0"/>
              <a:t>Дж</a:t>
            </a:r>
            <a:r>
              <a:rPr lang="en-US" sz="2800" dirty="0" smtClean="0"/>
              <a:t>/</a:t>
            </a:r>
            <a:r>
              <a:rPr lang="uk-UA" sz="2800" dirty="0" smtClean="0"/>
              <a:t>с=</a:t>
            </a:r>
            <a:r>
              <a:rPr lang="uk-UA" sz="4400" dirty="0" smtClean="0"/>
              <a:t>1 </a:t>
            </a:r>
            <a:r>
              <a:rPr lang="uk-UA" sz="2800" dirty="0" smtClean="0"/>
              <a:t>Вт – одиниця потужності – ват.</a:t>
            </a:r>
            <a:endParaRPr lang="uk-UA" dirty="0" smtClean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214554"/>
            <a:ext cx="1835560" cy="178595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8286776" cy="1000108"/>
          </a:xfrm>
        </p:spPr>
        <p:txBody>
          <a:bodyPr>
            <a:noAutofit/>
          </a:bodyPr>
          <a:lstStyle/>
          <a:p>
            <a:r>
              <a:rPr lang="ru-RU" sz="5400" dirty="0" smtClean="0"/>
              <a:t>Чим </a:t>
            </a:r>
            <a:r>
              <a:rPr lang="ru-RU" sz="5400" dirty="0" err="1" smtClean="0"/>
              <a:t>зумовлений</a:t>
            </a:r>
            <a:r>
              <a:rPr lang="ru-RU" sz="5400" dirty="0" smtClean="0"/>
              <a:t> </a:t>
            </a:r>
            <a:r>
              <a:rPr lang="ru-RU" sz="5400" dirty="0" smtClean="0"/>
              <a:t>струм?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Електричний</a:t>
            </a:r>
            <a:r>
              <a:rPr lang="ru-RU" sz="3600" dirty="0" smtClean="0"/>
              <a:t> струм в </a:t>
            </a:r>
            <a:r>
              <a:rPr lang="ru-RU" sz="3600" dirty="0" err="1" smtClean="0"/>
              <a:t>речовині</a:t>
            </a:r>
            <a:r>
              <a:rPr lang="ru-RU" sz="3600" dirty="0" smtClean="0"/>
              <a:t> </a:t>
            </a:r>
            <a:r>
              <a:rPr lang="ru-RU" sz="3600" dirty="0" err="1" smtClean="0"/>
              <a:t>виникає</a:t>
            </a:r>
            <a:r>
              <a:rPr lang="ru-RU" sz="3600" dirty="0" smtClean="0"/>
              <a:t> </a:t>
            </a:r>
            <a:r>
              <a:rPr lang="ru-RU" sz="3600" dirty="0" err="1" smtClean="0"/>
              <a:t>під</a:t>
            </a:r>
            <a:r>
              <a:rPr lang="ru-RU" sz="3600" dirty="0" smtClean="0"/>
              <a:t> </a:t>
            </a:r>
            <a:r>
              <a:rPr lang="ru-RU" sz="3600" dirty="0" err="1" smtClean="0"/>
              <a:t>дією</a:t>
            </a:r>
            <a:r>
              <a:rPr lang="ru-RU" sz="3600" dirty="0" smtClean="0"/>
              <a:t> </a:t>
            </a:r>
            <a:r>
              <a:rPr lang="ru-RU" sz="3600" dirty="0" err="1" smtClean="0"/>
              <a:t>електричного</a:t>
            </a:r>
            <a:r>
              <a:rPr lang="ru-RU" sz="3600" dirty="0" smtClean="0"/>
              <a:t> поля. </a:t>
            </a:r>
            <a:r>
              <a:rPr lang="ru-RU" sz="3600" dirty="0" err="1" smtClean="0"/>
              <a:t>Електричне</a:t>
            </a:r>
            <a:r>
              <a:rPr lang="ru-RU" sz="3600" dirty="0" smtClean="0"/>
              <a:t> поле </a:t>
            </a:r>
            <a:r>
              <a:rPr lang="ru-RU" sz="3600" dirty="0" err="1" smtClean="0"/>
              <a:t>змушує</a:t>
            </a:r>
            <a:r>
              <a:rPr lang="ru-RU" sz="3600" dirty="0" smtClean="0"/>
              <a:t> </a:t>
            </a:r>
            <a:r>
              <a:rPr lang="ru-RU" sz="3600" dirty="0" err="1" smtClean="0"/>
              <a:t>рухатися</a:t>
            </a:r>
            <a:r>
              <a:rPr lang="ru-RU" sz="3600" dirty="0" smtClean="0"/>
              <a:t> </a:t>
            </a:r>
            <a:r>
              <a:rPr lang="ru-RU" sz="3600" dirty="0" err="1" smtClean="0"/>
              <a:t>вільні</a:t>
            </a:r>
            <a:r>
              <a:rPr lang="ru-RU" sz="3600" dirty="0" smtClean="0"/>
              <a:t> </a:t>
            </a:r>
            <a:r>
              <a:rPr lang="ru-RU" sz="3600" dirty="0" err="1" smtClean="0"/>
              <a:t>носії</a:t>
            </a:r>
            <a:r>
              <a:rPr lang="ru-RU" sz="3600" dirty="0" smtClean="0"/>
              <a:t> заряду: </a:t>
            </a:r>
            <a:r>
              <a:rPr lang="ru-RU" sz="3600" dirty="0" err="1" smtClean="0"/>
              <a:t>електрони</a:t>
            </a:r>
            <a:r>
              <a:rPr lang="ru-RU" sz="3600" dirty="0" smtClean="0"/>
              <a:t>, </a:t>
            </a:r>
            <a:r>
              <a:rPr lang="ru-RU" sz="3600" dirty="0" err="1" smtClean="0"/>
              <a:t>дірки</a:t>
            </a:r>
            <a:r>
              <a:rPr lang="ru-RU" sz="3600" dirty="0" smtClean="0"/>
              <a:t> </a:t>
            </a:r>
            <a:r>
              <a:rPr lang="ru-RU" sz="3600" dirty="0" err="1" smtClean="0"/>
              <a:t>чи</a:t>
            </a:r>
            <a:r>
              <a:rPr lang="ru-RU" sz="3600" dirty="0" smtClean="0"/>
              <a:t> </a:t>
            </a:r>
            <a:r>
              <a:rPr lang="ru-RU" sz="3600" dirty="0" err="1" smtClean="0"/>
              <a:t>іони</a:t>
            </a:r>
            <a:r>
              <a:rPr lang="ru-RU" sz="3600" dirty="0" smtClean="0"/>
              <a:t>. </a:t>
            </a:r>
            <a:r>
              <a:rPr lang="ru-RU" sz="3600" dirty="0" err="1" smtClean="0"/>
              <a:t>Узгоджений</a:t>
            </a:r>
            <a:r>
              <a:rPr lang="ru-RU" sz="3600" dirty="0" smtClean="0"/>
              <a:t> </a:t>
            </a:r>
            <a:r>
              <a:rPr lang="ru-RU" sz="3600" dirty="0" err="1" smtClean="0"/>
              <a:t>рух</a:t>
            </a:r>
            <a:r>
              <a:rPr lang="ru-RU" sz="3600" dirty="0" smtClean="0"/>
              <a:t> </a:t>
            </a:r>
            <a:r>
              <a:rPr lang="ru-RU" sz="3600" dirty="0" err="1" smtClean="0"/>
              <a:t>носіїв</a:t>
            </a:r>
            <a:r>
              <a:rPr lang="ru-RU" sz="3600" dirty="0" smtClean="0"/>
              <a:t> заряду в </a:t>
            </a:r>
            <a:r>
              <a:rPr lang="ru-RU" sz="3600" dirty="0" err="1" smtClean="0"/>
              <a:t>зовнішньому</a:t>
            </a:r>
            <a:r>
              <a:rPr lang="ru-RU" sz="3600" dirty="0" smtClean="0"/>
              <a:t> </a:t>
            </a:r>
            <a:r>
              <a:rPr lang="ru-RU" sz="3600" dirty="0" err="1" smtClean="0"/>
              <a:t>електричному</a:t>
            </a:r>
            <a:r>
              <a:rPr lang="ru-RU" sz="3600" dirty="0" smtClean="0"/>
              <a:t> </a:t>
            </a:r>
            <a:r>
              <a:rPr lang="ru-RU" sz="3600" dirty="0" err="1" smtClean="0"/>
              <a:t>полі</a:t>
            </a:r>
            <a:r>
              <a:rPr lang="ru-RU" sz="3600" dirty="0" smtClean="0"/>
              <a:t> </a:t>
            </a:r>
            <a:r>
              <a:rPr lang="ru-RU" sz="3600" dirty="0" err="1" smtClean="0"/>
              <a:t>називається</a:t>
            </a:r>
            <a:r>
              <a:rPr lang="ru-RU" sz="3600" dirty="0" smtClean="0"/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дрейфовим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струмом</a:t>
            </a:r>
            <a:r>
              <a:rPr lang="ru-RU" sz="3600" dirty="0" smtClean="0">
                <a:solidFill>
                  <a:srgbClr val="FF0000"/>
                </a:solidFill>
              </a:rPr>
              <a:t>.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5122" name="Picture 2" descr="H:\image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4298954"/>
            <a:ext cx="3714744" cy="25590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:\11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0348" y="4286256"/>
            <a:ext cx="3863651" cy="2571744"/>
          </a:xfrm>
          <a:prstGeom prst="rect">
            <a:avLst/>
          </a:prstGeom>
          <a:noFill/>
        </p:spPr>
      </p:pic>
      <p:pic>
        <p:nvPicPr>
          <p:cNvPr id="6147" name="Picture 3" descr="H:\opas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1914" y="1285860"/>
            <a:ext cx="1662086" cy="166208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6929486" cy="1847088"/>
          </a:xfrm>
        </p:spPr>
        <p:txBody>
          <a:bodyPr>
            <a:normAutofit/>
          </a:bodyPr>
          <a:lstStyle/>
          <a:p>
            <a:r>
              <a:rPr lang="ru-RU" sz="11500" dirty="0" err="1" smtClean="0"/>
              <a:t>Дія</a:t>
            </a:r>
            <a:r>
              <a:rPr lang="ru-RU" sz="11500" dirty="0" smtClean="0"/>
              <a:t> струму</a:t>
            </a:r>
            <a:endParaRPr lang="ru-RU" sz="11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5000636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Електричний</a:t>
            </a:r>
            <a:r>
              <a:rPr lang="ru-RU" sz="2800" dirty="0" smtClean="0"/>
              <a:t> струм </a:t>
            </a:r>
            <a:r>
              <a:rPr lang="ru-RU" sz="2800" dirty="0" err="1" smtClean="0"/>
              <a:t>створює</a:t>
            </a:r>
            <a:r>
              <a:rPr lang="ru-RU" sz="2800" dirty="0" smtClean="0"/>
              <a:t> </a:t>
            </a:r>
            <a:r>
              <a:rPr lang="ru-RU" sz="2800" dirty="0" err="1" smtClean="0"/>
              <a:t>магнітне</a:t>
            </a:r>
            <a:r>
              <a:rPr lang="ru-RU" sz="2800" dirty="0" smtClean="0"/>
              <a:t> поле, </a:t>
            </a:r>
            <a:r>
              <a:rPr lang="ru-RU" sz="2800" dirty="0" err="1" smtClean="0"/>
              <a:t>напруженість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якого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визначається</a:t>
            </a:r>
            <a:r>
              <a:rPr lang="ru-RU" sz="2800" dirty="0" smtClean="0"/>
              <a:t> законом  </a:t>
            </a:r>
            <a:r>
              <a:rPr lang="ru-RU" sz="2800" dirty="0" smtClean="0"/>
              <a:t>                   </a:t>
            </a:r>
            <a:r>
              <a:rPr lang="ru-RU" sz="2800" dirty="0" err="1" smtClean="0"/>
              <a:t>Біо-Савара</a:t>
            </a:r>
            <a:r>
              <a:rPr lang="ru-RU" sz="2800" dirty="0" smtClean="0"/>
              <a:t>. </a:t>
            </a:r>
            <a:r>
              <a:rPr lang="ru-RU" sz="2800" dirty="0" err="1" smtClean="0"/>
              <a:t>Магнітне</a:t>
            </a:r>
            <a:r>
              <a:rPr lang="ru-RU" sz="2800" dirty="0" smtClean="0"/>
              <a:t> поле, </a:t>
            </a:r>
            <a:r>
              <a:rPr lang="ru-RU" sz="2800" dirty="0" err="1" smtClean="0"/>
              <a:t>створене</a:t>
            </a:r>
            <a:r>
              <a:rPr lang="ru-RU" sz="2800" dirty="0" smtClean="0"/>
              <a:t> </a:t>
            </a:r>
            <a:r>
              <a:rPr lang="ru-RU" sz="2800" dirty="0" err="1" smtClean="0"/>
              <a:t>струмом</a:t>
            </a:r>
            <a:r>
              <a:rPr lang="ru-RU" sz="2800" dirty="0" smtClean="0"/>
              <a:t>, </a:t>
            </a:r>
            <a:r>
              <a:rPr lang="ru-RU" sz="2800" dirty="0" err="1" smtClean="0"/>
              <a:t>використовується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для </a:t>
            </a:r>
            <a:r>
              <a:rPr lang="ru-RU" sz="2800" dirty="0" err="1" smtClean="0">
                <a:solidFill>
                  <a:srgbClr val="FF0000"/>
                </a:solidFill>
              </a:rPr>
              <a:t>вимірювання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сили</a:t>
            </a:r>
            <a:r>
              <a:rPr lang="ru-RU" sz="2800" dirty="0" smtClean="0">
                <a:solidFill>
                  <a:srgbClr val="FF0000"/>
                </a:solidFill>
              </a:rPr>
              <a:t> струму</a:t>
            </a:r>
            <a:r>
              <a:rPr lang="ru-RU" sz="2800" dirty="0" smtClean="0"/>
              <a:t>.</a:t>
            </a:r>
          </a:p>
          <a:p>
            <a:r>
              <a:rPr lang="ru-RU" sz="2800" dirty="0" err="1" smtClean="0"/>
              <a:t>Проходження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електричного</a:t>
            </a:r>
            <a:r>
              <a:rPr lang="ru-RU" sz="2800" dirty="0" smtClean="0"/>
              <a:t> струму через </a:t>
            </a:r>
            <a:r>
              <a:rPr lang="ru-RU" sz="2800" dirty="0" err="1" smtClean="0"/>
              <a:t>речовину</a:t>
            </a:r>
            <a:r>
              <a:rPr lang="ru-RU" sz="2800" dirty="0" smtClean="0"/>
              <a:t> приводить </a:t>
            </a:r>
            <a:r>
              <a:rPr lang="ru-RU" sz="2800" dirty="0" smtClean="0">
                <a:solidFill>
                  <a:srgbClr val="FF0000"/>
                </a:solidFill>
              </a:rPr>
              <a:t>до </a:t>
            </a:r>
            <a:r>
              <a:rPr lang="ru-RU" sz="2800" dirty="0" err="1" smtClean="0">
                <a:solidFill>
                  <a:srgbClr val="FF0000"/>
                </a:solidFill>
              </a:rPr>
              <a:t>тепловиділення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2800" dirty="0" err="1" smtClean="0"/>
              <a:t>Електричний</a:t>
            </a:r>
            <a:r>
              <a:rPr lang="ru-RU" sz="2800" dirty="0" smtClean="0"/>
              <a:t> струм в газах </a:t>
            </a:r>
            <a:endParaRPr lang="ru-RU" sz="2800" dirty="0" smtClean="0"/>
          </a:p>
          <a:p>
            <a:pPr>
              <a:buNone/>
            </a:pPr>
            <a:r>
              <a:rPr lang="ru-RU" sz="2800" dirty="0" err="1" smtClean="0">
                <a:solidFill>
                  <a:srgbClr val="FF0000"/>
                </a:solidFill>
              </a:rPr>
              <a:t>викликає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світіння</a:t>
            </a:r>
            <a:r>
              <a:rPr lang="ru-RU" sz="2800" dirty="0" smtClean="0"/>
              <a:t>.</a:t>
            </a:r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</TotalTime>
  <Words>413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Електричний струм</vt:lpstr>
      <vt:lpstr>Електричний струм – впорядкований рух заряджених частинок у просторі.</vt:lpstr>
      <vt:lpstr>Слайд 3</vt:lpstr>
      <vt:lpstr>Електричний струм за напрямом протікає від позитивного полюса джерела живлення до негативного</vt:lpstr>
      <vt:lpstr>Слайд 5</vt:lpstr>
      <vt:lpstr>Слайд 6</vt:lpstr>
      <vt:lpstr>Слайд 7</vt:lpstr>
      <vt:lpstr>Чим зумовлений струм?</vt:lpstr>
      <vt:lpstr>Дія струму</vt:lpstr>
      <vt:lpstr>Слайд 10</vt:lpstr>
      <vt:lpstr>Слайд 11</vt:lpstr>
      <vt:lpstr>Вимірювання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Електричний струм</dc:title>
  <dc:creator>yaroslav</dc:creator>
  <cp:lastModifiedBy>yaroslav</cp:lastModifiedBy>
  <cp:revision>29</cp:revision>
  <dcterms:created xsi:type="dcterms:W3CDTF">2012-09-26T16:15:18Z</dcterms:created>
  <dcterms:modified xsi:type="dcterms:W3CDTF">2012-09-26T18:41:57Z</dcterms:modified>
</cp:coreProperties>
</file>