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4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6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05.12.2013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05.12.2013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05.12.2013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ktivsb.ru/prod-1683.html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jpeg"/><Relationship Id="rId4" Type="http://schemas.openxmlformats.org/officeDocument/2006/relationships/image" Target="../media/image13.gif"/><Relationship Id="rId9" Type="http://schemas.openxmlformats.org/officeDocument/2006/relationships/image" Target="../media/image18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i="1" dirty="0" err="1" smtClean="0">
                <a:solidFill>
                  <a:schemeClr val="accent1">
                    <a:lumMod val="75000"/>
                  </a:schemeClr>
                </a:solidFill>
              </a:rPr>
              <a:t>Джерела</a:t>
            </a:r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</a:rPr>
              <a:t> звуку.</a:t>
            </a:r>
            <a:br>
              <a:rPr lang="ru-RU" i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</a:rPr>
              <a:t>Звуков</a:t>
            </a:r>
            <a:r>
              <a:rPr lang="uk-UA" i="1" dirty="0" smtClean="0">
                <a:solidFill>
                  <a:schemeClr val="accent1">
                    <a:lumMod val="75000"/>
                  </a:schemeClr>
                </a:solidFill>
              </a:rPr>
              <a:t>і коливання.</a:t>
            </a:r>
            <a:endParaRPr lang="ru-RU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Picture 6" descr="http://img11.nnm.ru/imagez/gallery/7/2/4/4/7/7244709d0d527f42f5a7013d12d96fb5_ful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42852"/>
            <a:ext cx="2643206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719 оповещатель звуковой (сирена)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86578" y="3714752"/>
            <a:ext cx="1741487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 descr="http://www.p-marketing.ru/grape/upload/29/Ris02grafofon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913359" flipH="1">
            <a:off x="516286" y="2972388"/>
            <a:ext cx="1684022" cy="198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357422" y="1214426"/>
          <a:ext cx="6072244" cy="3722514"/>
        </p:xfrm>
        <a:graphic>
          <a:graphicData uri="http://schemas.openxmlformats.org/drawingml/2006/table">
            <a:tbl>
              <a:tblPr/>
              <a:tblGrid>
                <a:gridCol w="3643181"/>
                <a:gridCol w="2429063"/>
              </a:tblGrid>
              <a:tr h="310855">
                <a:tc>
                  <a:txBody>
                    <a:bodyPr/>
                    <a:lstStyle/>
                    <a:p>
                      <a:pPr algn="ctr"/>
                      <a:r>
                        <a:rPr lang="ru-RU" sz="2000" b="0" i="1" dirty="0" err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Речовина</a:t>
                      </a:r>
                      <a:endParaRPr lang="ru-RU" sz="2000" b="0" i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i="1" dirty="0" err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Швидкість</a:t>
                      </a:r>
                      <a:r>
                        <a:rPr lang="ru-RU" sz="2000" b="0" i="1" baseline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звуку</a:t>
                      </a:r>
                      <a:r>
                        <a:rPr lang="ru-RU" sz="2000" b="0" i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ru-RU" sz="2000" b="0" i="1" baseline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0" i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м/с</a:t>
                      </a:r>
                      <a:endParaRPr lang="ru-RU" sz="2000" b="0" i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3026">
                <a:tc>
                  <a:txBody>
                    <a:bodyPr/>
                    <a:lstStyle/>
                    <a:p>
                      <a:pPr algn="l"/>
                      <a:r>
                        <a:rPr lang="ru-RU" sz="2400" b="0" dirty="0" smtClean="0">
                          <a:solidFill>
                            <a:srgbClr val="0F217B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Повітря</a:t>
                      </a:r>
                      <a:r>
                        <a:rPr lang="ru-RU" sz="2400" b="0" dirty="0">
                          <a:solidFill>
                            <a:srgbClr val="0F217B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 (при </a:t>
                      </a:r>
                      <a:r>
                        <a:rPr lang="ru-RU" sz="2400" b="0" dirty="0" smtClean="0">
                          <a:solidFill>
                            <a:srgbClr val="0F217B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r>
                        <a:rPr lang="ru-RU" sz="2400" b="0" baseline="30000" dirty="0" smtClean="0">
                          <a:solidFill>
                            <a:srgbClr val="0F217B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r>
                        <a:rPr lang="en-US" sz="2400" b="0" dirty="0" smtClean="0">
                          <a:solidFill>
                            <a:srgbClr val="0F217B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r>
                        <a:rPr lang="en-US" sz="2400" b="0" dirty="0">
                          <a:solidFill>
                            <a:srgbClr val="0F217B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rgbClr val="0F217B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3026">
                <a:tc>
                  <a:txBody>
                    <a:bodyPr/>
                    <a:lstStyle/>
                    <a:p>
                      <a:pPr algn="l"/>
                      <a:r>
                        <a:rPr lang="ru-RU" sz="2400" b="0" dirty="0" err="1" smtClean="0">
                          <a:solidFill>
                            <a:srgbClr val="0F217B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Гелій</a:t>
                      </a:r>
                      <a:endParaRPr lang="ru-RU" sz="2400" b="0" dirty="0">
                        <a:solidFill>
                          <a:srgbClr val="0F217B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rgbClr val="0F217B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3026">
                <a:tc>
                  <a:txBody>
                    <a:bodyPr/>
                    <a:lstStyle/>
                    <a:p>
                      <a:pPr algn="l"/>
                      <a:r>
                        <a:rPr lang="ru-RU" sz="2400" b="0" dirty="0">
                          <a:solidFill>
                            <a:srgbClr val="0F217B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Водород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rgbClr val="0F217B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7451">
                <a:tc>
                  <a:txBody>
                    <a:bodyPr/>
                    <a:lstStyle/>
                    <a:p>
                      <a:r>
                        <a:rPr lang="ru-RU" sz="2400" b="0" dirty="0">
                          <a:solidFill>
                            <a:srgbClr val="0F217B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Вода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rgbClr val="0F217B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3026">
                <a:tc>
                  <a:txBody>
                    <a:bodyPr/>
                    <a:lstStyle/>
                    <a:p>
                      <a:pPr algn="l"/>
                      <a:r>
                        <a:rPr lang="ru-RU" sz="2400" b="0" dirty="0">
                          <a:solidFill>
                            <a:srgbClr val="0F217B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Морская вода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>
                          <a:solidFill>
                            <a:srgbClr val="0F217B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1560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3026">
                <a:tc>
                  <a:txBody>
                    <a:bodyPr/>
                    <a:lstStyle/>
                    <a:p>
                      <a:r>
                        <a:rPr lang="ru-RU" sz="2400" b="0" dirty="0" err="1" smtClean="0">
                          <a:solidFill>
                            <a:srgbClr val="0F217B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Залізо</a:t>
                      </a:r>
                      <a:r>
                        <a:rPr lang="ru-RU" sz="2400" b="0" dirty="0" smtClean="0">
                          <a:solidFill>
                            <a:srgbClr val="0F217B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і </a:t>
                      </a:r>
                      <a:r>
                        <a:rPr lang="ru-RU" sz="2400" b="0" dirty="0">
                          <a:solidFill>
                            <a:srgbClr val="0F217B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сталь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rgbClr val="0F217B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5000</a:t>
                      </a:r>
                      <a:endParaRPr lang="ru-RU" sz="2400" b="0" dirty="0">
                        <a:solidFill>
                          <a:srgbClr val="0F217B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3026">
                <a:tc>
                  <a:txBody>
                    <a:bodyPr/>
                    <a:lstStyle/>
                    <a:p>
                      <a:r>
                        <a:rPr lang="ru-RU" sz="2400" b="0" dirty="0" err="1" smtClean="0">
                          <a:solidFill>
                            <a:srgbClr val="0F217B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Скло</a:t>
                      </a:r>
                      <a:endParaRPr lang="ru-RU" sz="2400" b="0" dirty="0">
                        <a:solidFill>
                          <a:srgbClr val="0F217B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rgbClr val="0F217B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4500</a:t>
                      </a:r>
                      <a:endParaRPr lang="ru-RU" sz="2400" b="0" dirty="0">
                        <a:solidFill>
                          <a:srgbClr val="0F217B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3026">
                <a:tc>
                  <a:txBody>
                    <a:bodyPr/>
                    <a:lstStyle/>
                    <a:p>
                      <a:r>
                        <a:rPr lang="ru-RU" sz="2400" b="0" dirty="0" err="1" smtClean="0">
                          <a:solidFill>
                            <a:srgbClr val="0F217B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Алюміній</a:t>
                      </a:r>
                      <a:endParaRPr lang="ru-RU" sz="2400" b="0" dirty="0">
                        <a:solidFill>
                          <a:srgbClr val="0F217B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rgbClr val="0F217B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5100</a:t>
                      </a:r>
                      <a:endParaRPr lang="ru-RU" sz="2400" b="0" dirty="0">
                        <a:solidFill>
                          <a:srgbClr val="0F217B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3026">
                <a:tc>
                  <a:txBody>
                    <a:bodyPr/>
                    <a:lstStyle/>
                    <a:p>
                      <a:r>
                        <a:rPr lang="ru-RU" sz="2400" b="0" dirty="0" err="1" smtClean="0">
                          <a:solidFill>
                            <a:srgbClr val="0F217B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Важка</a:t>
                      </a:r>
                      <a:r>
                        <a:rPr lang="ru-RU" sz="2400" b="0" dirty="0" smtClean="0">
                          <a:solidFill>
                            <a:srgbClr val="0F217B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деревина</a:t>
                      </a:r>
                      <a:endParaRPr lang="ru-RU" sz="2400" b="0" dirty="0">
                        <a:solidFill>
                          <a:srgbClr val="0F217B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rgbClr val="0F217B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4000</a:t>
                      </a:r>
                      <a:endParaRPr lang="ru-RU" sz="2400" b="0" dirty="0">
                        <a:solidFill>
                          <a:srgbClr val="0F217B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285852" y="428604"/>
            <a:ext cx="678660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err="1" smtClean="0">
                <a:solidFill>
                  <a:schemeClr val="accent1">
                    <a:lumMod val="75000"/>
                  </a:schemeClr>
                </a:solidFill>
              </a:rPr>
              <a:t>Швидкість</a:t>
            </a:r>
            <a:r>
              <a:rPr lang="ru-RU" sz="2400" b="1" i="1" dirty="0" smtClean="0">
                <a:solidFill>
                  <a:schemeClr val="accent1">
                    <a:lumMod val="75000"/>
                  </a:schemeClr>
                </a:solidFill>
              </a:rPr>
              <a:t> звуку в </a:t>
            </a:r>
            <a:r>
              <a:rPr lang="ru-RU" sz="2400" b="1" i="1" dirty="0" err="1" smtClean="0">
                <a:solidFill>
                  <a:schemeClr val="accent1">
                    <a:lumMod val="75000"/>
                  </a:schemeClr>
                </a:solidFill>
              </a:rPr>
              <a:t>різних</a:t>
            </a:r>
            <a:r>
              <a:rPr lang="ru-RU" sz="24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b="1" i="1" dirty="0" err="1" smtClean="0">
                <a:solidFill>
                  <a:schemeClr val="accent1">
                    <a:lumMod val="75000"/>
                  </a:schemeClr>
                </a:solidFill>
              </a:rPr>
              <a:t>речовинах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pic>
        <p:nvPicPr>
          <p:cNvPr id="6" name="Рисунок 4" descr="Playing_a_saw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" y="1122608"/>
            <a:ext cx="1643046" cy="1877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5" descr="Cellist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3000372"/>
            <a:ext cx="1643074" cy="192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2500298" y="5286388"/>
            <a:ext cx="64294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Швидкість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звуку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залежить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від властивостей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середовища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, у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якій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поширюється звук.</a:t>
            </a:r>
          </a:p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У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повітрі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при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підвищенні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температури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на 1 ° С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швидкість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звуку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зростає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приблизно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на 0,60 м / с.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65012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      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 </a:t>
            </a:r>
            <a:r>
              <a:rPr lang="ru-RU" sz="2000" dirty="0" smtClean="0"/>
              <a:t>         </a:t>
            </a:r>
            <a:r>
              <a:rPr lang="ru-RU" sz="2000" i="1" dirty="0" smtClean="0">
                <a:solidFill>
                  <a:schemeClr val="accent1">
                    <a:lumMod val="50000"/>
                  </a:schemeClr>
                </a:solidFill>
              </a:rPr>
              <a:t>Людина </a:t>
            </a:r>
            <a:r>
              <a:rPr lang="ru-RU" sz="2000" i="1" dirty="0" err="1" smtClean="0">
                <a:solidFill>
                  <a:schemeClr val="accent1">
                    <a:lumMod val="50000"/>
                  </a:schemeClr>
                </a:solidFill>
              </a:rPr>
              <a:t>відчуває</a:t>
            </a:r>
            <a:r>
              <a:rPr lang="ru-RU" sz="2000" i="1" dirty="0" smtClean="0">
                <a:solidFill>
                  <a:schemeClr val="accent1">
                    <a:lumMod val="50000"/>
                  </a:schemeClr>
                </a:solidFill>
              </a:rPr>
              <a:t> звук за </a:t>
            </a:r>
            <a:r>
              <a:rPr lang="ru-RU" sz="2000" i="1" dirty="0" err="1" smtClean="0">
                <a:solidFill>
                  <a:schemeClr val="accent1">
                    <a:lumMod val="50000"/>
                  </a:schemeClr>
                </a:solidFill>
              </a:rPr>
              <a:t>умови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:</a:t>
            </a:r>
            <a:r>
              <a:rPr lang="ru-RU" sz="2000" dirty="0" smtClean="0"/>
              <a:t> </a:t>
            </a:r>
            <a:r>
              <a:rPr lang="ru-RU" sz="2000" dirty="0" smtClean="0"/>
              <a:t> </a:t>
            </a:r>
          </a:p>
          <a:p>
            <a:pPr>
              <a:buNone/>
            </a:pPr>
            <a:r>
              <a:rPr lang="uk-UA" sz="2000" dirty="0" smtClean="0"/>
              <a:t>           </a:t>
            </a:r>
            <a:r>
              <a:rPr lang="uk-UA" sz="2000" dirty="0" smtClean="0">
                <a:solidFill>
                  <a:schemeClr val="accent2">
                    <a:lumMod val="75000"/>
                  </a:schemeClr>
                </a:solidFill>
              </a:rPr>
              <a:t>1)</a:t>
            </a:r>
            <a:r>
              <a:rPr lang="uk-UA" sz="2000" dirty="0" smtClean="0">
                <a:solidFill>
                  <a:schemeClr val="bg2">
                    <a:lumMod val="25000"/>
                  </a:schemeClr>
                </a:solidFill>
              </a:rPr>
              <a:t>наявне </a:t>
            </a:r>
            <a:r>
              <a:rPr lang="uk-UA" sz="2000" dirty="0" smtClean="0">
                <a:solidFill>
                  <a:schemeClr val="bg2">
                    <a:lumMod val="25000"/>
                  </a:schemeClr>
                </a:solidFill>
              </a:rPr>
              <a:t>джерело звуку, створюються коливання з частотою 16 до  20.000 Гц</a:t>
            </a: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dirty="0" smtClean="0"/>
              <a:t>        </a:t>
            </a:r>
            <a:r>
              <a:rPr lang="uk-UA" sz="2000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uk-UA" sz="2000" dirty="0" smtClean="0">
                <a:solidFill>
                  <a:schemeClr val="accent2">
                    <a:lumMod val="75000"/>
                  </a:schemeClr>
                </a:solidFill>
              </a:rPr>
              <a:t>) </a:t>
            </a:r>
            <a:r>
              <a:rPr lang="uk-UA" sz="2000" dirty="0" smtClean="0">
                <a:solidFill>
                  <a:schemeClr val="bg2">
                    <a:lumMod val="25000"/>
                  </a:schemeClr>
                </a:solidFill>
              </a:rPr>
              <a:t>є пружне середовище між вухом і джерелом звуку </a:t>
            </a: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dirty="0" smtClean="0"/>
              <a:t> </a:t>
            </a:r>
            <a:r>
              <a:rPr lang="uk-UA" sz="2000" dirty="0" smtClean="0"/>
              <a:t>       </a:t>
            </a:r>
            <a:r>
              <a:rPr lang="uk-UA" sz="2000" dirty="0" smtClean="0">
                <a:solidFill>
                  <a:schemeClr val="accent2">
                    <a:lumMod val="75000"/>
                  </a:schemeClr>
                </a:solidFill>
              </a:rPr>
              <a:t>3</a:t>
            </a:r>
            <a:r>
              <a:rPr lang="uk-UA" sz="2000" dirty="0" smtClean="0">
                <a:solidFill>
                  <a:schemeClr val="accent2">
                    <a:lumMod val="75000"/>
                  </a:schemeClr>
                </a:solidFill>
              </a:rPr>
              <a:t>) </a:t>
            </a:r>
            <a:r>
              <a:rPr lang="uk-UA" sz="2000" dirty="0" smtClean="0">
                <a:solidFill>
                  <a:schemeClr val="bg2">
                    <a:lumMod val="25000"/>
                  </a:schemeClr>
                </a:solidFill>
              </a:rPr>
              <a:t>потужність звукових хвиль достатня для здобуття відчуття звуку</a:t>
            </a:r>
            <a:endParaRPr lang="ru-RU" sz="20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                  </a:t>
            </a:r>
            <a:endParaRPr lang="ru-RU" sz="20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 smtClean="0">
                <a:solidFill>
                  <a:schemeClr val="bg2">
                    <a:lumMod val="50000"/>
                  </a:schemeClr>
                </a:solidFill>
              </a:rPr>
              <a:t>Історія вивчення звуків</a:t>
            </a:r>
            <a:endParaRPr lang="ru-RU" i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5" name="Picture 7" descr="http://www.piplz.ru/photo/Pifagor.jpg"/>
          <p:cNvPicPr>
            <a:picLocks noChangeAspect="1" noChangeArrowheads="1"/>
          </p:cNvPicPr>
          <p:nvPr/>
        </p:nvPicPr>
        <p:blipFill>
          <a:blip r:embed="rId2">
            <a:grayscl/>
          </a:blip>
          <a:srcRect/>
          <a:stretch>
            <a:fillRect/>
          </a:stretch>
        </p:blipFill>
        <p:spPr bwMode="auto">
          <a:xfrm>
            <a:off x="500034" y="1357298"/>
            <a:ext cx="1419443" cy="142876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</p:pic>
      <p:sp>
        <p:nvSpPr>
          <p:cNvPr id="6" name="Прямоугольник 5"/>
          <p:cNvSpPr/>
          <p:nvPr/>
        </p:nvSpPr>
        <p:spPr>
          <a:xfrm>
            <a:off x="2071670" y="1428736"/>
            <a:ext cx="592935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Звуки почали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вивчати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ще в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далекій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давнині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Перші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спостереження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з акустики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були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проведені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в 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VI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столітті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до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нашої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ери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Піфагор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встановив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зв'язок між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висотою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тону і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довжиною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струни або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труби, яка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випромінює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звук.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7" name="Picture 2" descr="Аристотель"/>
          <p:cNvPicPr>
            <a:picLocks noChangeAspect="1" noChangeArrowheads="1"/>
          </p:cNvPicPr>
          <p:nvPr/>
        </p:nvPicPr>
        <p:blipFill>
          <a:blip r:embed="rId3">
            <a:grayscl/>
          </a:blip>
          <a:srcRect/>
          <a:stretch>
            <a:fillRect/>
          </a:stretch>
        </p:blipFill>
        <p:spPr bwMode="auto">
          <a:xfrm>
            <a:off x="500034" y="3071810"/>
            <a:ext cx="1428760" cy="1631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</p:pic>
      <p:sp>
        <p:nvSpPr>
          <p:cNvPr id="8" name="Прямоугольник 7"/>
          <p:cNvSpPr/>
          <p:nvPr/>
        </p:nvSpPr>
        <p:spPr>
          <a:xfrm>
            <a:off x="2143108" y="3357562"/>
            <a:ext cx="550071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У 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IV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в. до н.е. Аристотель перший правильно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уявив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, як поширюється звук у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повітрі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. Він сказав,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що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тіло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яке 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звучить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, 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викликає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стиск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і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розрідження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повітря і пояснив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відлуння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відображенням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звуку від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перешкод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9" name="Picture 9" descr="Сам Леонардо Да Винчи"/>
          <p:cNvPicPr>
            <a:picLocks noChangeAspect="1" noChangeArrowheads="1"/>
          </p:cNvPicPr>
          <p:nvPr/>
        </p:nvPicPr>
        <p:blipFill>
          <a:blip r:embed="rId4" cstate="print">
            <a:grayscl/>
          </a:blip>
          <a:srcRect/>
          <a:stretch>
            <a:fillRect/>
          </a:stretch>
        </p:blipFill>
        <p:spPr bwMode="auto">
          <a:xfrm>
            <a:off x="500034" y="4929198"/>
            <a:ext cx="1428760" cy="150019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</p:pic>
      <p:sp>
        <p:nvSpPr>
          <p:cNvPr id="10" name="Прямоугольник 9"/>
          <p:cNvSpPr/>
          <p:nvPr/>
        </p:nvSpPr>
        <p:spPr>
          <a:xfrm>
            <a:off x="2286000" y="5286388"/>
            <a:ext cx="550071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У XV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столітті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Леонардо да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Вінчі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сформулював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принцип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незалежності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звукових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хвиль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від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різних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джерел.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79300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              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Світ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, в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якому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ми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живемо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сповнений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всіляких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звуків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. Наш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світ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навіть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навчився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відтворювати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їх,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щоб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приманювати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птахів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і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звірів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. Шелест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листя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гуркіт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грому, шум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морського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прибою, свист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вітру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звірине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гарчання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спів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птахів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... Ці звуки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чув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ще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стародавня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людина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.   </a:t>
            </a:r>
          </a:p>
          <a:p>
            <a:pPr>
              <a:buNone/>
            </a:pPr>
            <a:endParaRPr lang="ru-RU" sz="2000" dirty="0"/>
          </a:p>
        </p:txBody>
      </p:sp>
      <p:pic>
        <p:nvPicPr>
          <p:cNvPr id="4" name="Picture 6" descr="http://www.computerbooks.ru/books/Music/Book.AdobeAfterEffect6/Glava_01/8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2000240"/>
            <a:ext cx="4929188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857224" y="5143512"/>
            <a:ext cx="750099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dirty="0" smtClean="0">
                <a:solidFill>
                  <a:schemeClr val="accent4">
                    <a:lumMod val="75000"/>
                  </a:schemeClr>
                </a:solidFill>
              </a:rPr>
              <a:t>Ми </a:t>
            </a:r>
            <a:r>
              <a:rPr lang="ru-RU" sz="2000" i="1" dirty="0" err="1" smtClean="0">
                <a:solidFill>
                  <a:schemeClr val="accent4">
                    <a:lumMod val="75000"/>
                  </a:schemeClr>
                </a:solidFill>
              </a:rPr>
              <a:t>живемо</a:t>
            </a:r>
            <a:r>
              <a:rPr lang="ru-RU" sz="2000" i="1" dirty="0" smtClean="0">
                <a:solidFill>
                  <a:schemeClr val="accent4">
                    <a:lumMod val="75000"/>
                  </a:schemeClr>
                </a:solidFill>
              </a:rPr>
              <a:t> у </a:t>
            </a:r>
            <a:r>
              <a:rPr lang="ru-RU" sz="2000" i="1" dirty="0" err="1" smtClean="0">
                <a:solidFill>
                  <a:schemeClr val="accent4">
                    <a:lumMod val="75000"/>
                  </a:schemeClr>
                </a:solidFill>
              </a:rPr>
              <a:t>світі</a:t>
            </a:r>
            <a:r>
              <a:rPr lang="ru-RU" sz="2000" i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2000" i="1" dirty="0" err="1" smtClean="0">
                <a:solidFill>
                  <a:schemeClr val="accent4">
                    <a:lumMod val="75000"/>
                  </a:schemeClr>
                </a:solidFill>
              </a:rPr>
              <a:t>звуків</a:t>
            </a:r>
            <a:r>
              <a:rPr lang="ru-RU" sz="2000" i="1" dirty="0" smtClean="0">
                <a:solidFill>
                  <a:schemeClr val="accent4">
                    <a:lumMod val="75000"/>
                  </a:schemeClr>
                </a:solidFill>
              </a:rPr>
              <a:t>, які </a:t>
            </a:r>
            <a:r>
              <a:rPr lang="ru-RU" sz="2000" i="1" dirty="0" err="1" smtClean="0">
                <a:solidFill>
                  <a:schemeClr val="accent4">
                    <a:lumMod val="75000"/>
                  </a:schemeClr>
                </a:solidFill>
              </a:rPr>
              <a:t>дозволяють</a:t>
            </a:r>
            <a:r>
              <a:rPr lang="ru-RU" sz="2000" i="1" dirty="0" smtClean="0">
                <a:solidFill>
                  <a:schemeClr val="accent4">
                    <a:lumMod val="75000"/>
                  </a:schemeClr>
                </a:solidFill>
              </a:rPr>
              <a:t> нам </a:t>
            </a:r>
            <a:r>
              <a:rPr lang="ru-RU" sz="2000" i="1" dirty="0" err="1" smtClean="0">
                <a:solidFill>
                  <a:schemeClr val="accent4">
                    <a:lumMod val="75000"/>
                  </a:schemeClr>
                </a:solidFill>
              </a:rPr>
              <a:t>отримувати</a:t>
            </a:r>
            <a:r>
              <a:rPr lang="ru-RU" sz="2000" i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2000" i="1" dirty="0" err="1" smtClean="0">
                <a:solidFill>
                  <a:schemeClr val="accent4">
                    <a:lumMod val="75000"/>
                  </a:schemeClr>
                </a:solidFill>
              </a:rPr>
              <a:t>інформацію</a:t>
            </a:r>
            <a:r>
              <a:rPr lang="ru-RU" sz="2000" i="1" dirty="0" smtClean="0">
                <a:solidFill>
                  <a:schemeClr val="accent4">
                    <a:lumMod val="75000"/>
                  </a:schemeClr>
                </a:solidFill>
              </a:rPr>
              <a:t> про те, що відбувається </a:t>
            </a:r>
            <a:r>
              <a:rPr lang="ru-RU" sz="2000" i="1" dirty="0" err="1" smtClean="0">
                <a:solidFill>
                  <a:schemeClr val="accent4">
                    <a:lumMod val="75000"/>
                  </a:schemeClr>
                </a:solidFill>
              </a:rPr>
              <a:t>навколо</a:t>
            </a:r>
            <a:r>
              <a:rPr lang="ru-RU" sz="2000" i="1" dirty="0" smtClean="0">
                <a:solidFill>
                  <a:schemeClr val="accent4">
                    <a:lumMod val="75000"/>
                  </a:schemeClr>
                </a:solidFill>
              </a:rPr>
              <a:t>.</a:t>
            </a:r>
            <a:endParaRPr lang="ru-RU" sz="2000" i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Камертон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214290"/>
            <a:ext cx="2309824" cy="2342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2" descr="tfl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8992" y="285728"/>
            <a:ext cx="5072062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642910" y="2714620"/>
            <a:ext cx="785818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chemeClr val="bg2">
                    <a:lumMod val="50000"/>
                  </a:schemeClr>
                </a:solidFill>
              </a:rPr>
              <a:t>Камертон </a:t>
            </a:r>
            <a:r>
              <a:rPr lang="ru-RU" dirty="0" smtClean="0"/>
              <a:t>-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являє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собою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металеву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"рогатку",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укріплену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на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шухлядці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, у якого немає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однієї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стінки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Якщо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спеціальним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гумовим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молоточком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вдарити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по "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ніжкам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" камертона, то він буде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видавати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звук, званий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музичним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тоном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571868" y="4929198"/>
            <a:ext cx="49292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Камертон -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винайдений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в 18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столітті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для настройки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музичних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інструментів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000" i="1" dirty="0" smtClean="0">
                <a:solidFill>
                  <a:schemeClr val="accent2">
                    <a:lumMod val="75000"/>
                  </a:schemeClr>
                </a:solidFill>
              </a:rPr>
              <a:t>Природні</a:t>
            </a:r>
            <a:r>
              <a:rPr lang="uk-UA" sz="2000" dirty="0" smtClean="0"/>
              <a:t> </a:t>
            </a:r>
            <a:r>
              <a:rPr lang="uk-UA" sz="2000" dirty="0" smtClean="0">
                <a:solidFill>
                  <a:schemeClr val="bg2">
                    <a:lumMod val="25000"/>
                  </a:schemeClr>
                </a:solidFill>
              </a:rPr>
              <a:t>(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голос, шелест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листя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, шум 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прибою)</a:t>
            </a:r>
          </a:p>
          <a:p>
            <a:r>
              <a:rPr lang="uk-UA" sz="2000" i="1" dirty="0" smtClean="0">
                <a:solidFill>
                  <a:schemeClr val="accent2">
                    <a:lumMod val="75000"/>
                  </a:schemeClr>
                </a:solidFill>
              </a:rPr>
              <a:t>Штучні</a:t>
            </a:r>
            <a:r>
              <a:rPr lang="uk-UA" sz="2000" dirty="0" smtClean="0"/>
              <a:t> </a:t>
            </a:r>
            <a:r>
              <a:rPr lang="uk-UA" sz="2000" dirty="0" smtClean="0">
                <a:solidFill>
                  <a:schemeClr val="bg2">
                    <a:lumMod val="25000"/>
                  </a:schemeClr>
                </a:solidFill>
              </a:rPr>
              <a:t>(камертон, струна, дзвін, </a:t>
            </a:r>
            <a:r>
              <a:rPr lang="uk-UA" sz="2000" dirty="0" smtClean="0">
                <a:solidFill>
                  <a:schemeClr val="bg2">
                    <a:lumMod val="25000"/>
                  </a:schemeClr>
                </a:solidFill>
              </a:rPr>
              <a:t>мембрана)</a:t>
            </a:r>
            <a:endParaRPr lang="ru-RU" sz="2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dirty="0" err="1" smtClean="0">
                <a:solidFill>
                  <a:schemeClr val="bg2">
                    <a:lumMod val="50000"/>
                  </a:schemeClr>
                </a:solidFill>
              </a:rPr>
              <a:t>Джерела</a:t>
            </a:r>
            <a:r>
              <a:rPr lang="ru-RU" i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i="1" dirty="0" smtClean="0">
                <a:solidFill>
                  <a:schemeClr val="bg2">
                    <a:lumMod val="50000"/>
                  </a:schemeClr>
                </a:solidFill>
              </a:rPr>
              <a:t>звуку</a:t>
            </a:r>
            <a:endParaRPr lang="ru-RU" i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4" name="Picture 2" descr="http://www.01j.ru/imgs/violin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285992"/>
            <a:ext cx="1714500" cy="170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6" descr="http://www.sakhalin.ru/Region/korni/sea/Image/fakt/fakt-(52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00232" y="3286124"/>
            <a:ext cx="1571625" cy="154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</p:pic>
      <p:pic>
        <p:nvPicPr>
          <p:cNvPr id="6" name="Рисунок 2" descr="Ins26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2071670" y="2357430"/>
            <a:ext cx="1428750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3" descr="http://cat.tmn.fio.ru/works/40x/311/bolki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643306" y="2285992"/>
            <a:ext cx="157162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</p:pic>
      <p:pic>
        <p:nvPicPr>
          <p:cNvPr id="8" name="Picture 4" descr="http://www.01j.ru/imgs/center.bmp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643306" y="3571876"/>
            <a:ext cx="1643062" cy="164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rojok_02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286380" y="2643182"/>
            <a:ext cx="1587500" cy="1571625"/>
          </a:xfrm>
          <a:prstGeom prst="rect">
            <a:avLst/>
          </a:prstGeo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</p:pic>
      <p:pic>
        <p:nvPicPr>
          <p:cNvPr id="10" name="Picture 2" descr="http://www.01j.ru/imgs/solovey.bmp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929454" y="2214554"/>
            <a:ext cx="1649412" cy="164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3" descr="D:\WINDOWS\Users\Aida\Рабочий стол\зВУКИ\musician45.gif"/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 flipH="1">
            <a:off x="8143900" y="3643314"/>
            <a:ext cx="830263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рямоугольник 11"/>
          <p:cNvSpPr/>
          <p:nvPr/>
        </p:nvSpPr>
        <p:spPr>
          <a:xfrm>
            <a:off x="3000364" y="5429264"/>
            <a:ext cx="564360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Загальним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у всіх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випадках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є їх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походження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Коливання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тел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породжують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коливання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повітря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721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   </a:t>
            </a:r>
          </a:p>
          <a:p>
            <a:pPr>
              <a:buNone/>
            </a:pPr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</a:rPr>
              <a:t>      </a:t>
            </a:r>
            <a:r>
              <a:rPr lang="ru-RU" sz="2000" dirty="0" err="1" smtClean="0">
                <a:solidFill>
                  <a:schemeClr val="accent4">
                    <a:lumMod val="75000"/>
                  </a:schemeClr>
                </a:solidFill>
              </a:rPr>
              <a:t>Приказка</a:t>
            </a:r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</a:rPr>
              <a:t>«</a:t>
            </a:r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</a:rPr>
              <a:t>нем как рыба</a:t>
            </a:r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</a:rPr>
              <a:t>» </a:t>
            </a:r>
            <a:r>
              <a:rPr lang="ru-RU" sz="2000" dirty="0" err="1" smtClean="0">
                <a:solidFill>
                  <a:schemeClr val="accent4">
                    <a:lumMod val="75000"/>
                  </a:schemeClr>
                </a:solidFill>
              </a:rPr>
              <a:t>виявилася</a:t>
            </a:r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4">
                    <a:lumMod val="75000"/>
                  </a:schemeClr>
                </a:solidFill>
              </a:rPr>
              <a:t>спростованою</a:t>
            </a:r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</a:rPr>
              <a:t>. </a:t>
            </a:r>
            <a:r>
              <a:rPr lang="ru-RU" sz="2000" dirty="0" err="1" smtClean="0">
                <a:solidFill>
                  <a:schemeClr val="accent4">
                    <a:lumMod val="75000"/>
                  </a:schemeClr>
                </a:solidFill>
              </a:rPr>
              <a:t>Риби</a:t>
            </a:r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4">
                    <a:lumMod val="75000"/>
                  </a:schemeClr>
                </a:solidFill>
              </a:rPr>
              <a:t>цілком</a:t>
            </a:r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4">
                    <a:lumMod val="75000"/>
                  </a:schemeClr>
                </a:solidFill>
              </a:rPr>
              <a:t>товариські</a:t>
            </a:r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</a:rPr>
              <a:t>. Звуки деяких </a:t>
            </a:r>
            <a:r>
              <a:rPr lang="ru-RU" sz="2000" dirty="0" err="1" smtClean="0">
                <a:solidFill>
                  <a:schemeClr val="accent4">
                    <a:lumMod val="75000"/>
                  </a:schemeClr>
                </a:solidFill>
              </a:rPr>
              <a:t>риб</a:t>
            </a:r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4">
                    <a:lumMod val="75000"/>
                  </a:schemeClr>
                </a:solidFill>
              </a:rPr>
              <a:t>нагадують</a:t>
            </a:r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</a:rPr>
              <a:t> свистки </a:t>
            </a:r>
            <a:r>
              <a:rPr lang="ru-RU" sz="2000" dirty="0" err="1" smtClean="0">
                <a:solidFill>
                  <a:schemeClr val="accent4">
                    <a:lumMod val="75000"/>
                  </a:schemeClr>
                </a:solidFill>
              </a:rPr>
              <a:t>футбольних</a:t>
            </a:r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4">
                    <a:lumMod val="75000"/>
                  </a:schemeClr>
                </a:solidFill>
              </a:rPr>
              <a:t>суддів</a:t>
            </a:r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ru-RU" sz="2000" dirty="0" err="1" smtClean="0">
                <a:solidFill>
                  <a:schemeClr val="accent4">
                    <a:lumMod val="75000"/>
                  </a:schemeClr>
                </a:solidFill>
              </a:rPr>
              <a:t>інших</a:t>
            </a:r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</a:rPr>
              <a:t> - </a:t>
            </a:r>
            <a:r>
              <a:rPr lang="ru-RU" sz="2000" dirty="0" err="1" smtClean="0">
                <a:solidFill>
                  <a:schemeClr val="accent4">
                    <a:lumMod val="75000"/>
                  </a:schemeClr>
                </a:solidFill>
              </a:rPr>
              <a:t>стрільбу</a:t>
            </a:r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</a:rPr>
              <a:t> з </a:t>
            </a:r>
            <a:r>
              <a:rPr lang="ru-RU" sz="2000" dirty="0" err="1" smtClean="0">
                <a:solidFill>
                  <a:schemeClr val="accent4">
                    <a:lumMod val="75000"/>
                  </a:schemeClr>
                </a:solidFill>
              </a:rPr>
              <a:t>гвинтівки</a:t>
            </a:r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</a:rPr>
              <a:t> або </a:t>
            </a:r>
            <a:r>
              <a:rPr lang="ru-RU" sz="2000" dirty="0" err="1" smtClean="0">
                <a:solidFill>
                  <a:schemeClr val="accent4">
                    <a:lumMod val="75000"/>
                  </a:schemeClr>
                </a:solidFill>
              </a:rPr>
              <a:t>пістолета</a:t>
            </a:r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</a:rPr>
              <a:t>, а </a:t>
            </a:r>
            <a:r>
              <a:rPr lang="ru-RU" sz="2000" dirty="0" err="1" smtClean="0">
                <a:solidFill>
                  <a:schemeClr val="accent4">
                    <a:lumMod val="75000"/>
                  </a:schemeClr>
                </a:solidFill>
              </a:rPr>
              <a:t>дехто</a:t>
            </a:r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4">
                    <a:lumMod val="75000"/>
                  </a:schemeClr>
                </a:solidFill>
              </a:rPr>
              <a:t>шумить</a:t>
            </a:r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ru-RU" sz="2000" dirty="0" err="1" smtClean="0">
                <a:solidFill>
                  <a:schemeClr val="accent4">
                    <a:lumMod val="75000"/>
                  </a:schemeClr>
                </a:solidFill>
              </a:rPr>
              <a:t>немов</a:t>
            </a:r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</a:rPr>
              <a:t> мотоцикл, або </a:t>
            </a:r>
            <a:r>
              <a:rPr lang="ru-RU" sz="2000" dirty="0" err="1" smtClean="0">
                <a:solidFill>
                  <a:schemeClr val="accent4">
                    <a:lumMod val="75000"/>
                  </a:schemeClr>
                </a:solidFill>
              </a:rPr>
              <a:t>видає</a:t>
            </a:r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</a:rPr>
              <a:t> хлопки. Одна </a:t>
            </a:r>
            <a:r>
              <a:rPr lang="ru-RU" sz="2000" dirty="0" err="1" smtClean="0">
                <a:solidFill>
                  <a:schemeClr val="accent4">
                    <a:lumMod val="75000"/>
                  </a:schemeClr>
                </a:solidFill>
              </a:rPr>
              <a:t>лише</a:t>
            </a:r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</a:rPr>
              <a:t> акула завжди </a:t>
            </a:r>
            <a:r>
              <a:rPr lang="ru-RU" sz="2000" dirty="0" err="1" smtClean="0">
                <a:solidFill>
                  <a:schemeClr val="accent4">
                    <a:lumMod val="75000"/>
                  </a:schemeClr>
                </a:solidFill>
              </a:rPr>
              <a:t>мовчить</a:t>
            </a:r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</a:rPr>
              <a:t>.</a:t>
            </a:r>
            <a:endParaRPr lang="ru-RU" sz="2000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4" name="Рисунок 2" descr="http://cat.tmn.fio.ru/works/40x/311/oku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3357562"/>
            <a:ext cx="3286125" cy="2297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2" descr="http://cat.tmn.fio.ru/works/40x/311/oku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57686" y="3357562"/>
            <a:ext cx="3429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650125"/>
          </a:xfrm>
        </p:spPr>
        <p:txBody>
          <a:bodyPr/>
          <a:lstStyle/>
          <a:p>
            <a:pPr>
              <a:buNone/>
            </a:pPr>
            <a:r>
              <a:rPr lang="ru-RU" sz="2800" b="1" i="1" dirty="0" smtClean="0">
                <a:solidFill>
                  <a:schemeClr val="accent1">
                    <a:lumMod val="75000"/>
                  </a:schemeClr>
                </a:solidFill>
              </a:rPr>
              <a:t>Звук</a:t>
            </a:r>
            <a:r>
              <a:rPr lang="ru-RU" sz="2800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smtClean="0"/>
              <a:t>-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це </a:t>
            </a:r>
            <a:r>
              <a:rPr lang="ru-RU" dirty="0" err="1" smtClean="0">
                <a:solidFill>
                  <a:schemeClr val="bg2">
                    <a:lumMod val="50000"/>
                  </a:schemeClr>
                </a:solidFill>
              </a:rPr>
              <a:t>поздовжня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50000"/>
                  </a:schemeClr>
                </a:solidFill>
              </a:rPr>
              <a:t>хвиля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.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4" name="Picture 4" descr="D:\WINDOWS\Users\Aida\Рабочий стол\зВУКИ\gsl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694" y="357188"/>
            <a:ext cx="3294056" cy="135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2214546" y="1000108"/>
            <a:ext cx="128588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chemeClr val="accent2">
                    <a:lumMod val="75000"/>
                  </a:schemeClr>
                </a:solidFill>
              </a:rPr>
              <a:t>Чому?</a:t>
            </a:r>
            <a:endParaRPr lang="ru-RU" sz="28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00034" y="2000240"/>
            <a:ext cx="821537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Поперечними</a:t>
            </a:r>
            <a:r>
              <a:rPr lang="ru-RU" sz="24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smtClean="0"/>
              <a:t> </a:t>
            </a:r>
            <a:r>
              <a:rPr lang="ru-RU" dirty="0" err="1" smtClean="0">
                <a:solidFill>
                  <a:schemeClr val="accent4">
                    <a:lumMod val="75000"/>
                  </a:schemeClr>
                </a:solidFill>
              </a:rPr>
              <a:t>хвилями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75000"/>
                  </a:schemeClr>
                </a:solidFill>
              </a:rPr>
              <a:t>називаються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75000"/>
                  </a:schemeClr>
                </a:solidFill>
              </a:rPr>
              <a:t>хвилі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, в яких </a:t>
            </a:r>
            <a:r>
              <a:rPr lang="ru-RU" dirty="0" err="1" smtClean="0">
                <a:solidFill>
                  <a:schemeClr val="accent4">
                    <a:lumMod val="75000"/>
                  </a:schemeClr>
                </a:solidFill>
              </a:rPr>
              <a:t>коливання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 відбуваються перпендикулярно напрямку </a:t>
            </a:r>
            <a:r>
              <a:rPr lang="ru-RU" dirty="0" err="1" smtClean="0">
                <a:solidFill>
                  <a:schemeClr val="accent4">
                    <a:lumMod val="75000"/>
                  </a:schemeClr>
                </a:solidFill>
              </a:rPr>
              <a:t>поширення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75000"/>
                  </a:schemeClr>
                </a:solidFill>
              </a:rPr>
              <a:t>хвилі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.</a:t>
            </a:r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00034" y="2967335"/>
            <a:ext cx="785818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Поздовжніми</a:t>
            </a:r>
            <a:r>
              <a:rPr lang="ru-RU" sz="28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75000"/>
                  </a:schemeClr>
                </a:solidFill>
              </a:rPr>
              <a:t>називаються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75000"/>
                  </a:schemeClr>
                </a:solidFill>
              </a:rPr>
              <a:t>хвилі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, в яких </a:t>
            </a:r>
            <a:r>
              <a:rPr lang="ru-RU" dirty="0" err="1" smtClean="0">
                <a:solidFill>
                  <a:schemeClr val="accent4">
                    <a:lumMod val="75000"/>
                  </a:schemeClr>
                </a:solidFill>
              </a:rPr>
              <a:t>коливання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 відбуваються </a:t>
            </a:r>
            <a:r>
              <a:rPr lang="ru-RU" dirty="0" err="1" smtClean="0">
                <a:solidFill>
                  <a:schemeClr val="accent4">
                    <a:lumMod val="75000"/>
                  </a:schemeClr>
                </a:solidFill>
              </a:rPr>
              <a:t>вздовж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 напрямку </a:t>
            </a:r>
            <a:r>
              <a:rPr lang="ru-RU" dirty="0" err="1" smtClean="0">
                <a:solidFill>
                  <a:schemeClr val="accent4">
                    <a:lumMod val="75000"/>
                  </a:schemeClr>
                </a:solidFill>
              </a:rPr>
              <a:t>поширення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75000"/>
                  </a:schemeClr>
                </a:solidFill>
              </a:rPr>
              <a:t>хвилі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.</a:t>
            </a:r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8" name="Picture 4" descr="http://rusnauka.narod.ru/lib/phisic/destroy/gl7/Image237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68" y="3929066"/>
            <a:ext cx="5286375" cy="22526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</p:pic>
      <p:sp>
        <p:nvSpPr>
          <p:cNvPr id="9" name="Прямоугольник 8"/>
          <p:cNvSpPr/>
          <p:nvPr/>
        </p:nvSpPr>
        <p:spPr>
          <a:xfrm>
            <a:off x="500034" y="4286256"/>
            <a:ext cx="39290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solidFill>
                  <a:schemeClr val="accent4">
                    <a:lumMod val="75000"/>
                  </a:schemeClr>
                </a:solidFill>
              </a:rPr>
              <a:t>Поперечна </a:t>
            </a:r>
            <a:r>
              <a:rPr lang="ru-RU" i="1" dirty="0" err="1" smtClean="0">
                <a:solidFill>
                  <a:schemeClr val="accent4">
                    <a:lumMod val="75000"/>
                  </a:schemeClr>
                </a:solidFill>
              </a:rPr>
              <a:t>хвиля</a:t>
            </a:r>
            <a:endParaRPr lang="ru-RU" i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71472" y="4929198"/>
            <a:ext cx="2571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err="1" smtClean="0">
                <a:solidFill>
                  <a:schemeClr val="accent4">
                    <a:lumMod val="75000"/>
                  </a:schemeClr>
                </a:solidFill>
              </a:rPr>
              <a:t>Поздовжня</a:t>
            </a:r>
            <a:r>
              <a:rPr lang="ru-RU" i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4">
                    <a:lumMod val="75000"/>
                  </a:schemeClr>
                </a:solidFill>
              </a:rPr>
              <a:t>хвиля</a:t>
            </a:r>
            <a:endParaRPr lang="ru-RU" i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       </a:t>
            </a:r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</a:rPr>
              <a:t>Чому </a:t>
            </a:r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</a:rPr>
              <a:t>не можна </a:t>
            </a:r>
            <a:r>
              <a:rPr lang="ru-RU" sz="2000" dirty="0" err="1" smtClean="0">
                <a:solidFill>
                  <a:schemeClr val="accent4">
                    <a:lumMod val="75000"/>
                  </a:schemeClr>
                </a:solidFill>
              </a:rPr>
              <a:t>почути</a:t>
            </a:r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4">
                    <a:lumMod val="75000"/>
                  </a:schemeClr>
                </a:solidFill>
              </a:rPr>
              <a:t>дзвін</a:t>
            </a:r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4">
                    <a:lumMod val="75000"/>
                  </a:schemeClr>
                </a:solidFill>
              </a:rPr>
              <a:t>дзвони</a:t>
            </a:r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</a:rPr>
              <a:t>, що </a:t>
            </a:r>
            <a:r>
              <a:rPr lang="ru-RU" sz="2000" dirty="0" err="1" smtClean="0">
                <a:solidFill>
                  <a:schemeClr val="accent4">
                    <a:lumMod val="75000"/>
                  </a:schemeClr>
                </a:solidFill>
              </a:rPr>
              <a:t>знаходиться</a:t>
            </a:r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4">
                    <a:lumMod val="75000"/>
                  </a:schemeClr>
                </a:solidFill>
              </a:rPr>
              <a:t>всередині</a:t>
            </a:r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4">
                    <a:lumMod val="75000"/>
                  </a:schemeClr>
                </a:solidFill>
              </a:rPr>
              <a:t>судини</a:t>
            </a:r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</a:rPr>
              <a:t>, з якого </a:t>
            </a:r>
            <a:r>
              <a:rPr lang="ru-RU" sz="2000" dirty="0" err="1" smtClean="0">
                <a:solidFill>
                  <a:schemeClr val="accent4">
                    <a:lumMod val="75000"/>
                  </a:schemeClr>
                </a:solidFill>
              </a:rPr>
              <a:t>відкачано</a:t>
            </a:r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</a:rPr>
              <a:t> повітря?</a:t>
            </a:r>
            <a:endParaRPr lang="ru-RU" sz="20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 err="1" smtClean="0">
                <a:solidFill>
                  <a:schemeClr val="accent2">
                    <a:lumMod val="75000"/>
                  </a:schemeClr>
                </a:solidFill>
              </a:rPr>
              <a:t>Питяння</a:t>
            </a:r>
            <a:r>
              <a:rPr lang="uk-UA" i="1" dirty="0" smtClean="0">
                <a:solidFill>
                  <a:schemeClr val="accent2">
                    <a:lumMod val="75000"/>
                  </a:schemeClr>
                </a:solidFill>
              </a:rPr>
              <a:t>!</a:t>
            </a:r>
            <a:endParaRPr lang="ru-RU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Picture 2" descr="http://www.tmn.fio.ru/works/89x/308/images/16f-i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40" y="2214554"/>
            <a:ext cx="2006600" cy="209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2286000" y="4857760"/>
            <a:ext cx="657228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Звук поширюється в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будь-якому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пружньому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середовищі -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твердої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рідкої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і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газоподібної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, але не може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поширюватися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в просторі де немає речовини</a:t>
            </a:r>
            <a:endParaRPr lang="ru-RU" sz="20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578687"/>
          </a:xfrm>
        </p:spPr>
        <p:txBody>
          <a:bodyPr/>
          <a:lstStyle/>
          <a:p>
            <a:pPr>
              <a:buNone/>
            </a:pP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</a:rPr>
              <a:t>         </a:t>
            </a:r>
            <a:r>
              <a:rPr lang="ru-RU" sz="2400" i="1" dirty="0" smtClean="0">
                <a:solidFill>
                  <a:schemeClr val="accent6">
                    <a:lumMod val="75000"/>
                  </a:schemeClr>
                </a:solidFill>
              </a:rPr>
              <a:t>Швидкість </a:t>
            </a:r>
            <a:r>
              <a:rPr lang="ru-RU" sz="2400" i="1" dirty="0" smtClean="0">
                <a:solidFill>
                  <a:schemeClr val="accent6">
                    <a:lumMod val="75000"/>
                  </a:schemeClr>
                </a:solidFill>
              </a:rPr>
              <a:t>звуку </a:t>
            </a: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</a:rPr>
              <a:t>- це характеристика середовища, в якому поширюється хвиля. Вона визначається двома чинниками: пружністю і щільністю матеріалу. </a:t>
            </a:r>
          </a:p>
          <a:p>
            <a:pPr>
              <a:buNone/>
            </a:pP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</a:rPr>
              <a:t>        Пружні </a:t>
            </a: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</a:rPr>
              <a:t>властивості твердих тіл залежать від типа деформації. Так, пружні властивості металевого стержня неоднакові при крученні, стискуванні і вигинанні. </a:t>
            </a: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</a:rPr>
              <a:t>  </a:t>
            </a:r>
            <a:endParaRPr lang="ru-RU" sz="20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None/>
            </a:pPr>
            <a:r>
              <a:rPr lang="uk-UA" sz="2000" dirty="0" smtClean="0">
                <a:solidFill>
                  <a:schemeClr val="accent5">
                    <a:lumMod val="75000"/>
                  </a:schemeClr>
                </a:solidFill>
              </a:rPr>
              <a:t>        І </a:t>
            </a:r>
            <a:r>
              <a:rPr lang="uk-UA" sz="2000" dirty="0" smtClean="0">
                <a:solidFill>
                  <a:schemeClr val="accent5">
                    <a:lumMod val="75000"/>
                  </a:schemeClr>
                </a:solidFill>
              </a:rPr>
              <a:t>відповідні хвильові коливання поширюються з різною швидкістю. 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Picture 4" descr="C:\Documents and Settings\Admin\Мои документы\200px-Doppler_effec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6" y="2786058"/>
            <a:ext cx="2714616" cy="3892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117</TotalTime>
  <Words>523</Words>
  <PresentationFormat>Экран (4:3)</PresentationFormat>
  <Paragraphs>56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Открытая</vt:lpstr>
      <vt:lpstr>Джерела звуку. Звукові коливання.</vt:lpstr>
      <vt:lpstr>Історія вивчення звуків</vt:lpstr>
      <vt:lpstr>Слайд 3</vt:lpstr>
      <vt:lpstr>Слайд 4</vt:lpstr>
      <vt:lpstr>Джерела звуку</vt:lpstr>
      <vt:lpstr>Слайд 6</vt:lpstr>
      <vt:lpstr>Слайд 7</vt:lpstr>
      <vt:lpstr>Питяння!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Джерела звуку. Звукові коливання.</dc:title>
  <dc:creator>Full</dc:creator>
  <cp:lastModifiedBy>Full</cp:lastModifiedBy>
  <cp:revision>13</cp:revision>
  <dcterms:created xsi:type="dcterms:W3CDTF">2013-12-05T15:04:34Z</dcterms:created>
  <dcterms:modified xsi:type="dcterms:W3CDTF">2013-12-05T17:12:23Z</dcterms:modified>
</cp:coreProperties>
</file>