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image" Target="../media/image9.jpeg"/><Relationship Id="rId18" Type="http://schemas.openxmlformats.org/officeDocument/2006/relationships/slide" Target="slide54.xml"/><Relationship Id="rId26" Type="http://schemas.openxmlformats.org/officeDocument/2006/relationships/slide" Target="slide3.xml"/><Relationship Id="rId39" Type="http://schemas.openxmlformats.org/officeDocument/2006/relationships/image" Target="../media/image22.jpeg"/><Relationship Id="rId3" Type="http://schemas.openxmlformats.org/officeDocument/2006/relationships/image" Target="../media/image4.jpeg"/><Relationship Id="rId21" Type="http://schemas.openxmlformats.org/officeDocument/2006/relationships/image" Target="../media/image13.jpeg"/><Relationship Id="rId34" Type="http://schemas.openxmlformats.org/officeDocument/2006/relationships/slide" Target="slide15.xml"/><Relationship Id="rId42" Type="http://schemas.openxmlformats.org/officeDocument/2006/relationships/slide" Target="slide33.xml"/><Relationship Id="rId7" Type="http://schemas.openxmlformats.org/officeDocument/2006/relationships/image" Target="../media/image6.jpeg"/><Relationship Id="rId12" Type="http://schemas.openxmlformats.org/officeDocument/2006/relationships/slide" Target="slide45.xml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33" Type="http://schemas.openxmlformats.org/officeDocument/2006/relationships/image" Target="../media/image19.jpeg"/><Relationship Id="rId38" Type="http://schemas.openxmlformats.org/officeDocument/2006/relationships/slide" Target="slide21.xml"/><Relationship Id="rId2" Type="http://schemas.openxmlformats.org/officeDocument/2006/relationships/slide" Target="slide24.xml"/><Relationship Id="rId16" Type="http://schemas.openxmlformats.org/officeDocument/2006/relationships/slide" Target="slide51.xml"/><Relationship Id="rId20" Type="http://schemas.openxmlformats.org/officeDocument/2006/relationships/slide" Target="slide57.xml"/><Relationship Id="rId29" Type="http://schemas.openxmlformats.org/officeDocument/2006/relationships/image" Target="../media/image17.jpeg"/><Relationship Id="rId41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image" Target="../media/image8.jpeg"/><Relationship Id="rId24" Type="http://schemas.openxmlformats.org/officeDocument/2006/relationships/slide" Target="slide63.xml"/><Relationship Id="rId32" Type="http://schemas.openxmlformats.org/officeDocument/2006/relationships/slide" Target="slide12.xml"/><Relationship Id="rId37" Type="http://schemas.openxmlformats.org/officeDocument/2006/relationships/image" Target="../media/image21.png"/><Relationship Id="rId40" Type="http://schemas.openxmlformats.org/officeDocument/2006/relationships/slide" Target="slide27.xml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23" Type="http://schemas.openxmlformats.org/officeDocument/2006/relationships/image" Target="../media/image14.jpeg"/><Relationship Id="rId28" Type="http://schemas.openxmlformats.org/officeDocument/2006/relationships/slide" Target="slide6.xml"/><Relationship Id="rId36" Type="http://schemas.openxmlformats.org/officeDocument/2006/relationships/slide" Target="slide18.xml"/><Relationship Id="rId10" Type="http://schemas.openxmlformats.org/officeDocument/2006/relationships/slide" Target="slide42.xml"/><Relationship Id="rId19" Type="http://schemas.openxmlformats.org/officeDocument/2006/relationships/image" Target="../media/image12.jpeg"/><Relationship Id="rId31" Type="http://schemas.openxmlformats.org/officeDocument/2006/relationships/image" Target="../media/image18.jpeg"/><Relationship Id="rId4" Type="http://schemas.openxmlformats.org/officeDocument/2006/relationships/slide" Target="slide30.xml"/><Relationship Id="rId9" Type="http://schemas.openxmlformats.org/officeDocument/2006/relationships/image" Target="../media/image7.jpeg"/><Relationship Id="rId14" Type="http://schemas.openxmlformats.org/officeDocument/2006/relationships/slide" Target="slide48.xml"/><Relationship Id="rId22" Type="http://schemas.openxmlformats.org/officeDocument/2006/relationships/slide" Target="slide60.xml"/><Relationship Id="rId27" Type="http://schemas.openxmlformats.org/officeDocument/2006/relationships/image" Target="../media/image16.gif"/><Relationship Id="rId30" Type="http://schemas.openxmlformats.org/officeDocument/2006/relationships/slide" Target="slide9.xml"/><Relationship Id="rId35" Type="http://schemas.openxmlformats.org/officeDocument/2006/relationships/image" Target="../media/image20.jpeg"/><Relationship Id="rId43" Type="http://schemas.openxmlformats.org/officeDocument/2006/relationships/image" Target="../media/image2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Видатні фізики світу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214"/>
            <a:ext cx="7467600" cy="4241596"/>
          </a:xfrm>
        </p:spPr>
      </p:pic>
      <p:pic>
        <p:nvPicPr>
          <p:cNvPr id="3" name="Музыка_для_презентаций__Nightingale(MusVid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6165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7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457200" y="1871066"/>
            <a:ext cx="7467600" cy="4602885"/>
          </a:xfrm>
        </p:spPr>
        <p:txBody>
          <a:bodyPr>
            <a:normAutofit/>
          </a:bodyPr>
          <a:lstStyle/>
          <a:p>
            <a:r>
              <a:rPr lang="ru-RU" sz="2800" dirty="0" err="1"/>
              <a:t>Основні</a:t>
            </a:r>
            <a:r>
              <a:rPr lang="ru-RU" sz="2800" dirty="0"/>
              <a:t> </a:t>
            </a:r>
            <a:r>
              <a:rPr lang="ru-RU" sz="2800" dirty="0" err="1"/>
              <a:t>праці</a:t>
            </a:r>
            <a:r>
              <a:rPr lang="ru-RU" sz="2800" dirty="0"/>
              <a:t> </a:t>
            </a:r>
            <a:r>
              <a:rPr lang="ru-RU" sz="2800" dirty="0" err="1"/>
              <a:t>присвячені</a:t>
            </a:r>
            <a:r>
              <a:rPr lang="ru-RU" sz="2800" dirty="0"/>
              <a:t> </a:t>
            </a:r>
            <a:r>
              <a:rPr lang="ru-RU" sz="2800" dirty="0" err="1"/>
              <a:t>рентгенівськими</a:t>
            </a:r>
            <a:r>
              <a:rPr lang="ru-RU" sz="2800" dirty="0"/>
              <a:t> й гамма-</a:t>
            </a:r>
            <a:r>
              <a:rPr lang="ru-RU" sz="2800" dirty="0" err="1"/>
              <a:t>променям</a:t>
            </a:r>
            <a:r>
              <a:rPr lang="ru-RU" sz="2800" dirty="0"/>
              <a:t>, </a:t>
            </a:r>
            <a:r>
              <a:rPr lang="ru-RU" sz="2800" dirty="0" err="1"/>
              <a:t>фізиці</a:t>
            </a:r>
            <a:r>
              <a:rPr lang="ru-RU" sz="2800" dirty="0"/>
              <a:t> </a:t>
            </a:r>
            <a:r>
              <a:rPr lang="ru-RU" sz="2800" dirty="0" err="1"/>
              <a:t>космічних</a:t>
            </a:r>
            <a:r>
              <a:rPr lang="ru-RU" sz="2800" dirty="0"/>
              <a:t> </a:t>
            </a:r>
            <a:r>
              <a:rPr lang="ru-RU" sz="2800" dirty="0" err="1"/>
              <a:t>променів</a:t>
            </a:r>
            <a:r>
              <a:rPr lang="ru-RU" sz="2800" dirty="0"/>
              <a:t>, </a:t>
            </a:r>
            <a:r>
              <a:rPr lang="ru-RU" sz="2800" dirty="0" err="1"/>
              <a:t>фізиці</a:t>
            </a:r>
            <a:r>
              <a:rPr lang="ru-RU" sz="2800" dirty="0"/>
              <a:t> </a:t>
            </a:r>
            <a:r>
              <a:rPr lang="ru-RU" sz="2800" dirty="0" err="1"/>
              <a:t>елементарних</a:t>
            </a:r>
            <a:r>
              <a:rPr lang="ru-RU" sz="2800" dirty="0"/>
              <a:t> </a:t>
            </a:r>
            <a:r>
              <a:rPr lang="ru-RU" sz="2800" dirty="0" err="1"/>
              <a:t>часток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err="1" smtClean="0"/>
              <a:t>Відкрив</a:t>
            </a:r>
            <a:r>
              <a:rPr lang="ru-RU" sz="2800" dirty="0" smtClean="0"/>
              <a:t> </a:t>
            </a:r>
            <a:r>
              <a:rPr lang="ru-RU" sz="2800" dirty="0"/>
              <a:t>у </a:t>
            </a:r>
            <a:r>
              <a:rPr lang="ru-RU" sz="2800" dirty="0" err="1"/>
              <a:t>космічних</a:t>
            </a:r>
            <a:r>
              <a:rPr lang="ru-RU" sz="2800" dirty="0"/>
              <a:t> </a:t>
            </a:r>
            <a:r>
              <a:rPr lang="ru-RU" sz="2800" dirty="0" err="1"/>
              <a:t>променях</a:t>
            </a:r>
            <a:r>
              <a:rPr lang="ru-RU" sz="2800" dirty="0"/>
              <a:t> </a:t>
            </a:r>
            <a:r>
              <a:rPr lang="ru-RU" sz="2800" dirty="0" err="1"/>
              <a:t>позитрони</a:t>
            </a:r>
            <a:r>
              <a:rPr lang="ru-RU" sz="2800" dirty="0"/>
              <a:t> (1932) і </a:t>
            </a:r>
            <a:r>
              <a:rPr lang="ru-RU" sz="2800" dirty="0" err="1"/>
              <a:t>мюони</a:t>
            </a:r>
            <a:r>
              <a:rPr lang="ru-RU" sz="2800" dirty="0"/>
              <a:t> (1936). </a:t>
            </a: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1933 </a:t>
            </a:r>
            <a:r>
              <a:rPr lang="ru-RU" sz="2800" dirty="0" err="1"/>
              <a:t>відкрив</a:t>
            </a:r>
            <a:r>
              <a:rPr lang="ru-RU" sz="2800" dirty="0"/>
              <a:t> </a:t>
            </a:r>
            <a:r>
              <a:rPr lang="ru-RU" sz="2800" dirty="0" err="1"/>
              <a:t>народження</a:t>
            </a:r>
            <a:r>
              <a:rPr lang="ru-RU" sz="2800" dirty="0"/>
              <a:t> </a:t>
            </a:r>
            <a:r>
              <a:rPr lang="ru-RU" sz="2800" dirty="0" err="1"/>
              <a:t>електронно-позитронної</a:t>
            </a:r>
            <a:r>
              <a:rPr lang="ru-RU" sz="2800" dirty="0"/>
              <a:t> пари з гамма-кванта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4930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01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7467600" cy="4413104"/>
          </a:xfrm>
        </p:spPr>
        <p:txBody>
          <a:bodyPr/>
          <a:lstStyle/>
          <a:p>
            <a:r>
              <a:rPr lang="ru-RU" sz="3600" dirty="0" err="1"/>
              <a:t>Нобелівська</a:t>
            </a:r>
            <a:r>
              <a:rPr lang="ru-RU" sz="3600" dirty="0"/>
              <a:t> </a:t>
            </a:r>
            <a:r>
              <a:rPr lang="ru-RU" sz="3600" dirty="0" err="1"/>
              <a:t>премія</a:t>
            </a:r>
            <a:r>
              <a:rPr lang="ru-RU" sz="3600" dirty="0"/>
              <a:t> (</a:t>
            </a:r>
            <a:r>
              <a:rPr lang="ru-RU" sz="3600" dirty="0" smtClean="0"/>
              <a:t>1936)</a:t>
            </a:r>
          </a:p>
          <a:p>
            <a:r>
              <a:rPr lang="ru-RU" sz="3600" dirty="0" smtClean="0"/>
              <a:t>Медаль </a:t>
            </a:r>
            <a:r>
              <a:rPr lang="ru-RU" sz="3600" dirty="0" err="1"/>
              <a:t>ім</a:t>
            </a:r>
            <a:r>
              <a:rPr lang="ru-RU" sz="3600" dirty="0"/>
              <a:t>. Э. </a:t>
            </a:r>
            <a:r>
              <a:rPr lang="ru-RU" sz="3600" dirty="0" err="1"/>
              <a:t>Грессона</a:t>
            </a:r>
            <a:r>
              <a:rPr lang="ru-RU" sz="3600" dirty="0"/>
              <a:t> (</a:t>
            </a:r>
            <a:r>
              <a:rPr lang="ru-RU" sz="3600" dirty="0" smtClean="0"/>
              <a:t>1937)</a:t>
            </a:r>
          </a:p>
          <a:p>
            <a:r>
              <a:rPr lang="ru-RU" sz="3600" dirty="0" smtClean="0"/>
              <a:t>Медаль </a:t>
            </a:r>
            <a:r>
              <a:rPr lang="ru-RU" sz="3600" dirty="0" err="1" smtClean="0"/>
              <a:t>ім</a:t>
            </a:r>
            <a:r>
              <a:rPr lang="ru-RU" sz="3600" dirty="0"/>
              <a:t>. Дж. Эриксона (1960).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493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0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Олександр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Грейам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Белл </a:t>
            </a: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(1847-1922)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3300198" cy="4290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70248" y="2276872"/>
            <a:ext cx="3657600" cy="3600400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uk-UA" dirty="0"/>
              <a:t>А</a:t>
            </a:r>
            <a:r>
              <a:rPr lang="ru-RU" dirty="0" err="1" smtClean="0"/>
              <a:t>мериканець</a:t>
            </a:r>
            <a:r>
              <a:rPr lang="ru-RU" dirty="0" smtClean="0"/>
              <a:t> </a:t>
            </a:r>
            <a:r>
              <a:rPr lang="ru-RU" dirty="0" err="1"/>
              <a:t>шотландського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, </a:t>
            </a:r>
            <a:r>
              <a:rPr lang="ru-RU" dirty="0" err="1"/>
              <a:t>вчений</a:t>
            </a:r>
            <a:r>
              <a:rPr lang="ru-RU" dirty="0"/>
              <a:t> і </a:t>
            </a:r>
            <a:r>
              <a:rPr lang="ru-RU" dirty="0" err="1"/>
              <a:t>винахідник</a:t>
            </a:r>
            <a:r>
              <a:rPr lang="ru-RU" dirty="0"/>
              <a:t> телефону, </a:t>
            </a:r>
            <a:r>
              <a:rPr lang="ru-RU" dirty="0" err="1"/>
              <a:t>запатентував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в 1876,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експериментував</a:t>
            </a:r>
            <a:r>
              <a:rPr lang="ru-RU" dirty="0"/>
              <a:t> з фонографом.</a:t>
            </a:r>
          </a:p>
        </p:txBody>
      </p:sp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395536" y="6309320"/>
            <a:ext cx="43204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64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У 1876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патент США № 174465,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описує</a:t>
            </a:r>
            <a:r>
              <a:rPr lang="ru-RU" dirty="0"/>
              <a:t> «метод і </a:t>
            </a:r>
            <a:r>
              <a:rPr lang="ru-RU" dirty="0" err="1"/>
              <a:t>апарат</a:t>
            </a:r>
            <a:r>
              <a:rPr lang="ru-RU" dirty="0"/>
              <a:t> ... для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звуків</a:t>
            </a:r>
            <a:r>
              <a:rPr lang="ru-RU" dirty="0"/>
              <a:t> по телеграфу ...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електричних</a:t>
            </a:r>
            <a:r>
              <a:rPr lang="ru-RU" dirty="0"/>
              <a:t> </a:t>
            </a:r>
            <a:r>
              <a:rPr lang="ru-RU" dirty="0" err="1"/>
              <a:t>хвиль</a:t>
            </a:r>
            <a:r>
              <a:rPr lang="ru-RU" dirty="0"/>
              <a:t>».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йшла</a:t>
            </a:r>
            <a:r>
              <a:rPr lang="ru-RU" dirty="0"/>
              <a:t> про телефон.</a:t>
            </a:r>
          </a:p>
          <a:p>
            <a:r>
              <a:rPr lang="ru-RU" dirty="0" err="1"/>
              <a:t>Аудіометр</a:t>
            </a:r>
            <a:r>
              <a:rPr lang="ru-RU" dirty="0"/>
              <a:t> </a:t>
            </a:r>
            <a:r>
              <a:rPr lang="ru-RU" dirty="0" err="1"/>
              <a:t>прилад</a:t>
            </a:r>
            <a:r>
              <a:rPr lang="ru-RU" dirty="0"/>
              <a:t> для точного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гостроти</a:t>
            </a:r>
            <a:r>
              <a:rPr lang="ru-RU" dirty="0"/>
              <a:t> слуху - </a:t>
            </a:r>
            <a:r>
              <a:rPr lang="ru-RU" dirty="0" err="1"/>
              <a:t>електроакустичний</a:t>
            </a:r>
            <a:r>
              <a:rPr lang="ru-RU" dirty="0"/>
              <a:t> </a:t>
            </a:r>
            <a:r>
              <a:rPr lang="ru-RU" dirty="0" err="1"/>
              <a:t>прилад</a:t>
            </a:r>
            <a:r>
              <a:rPr lang="ru-RU" dirty="0"/>
              <a:t> для </a:t>
            </a:r>
            <a:r>
              <a:rPr lang="ru-RU" dirty="0" err="1"/>
              <a:t>вимірювання</a:t>
            </a:r>
            <a:r>
              <a:rPr lang="ru-RU" dirty="0"/>
              <a:t> </a:t>
            </a:r>
            <a:r>
              <a:rPr lang="ru-RU" dirty="0" err="1"/>
              <a:t>гостроти</a:t>
            </a:r>
            <a:r>
              <a:rPr lang="ru-RU" dirty="0"/>
              <a:t> слуху.</a:t>
            </a:r>
          </a:p>
          <a:p>
            <a:r>
              <a:rPr lang="ru-RU" dirty="0"/>
              <a:t>Белл в 1888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заснував</a:t>
            </a:r>
            <a:r>
              <a:rPr lang="ru-RU" dirty="0"/>
              <a:t> журнал </a:t>
            </a:r>
            <a:r>
              <a:rPr lang="en-US" dirty="0"/>
              <a:t>National Geographic,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донині</a:t>
            </a:r>
            <a:r>
              <a:rPr lang="ru-RU" dirty="0"/>
              <a:t> </a:t>
            </a:r>
            <a:r>
              <a:rPr lang="ru-RU" dirty="0" err="1"/>
              <a:t>видається</a:t>
            </a:r>
            <a:r>
              <a:rPr lang="ru-RU" dirty="0"/>
              <a:t> на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мовах</a:t>
            </a:r>
            <a:r>
              <a:rPr lang="ru-RU" dirty="0"/>
              <a:t> і в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користуючись</a:t>
            </a:r>
            <a:r>
              <a:rPr lang="ru-RU" dirty="0"/>
              <a:t> </a:t>
            </a:r>
            <a:r>
              <a:rPr lang="ru-RU" dirty="0" err="1"/>
              <a:t>заслуженою</a:t>
            </a:r>
            <a:r>
              <a:rPr lang="ru-RU" dirty="0"/>
              <a:t> </a:t>
            </a:r>
            <a:r>
              <a:rPr lang="ru-RU" dirty="0" err="1"/>
              <a:t>популярністю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4930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21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8597"/>
            <a:ext cx="7467600" cy="4328716"/>
          </a:xfrm>
        </p:spPr>
        <p:txBody>
          <a:bodyPr/>
          <a:lstStyle/>
          <a:p>
            <a:r>
              <a:rPr lang="ru-RU" dirty="0"/>
              <a:t>У 1970 р в честь </a:t>
            </a:r>
            <a:r>
              <a:rPr lang="ru-RU" dirty="0" err="1"/>
              <a:t>Олександра</a:t>
            </a:r>
            <a:r>
              <a:rPr lang="ru-RU" dirty="0"/>
              <a:t> Белла названий кратер на </a:t>
            </a:r>
            <a:r>
              <a:rPr lang="ru-RU" dirty="0" err="1"/>
              <a:t>Місяці</a:t>
            </a:r>
            <a:r>
              <a:rPr lang="ru-RU" dirty="0"/>
              <a:t>.</a:t>
            </a:r>
          </a:p>
          <a:p>
            <a:r>
              <a:rPr lang="ru-RU" dirty="0"/>
              <a:t>У 2013 р в честь Белла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названі</a:t>
            </a:r>
            <a:r>
              <a:rPr lang="ru-RU" dirty="0"/>
              <a:t> три перших </a:t>
            </a:r>
            <a:r>
              <a:rPr lang="ru-RU" dirty="0" err="1"/>
              <a:t>наносупутника</a:t>
            </a:r>
            <a:r>
              <a:rPr lang="ru-RU" dirty="0"/>
              <a:t>, </a:t>
            </a:r>
            <a:r>
              <a:rPr lang="ru-RU" dirty="0" err="1"/>
              <a:t>виготовлених</a:t>
            </a:r>
            <a:r>
              <a:rPr lang="ru-RU" dirty="0"/>
              <a:t> за </a:t>
            </a:r>
            <a:r>
              <a:rPr lang="ru-RU" dirty="0" err="1"/>
              <a:t>програмою</a:t>
            </a:r>
            <a:r>
              <a:rPr lang="ru-RU" dirty="0"/>
              <a:t> NASA </a:t>
            </a:r>
            <a:r>
              <a:rPr lang="ru-RU" dirty="0" err="1"/>
              <a:t>PhoneSat</a:t>
            </a:r>
            <a:r>
              <a:rPr lang="ru-RU" dirty="0"/>
              <a:t>. На них в </a:t>
            </a:r>
            <a:r>
              <a:rPr lang="ru-RU" dirty="0" err="1"/>
              <a:t>якості</a:t>
            </a:r>
            <a:r>
              <a:rPr lang="ru-RU" dirty="0"/>
              <a:t> бортового </a:t>
            </a:r>
            <a:r>
              <a:rPr lang="ru-RU" dirty="0" err="1"/>
              <a:t>комп'ютера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серійні</a:t>
            </a:r>
            <a:r>
              <a:rPr lang="ru-RU" dirty="0"/>
              <a:t> </a:t>
            </a:r>
            <a:r>
              <a:rPr lang="ru-RU" dirty="0" err="1"/>
              <a:t>смартфони</a:t>
            </a:r>
            <a:r>
              <a:rPr lang="ru-RU" dirty="0"/>
              <a:t> </a:t>
            </a:r>
            <a:r>
              <a:rPr lang="ru-RU" dirty="0" err="1"/>
              <a:t>Nexus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493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41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Стюарт </a:t>
            </a:r>
            <a:r>
              <a:rPr lang="ru-RU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Блекетт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(1897-1974)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23779"/>
            <a:ext cx="3096344" cy="4374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70248" y="2420888"/>
            <a:ext cx="3657600" cy="3312368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/>
              <a:t>Англійський</a:t>
            </a:r>
            <a:r>
              <a:rPr lang="ru-RU" sz="2800" dirty="0" smtClean="0"/>
              <a:t> </a:t>
            </a:r>
            <a:r>
              <a:rPr lang="ru-RU" sz="2800" dirty="0" err="1" smtClean="0"/>
              <a:t>фізик</a:t>
            </a:r>
            <a:endParaRPr lang="ru-RU" sz="2800" dirty="0"/>
          </a:p>
          <a:p>
            <a:pPr algn="ctr"/>
            <a:r>
              <a:rPr lang="ru-RU" sz="2800" dirty="0" err="1"/>
              <a:t>Професор</a:t>
            </a:r>
            <a:r>
              <a:rPr lang="ru-RU" sz="2800" dirty="0"/>
              <a:t> </a:t>
            </a:r>
            <a:r>
              <a:rPr lang="ru-RU" sz="2800" dirty="0" err="1"/>
              <a:t>Манчестерського</a:t>
            </a:r>
            <a:r>
              <a:rPr lang="ru-RU" sz="2800" dirty="0"/>
              <a:t> </a:t>
            </a:r>
            <a:r>
              <a:rPr lang="ru-RU" sz="2800" dirty="0" err="1"/>
              <a:t>університету</a:t>
            </a:r>
            <a:endParaRPr lang="ru-RU" sz="2800" dirty="0"/>
          </a:p>
        </p:txBody>
      </p:sp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395536" y="6309320"/>
            <a:ext cx="43204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30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71066"/>
            <a:ext cx="7467600" cy="4602886"/>
          </a:xfrm>
        </p:spPr>
        <p:txBody>
          <a:bodyPr/>
          <a:lstStyle/>
          <a:p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/>
              <a:t>Блекетта</a:t>
            </a:r>
            <a:r>
              <a:rPr lang="ru-RU" dirty="0"/>
              <a:t> </a:t>
            </a:r>
            <a:r>
              <a:rPr lang="ru-RU" dirty="0" err="1"/>
              <a:t>присвячені</a:t>
            </a:r>
            <a:r>
              <a:rPr lang="ru-RU" dirty="0"/>
              <a:t> </a:t>
            </a:r>
            <a:r>
              <a:rPr lang="ru-RU" dirty="0" err="1"/>
              <a:t>ядерній</a:t>
            </a:r>
            <a:r>
              <a:rPr lang="ru-RU" dirty="0"/>
              <a:t> </a:t>
            </a:r>
            <a:r>
              <a:rPr lang="ru-RU" dirty="0" err="1"/>
              <a:t>фізиці</a:t>
            </a:r>
            <a:r>
              <a:rPr lang="ru-RU" dirty="0"/>
              <a:t> й </a:t>
            </a:r>
            <a:r>
              <a:rPr lang="ru-RU" dirty="0" err="1"/>
              <a:t>фізиці</a:t>
            </a:r>
            <a:r>
              <a:rPr lang="ru-RU" dirty="0"/>
              <a:t> </a:t>
            </a:r>
            <a:r>
              <a:rPr lang="ru-RU" dirty="0" err="1"/>
              <a:t>космічних</a:t>
            </a:r>
            <a:r>
              <a:rPr lang="ru-RU" dirty="0"/>
              <a:t> </a:t>
            </a:r>
            <a:r>
              <a:rPr lang="ru-RU" dirty="0" err="1"/>
              <a:t>променів</a:t>
            </a:r>
            <a:r>
              <a:rPr lang="ru-RU" dirty="0"/>
              <a:t>. </a:t>
            </a:r>
          </a:p>
          <a:p>
            <a:r>
              <a:rPr lang="ru-RU" dirty="0"/>
              <a:t>В 1925 р., </a:t>
            </a:r>
            <a:r>
              <a:rPr lang="ru-RU" dirty="0" err="1"/>
              <a:t>удосконаливши</a:t>
            </a:r>
            <a:r>
              <a:rPr lang="ru-RU" dirty="0"/>
              <a:t> камеру </a:t>
            </a:r>
            <a:r>
              <a:rPr lang="ru-RU" dirty="0" err="1"/>
              <a:t>Вільсона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уперше</a:t>
            </a:r>
            <a:r>
              <a:rPr lang="ru-RU" dirty="0"/>
              <a:t> одержав </a:t>
            </a:r>
            <a:r>
              <a:rPr lang="ru-RU" dirty="0" err="1"/>
              <a:t>фотографії</a:t>
            </a:r>
            <a:r>
              <a:rPr lang="ru-RU" dirty="0"/>
              <a:t> </a:t>
            </a:r>
            <a:r>
              <a:rPr lang="ru-RU" dirty="0" err="1"/>
              <a:t>розщеплення</a:t>
            </a:r>
            <a:r>
              <a:rPr lang="ru-RU" dirty="0"/>
              <a:t> ядер азоту </a:t>
            </a:r>
            <a:r>
              <a:rPr lang="el-GR" dirty="0"/>
              <a:t>α-</a:t>
            </a:r>
            <a:r>
              <a:rPr lang="ru-RU" dirty="0" err="1"/>
              <a:t>частками</a:t>
            </a:r>
            <a:r>
              <a:rPr lang="ru-RU" dirty="0"/>
              <a:t>, </a:t>
            </a:r>
            <a:r>
              <a:rPr lang="ru-RU" dirty="0" err="1"/>
              <a:t>зареєстрував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протона. </a:t>
            </a:r>
          </a:p>
          <a:p>
            <a:r>
              <a:rPr lang="ru-RU" dirty="0"/>
              <a:t>В 1933, </a:t>
            </a:r>
            <a:r>
              <a:rPr lang="ru-RU" dirty="0" err="1"/>
              <a:t>незабаром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позитрона, </a:t>
            </a:r>
            <a:r>
              <a:rPr lang="ru-RU" dirty="0" err="1"/>
              <a:t>виявив</a:t>
            </a:r>
            <a:r>
              <a:rPr lang="ru-RU" dirty="0"/>
              <a:t> </a:t>
            </a:r>
            <a:r>
              <a:rPr lang="ru-RU" dirty="0" err="1"/>
              <a:t>позитрони</a:t>
            </a:r>
            <a:r>
              <a:rPr lang="ru-RU" dirty="0"/>
              <a:t> в </a:t>
            </a:r>
            <a:r>
              <a:rPr lang="ru-RU" dirty="0" err="1"/>
              <a:t>космічних</a:t>
            </a:r>
            <a:r>
              <a:rPr lang="ru-RU" dirty="0"/>
              <a:t> </a:t>
            </a:r>
            <a:r>
              <a:rPr lang="ru-RU" dirty="0" err="1"/>
              <a:t>променях</a:t>
            </a:r>
            <a:r>
              <a:rPr lang="ru-RU" dirty="0"/>
              <a:t> (</a:t>
            </a:r>
            <a:r>
              <a:rPr lang="ru-RU" dirty="0" err="1"/>
              <a:t>зливи</a:t>
            </a:r>
            <a:r>
              <a:rPr lang="ru-RU" dirty="0"/>
              <a:t> </a:t>
            </a:r>
            <a:r>
              <a:rPr lang="ru-RU" dirty="0" err="1"/>
              <a:t>електронів</a:t>
            </a:r>
            <a:r>
              <a:rPr lang="ru-RU" dirty="0"/>
              <a:t> і </a:t>
            </a:r>
            <a:r>
              <a:rPr lang="ru-RU" dirty="0" err="1"/>
              <a:t>позитронів</a:t>
            </a:r>
            <a:r>
              <a:rPr lang="ru-RU" dirty="0"/>
              <a:t>), показав </a:t>
            </a:r>
            <a:r>
              <a:rPr lang="ru-RU" dirty="0" err="1"/>
              <a:t>народження</a:t>
            </a:r>
            <a:r>
              <a:rPr lang="ru-RU" dirty="0"/>
              <a:t> </a:t>
            </a:r>
            <a:r>
              <a:rPr lang="ru-RU" dirty="0" err="1"/>
              <a:t>електронно-позитронних</a:t>
            </a:r>
            <a:r>
              <a:rPr lang="ru-RU" dirty="0"/>
              <a:t> пар з </a:t>
            </a:r>
            <a:r>
              <a:rPr lang="el-GR" dirty="0"/>
              <a:t>γ-</a:t>
            </a:r>
            <a:r>
              <a:rPr lang="ru-RU" dirty="0" err="1"/>
              <a:t>квантів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79"/>
            <a:ext cx="74930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5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7467600" cy="4485112"/>
          </a:xfrm>
        </p:spPr>
        <p:txBody>
          <a:bodyPr/>
          <a:lstStyle/>
          <a:p>
            <a:r>
              <a:rPr lang="ru-RU" dirty="0" err="1"/>
              <a:t>Відзначений</a:t>
            </a:r>
            <a:r>
              <a:rPr lang="ru-RU" dirty="0"/>
              <a:t> в 1948 </a:t>
            </a:r>
            <a:r>
              <a:rPr lang="ru-RU" dirty="0" err="1"/>
              <a:t>Нобелівською</a:t>
            </a:r>
            <a:r>
              <a:rPr lang="ru-RU" dirty="0"/>
              <a:t> </a:t>
            </a:r>
            <a:r>
              <a:rPr lang="ru-RU" dirty="0" err="1"/>
              <a:t>премією</a:t>
            </a:r>
            <a:r>
              <a:rPr lang="ru-RU" dirty="0"/>
              <a:t> з </a:t>
            </a:r>
            <a:r>
              <a:rPr lang="ru-RU" dirty="0" err="1"/>
              <a:t>фізики</a:t>
            </a:r>
            <a:r>
              <a:rPr lang="ru-RU" dirty="0"/>
              <a:t> за </a:t>
            </a:r>
            <a:r>
              <a:rPr lang="ru-RU" dirty="0" err="1"/>
              <a:t>відкриття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ядерної</a:t>
            </a:r>
            <a:r>
              <a:rPr lang="ru-RU" dirty="0"/>
              <a:t> </a:t>
            </a:r>
            <a:r>
              <a:rPr lang="ru-RU" dirty="0" err="1"/>
              <a:t>фізики</a:t>
            </a:r>
            <a:r>
              <a:rPr lang="ru-RU" dirty="0"/>
              <a:t> й </a:t>
            </a:r>
            <a:r>
              <a:rPr lang="ru-RU" dirty="0" err="1"/>
              <a:t>фізики</a:t>
            </a:r>
            <a:r>
              <a:rPr lang="ru-RU" dirty="0"/>
              <a:t> </a:t>
            </a:r>
            <a:r>
              <a:rPr lang="ru-RU" dirty="0" err="1"/>
              <a:t>космічних</a:t>
            </a:r>
            <a:r>
              <a:rPr lang="ru-RU" dirty="0"/>
              <a:t> </a:t>
            </a:r>
            <a:r>
              <a:rPr lang="ru-RU" dirty="0" err="1"/>
              <a:t>променів</a:t>
            </a:r>
            <a:r>
              <a:rPr lang="ru-RU" dirty="0"/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493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69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Людвіг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Больцман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(20.II.1844-5.IX.1906)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0" y="1766076"/>
            <a:ext cx="3818554" cy="4543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70248" y="2132856"/>
            <a:ext cx="3657600" cy="3672408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/>
              <a:t>Австрійський</a:t>
            </a:r>
            <a:r>
              <a:rPr lang="ru-RU" sz="2800" dirty="0"/>
              <a:t> </a:t>
            </a:r>
            <a:r>
              <a:rPr lang="ru-RU" sz="2800" dirty="0" err="1"/>
              <a:t>фізик</a:t>
            </a:r>
            <a:r>
              <a:rPr lang="ru-RU" sz="2800" dirty="0"/>
              <a:t>-теоретик. Один з </a:t>
            </a:r>
            <a:r>
              <a:rPr lang="ru-RU" sz="2800" dirty="0" err="1"/>
              <a:t>засновників</a:t>
            </a:r>
            <a:r>
              <a:rPr lang="ru-RU" sz="2800" dirty="0"/>
              <a:t> </a:t>
            </a:r>
            <a:r>
              <a:rPr lang="ru-RU" sz="2800" dirty="0" err="1"/>
              <a:t>класичної</a:t>
            </a:r>
            <a:r>
              <a:rPr lang="ru-RU" sz="2800" dirty="0"/>
              <a:t> </a:t>
            </a:r>
            <a:r>
              <a:rPr lang="ru-RU" sz="2800" dirty="0" err="1"/>
              <a:t>статистичної</a:t>
            </a:r>
            <a:r>
              <a:rPr lang="ru-RU" sz="2800" dirty="0"/>
              <a:t> </a:t>
            </a:r>
            <a:r>
              <a:rPr lang="ru-RU" sz="2800" dirty="0" err="1"/>
              <a:t>фізики</a:t>
            </a:r>
            <a:r>
              <a:rPr lang="ru-RU" sz="2800" dirty="0"/>
              <a:t>.</a:t>
            </a:r>
          </a:p>
        </p:txBody>
      </p:sp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395536" y="6309320"/>
            <a:ext cx="43204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79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Вивів</a:t>
            </a:r>
            <a:r>
              <a:rPr lang="ru-RU" dirty="0" smtClean="0"/>
              <a:t> </a:t>
            </a:r>
            <a:r>
              <a:rPr lang="ru-RU" dirty="0"/>
              <a:t>в 1866 закон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газових</a:t>
            </a:r>
            <a:r>
              <a:rPr lang="ru-RU" dirty="0"/>
              <a:t> молекул по </a:t>
            </a:r>
            <a:r>
              <a:rPr lang="ru-RU" dirty="0" err="1"/>
              <a:t>швидкостях</a:t>
            </a:r>
            <a:r>
              <a:rPr lang="ru-RU" dirty="0"/>
              <a:t> (статистика Больцмана). Формула </a:t>
            </a:r>
            <a:r>
              <a:rPr lang="ru-RU" dirty="0" err="1"/>
              <a:t>рівномірного</a:t>
            </a:r>
            <a:r>
              <a:rPr lang="ru-RU" dirty="0"/>
              <a:t> </a:t>
            </a:r>
            <a:r>
              <a:rPr lang="ru-RU" dirty="0" err="1"/>
              <a:t>больцманівського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лягла</a:t>
            </a:r>
            <a:r>
              <a:rPr lang="ru-RU" dirty="0"/>
              <a:t> в основу </a:t>
            </a:r>
            <a:r>
              <a:rPr lang="ru-RU" dirty="0" err="1"/>
              <a:t>класичної</a:t>
            </a:r>
            <a:r>
              <a:rPr lang="ru-RU" dirty="0"/>
              <a:t> </a:t>
            </a:r>
            <a:r>
              <a:rPr lang="ru-RU" dirty="0" err="1"/>
              <a:t>статистичної</a:t>
            </a:r>
            <a:r>
              <a:rPr lang="ru-RU" dirty="0"/>
              <a:t> </a:t>
            </a:r>
            <a:r>
              <a:rPr lang="ru-RU" dirty="0" err="1"/>
              <a:t>фізики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Застосовуючи</a:t>
            </a:r>
            <a:r>
              <a:rPr lang="ru-RU" dirty="0" smtClean="0"/>
              <a:t> </a:t>
            </a:r>
            <a:r>
              <a:rPr lang="ru-RU" dirty="0" err="1"/>
              <a:t>статистичні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до </a:t>
            </a:r>
            <a:r>
              <a:rPr lang="ru-RU" dirty="0" err="1"/>
              <a:t>кінетичної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ідеальних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, </a:t>
            </a:r>
            <a:r>
              <a:rPr lang="ru-RU" dirty="0" err="1"/>
              <a:t>вивів</a:t>
            </a:r>
            <a:r>
              <a:rPr lang="ru-RU" dirty="0"/>
              <a:t> (1872) </a:t>
            </a:r>
            <a:r>
              <a:rPr lang="ru-RU" dirty="0" err="1"/>
              <a:t>основне</a:t>
            </a:r>
            <a:r>
              <a:rPr lang="ru-RU" dirty="0"/>
              <a:t> </a:t>
            </a:r>
            <a:r>
              <a:rPr lang="ru-RU" dirty="0" err="1"/>
              <a:t>кінетичне</a:t>
            </a:r>
            <a:r>
              <a:rPr lang="ru-RU" dirty="0"/>
              <a:t> </a:t>
            </a:r>
            <a:r>
              <a:rPr lang="ru-RU" dirty="0" err="1"/>
              <a:t>рівняння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основою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кінематики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Зв'язав</a:t>
            </a:r>
            <a:r>
              <a:rPr lang="ru-RU" dirty="0" smtClean="0"/>
              <a:t> </a:t>
            </a:r>
            <a:r>
              <a:rPr lang="ru-RU" dirty="0" err="1"/>
              <a:t>ентропію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з </a:t>
            </a:r>
            <a:r>
              <a:rPr lang="ru-RU" dirty="0" err="1"/>
              <a:t>імовірністю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стану (1872) і </a:t>
            </a:r>
            <a:r>
              <a:rPr lang="ru-RU" dirty="0" err="1"/>
              <a:t>довів</a:t>
            </a:r>
            <a:r>
              <a:rPr lang="ru-RU" dirty="0"/>
              <a:t> </a:t>
            </a:r>
            <a:r>
              <a:rPr lang="ru-RU" dirty="0" err="1"/>
              <a:t>статистичний</a:t>
            </a:r>
            <a:r>
              <a:rPr lang="ru-RU" dirty="0"/>
              <a:t> характер другого закону </a:t>
            </a:r>
            <a:r>
              <a:rPr lang="ru-RU" dirty="0" err="1"/>
              <a:t>термодинаміки</a:t>
            </a:r>
            <a:r>
              <a:rPr lang="ru-RU" dirty="0"/>
              <a:t>, давши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формулювання</a:t>
            </a:r>
            <a:r>
              <a:rPr lang="ru-RU" dirty="0"/>
              <a:t>, </a:t>
            </a:r>
            <a:r>
              <a:rPr lang="ru-RU" dirty="0" err="1"/>
              <a:t>нанісши</a:t>
            </a:r>
            <a:r>
              <a:rPr lang="ru-RU" dirty="0"/>
              <a:t> удар </a:t>
            </a:r>
            <a:r>
              <a:rPr lang="ru-RU" dirty="0" err="1"/>
              <a:t>ідеалістичній</a:t>
            </a:r>
            <a:r>
              <a:rPr lang="ru-RU" dirty="0"/>
              <a:t> </a:t>
            </a:r>
            <a:r>
              <a:rPr lang="ru-RU" dirty="0" err="1"/>
              <a:t>гіпотезі</a:t>
            </a:r>
            <a:r>
              <a:rPr lang="ru-RU" dirty="0"/>
              <a:t> </a:t>
            </a:r>
            <a:r>
              <a:rPr lang="ru-RU" dirty="0" err="1"/>
              <a:t>теплової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Уперше</a:t>
            </a:r>
            <a:r>
              <a:rPr lang="ru-RU" dirty="0" smtClean="0"/>
              <a:t> </a:t>
            </a:r>
            <a:r>
              <a:rPr lang="ru-RU" dirty="0" err="1"/>
              <a:t>застосував</a:t>
            </a:r>
            <a:r>
              <a:rPr lang="ru-RU" dirty="0"/>
              <a:t> до </a:t>
            </a:r>
            <a:r>
              <a:rPr lang="ru-RU" dirty="0" err="1"/>
              <a:t>випромінювання</a:t>
            </a:r>
            <a:r>
              <a:rPr lang="ru-RU" dirty="0"/>
              <a:t> принцип </a:t>
            </a:r>
            <a:r>
              <a:rPr lang="ru-RU" dirty="0" err="1"/>
              <a:t>термодинаміки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1884 теоретично </a:t>
            </a:r>
            <a:r>
              <a:rPr lang="ru-RU" dirty="0" err="1"/>
              <a:t>відкрив</a:t>
            </a:r>
            <a:r>
              <a:rPr lang="ru-RU" dirty="0"/>
              <a:t> закон теплового </a:t>
            </a:r>
            <a:r>
              <a:rPr lang="ru-RU" dirty="0" err="1"/>
              <a:t>випромінювання</a:t>
            </a:r>
            <a:r>
              <a:rPr lang="ru-RU" dirty="0"/>
              <a:t>, по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випромінювана</a:t>
            </a:r>
            <a:r>
              <a:rPr lang="ru-RU" dirty="0"/>
              <a:t> </a:t>
            </a:r>
            <a:r>
              <a:rPr lang="ru-RU" dirty="0" err="1"/>
              <a:t>енергія</a:t>
            </a:r>
            <a:r>
              <a:rPr lang="ru-RU" dirty="0"/>
              <a:t> абсолютно </a:t>
            </a:r>
            <a:r>
              <a:rPr lang="ru-RU" dirty="0" err="1"/>
              <a:t>чорного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пропорційна</a:t>
            </a:r>
            <a:r>
              <a:rPr lang="ru-RU" dirty="0"/>
              <a:t> четвертому </a:t>
            </a:r>
            <a:r>
              <a:rPr lang="ru-RU" dirty="0" err="1"/>
              <a:t>степеню</a:t>
            </a:r>
            <a:r>
              <a:rPr lang="ru-RU" dirty="0"/>
              <a:t> </a:t>
            </a:r>
            <a:r>
              <a:rPr lang="ru-RU" dirty="0" err="1"/>
              <a:t>абсолютної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4930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3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749"/>
            <a:ext cx="7467600" cy="7669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Зміст: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картинки\галілей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7281" flipH="1">
            <a:off x="3375840" y="2413884"/>
            <a:ext cx="140831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картинки\енштейн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2461" flipH="1">
            <a:off x="6310153" y="2324421"/>
            <a:ext cx="143788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картинки\кюрі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7318" flipH="1">
            <a:off x="3371097" y="3769093"/>
            <a:ext cx="1458953" cy="154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картинки\курчатов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8276" flipH="1">
            <a:off x="1656898" y="3935031"/>
            <a:ext cx="156666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картинки\ньютон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1795" flipH="1">
            <a:off x="5062920" y="3803733"/>
            <a:ext cx="130500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картинки\паскаль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0329" flipH="1">
            <a:off x="6544991" y="3803733"/>
            <a:ext cx="146759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картинки\рентген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3682" flipH="1">
            <a:off x="354244" y="5181961"/>
            <a:ext cx="131898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картинки\столетов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574" flipH="1">
            <a:off x="1904583" y="5104514"/>
            <a:ext cx="121096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dmin\Desktop\картинки\тесла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3109" flipH="1">
            <a:off x="3172774" y="5188200"/>
            <a:ext cx="133596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картинки\фарадей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6868" flipH="1">
            <a:off x="4593972" y="5030847"/>
            <a:ext cx="147926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Admin\Desktop\картинки\фермі.jp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4221" flipH="1">
            <a:off x="5856552" y="5104515"/>
            <a:ext cx="142100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Admin\Desktop\картинки\ціолковський.jp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8256" flipH="1">
            <a:off x="7430977" y="5023116"/>
            <a:ext cx="136075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Admin\Desktop\картинки\алфьоров.gif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699" flipH="1">
            <a:off x="573695" y="1092406"/>
            <a:ext cx="126599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Admin\Desktop\картинки\ампер.jpg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6998" flipH="1">
            <a:off x="2073880" y="1064117"/>
            <a:ext cx="146759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Admin\Desktop\картинки\андерсен.jpg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008" flipH="1">
            <a:off x="3642561" y="1011326"/>
            <a:ext cx="134285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Admin\Desktop\картинки\белл.jpg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9246" flipH="1">
            <a:off x="5456427" y="961125"/>
            <a:ext cx="137728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Admin\Desktop\картинки\блекетт.jpg">
            <a:hlinkClick r:id="rId34" action="ppaction://hlinksldjump"/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330" flipH="1">
            <a:off x="6914862" y="1011327"/>
            <a:ext cx="135273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Admin\Desktop\картинки\больцман.png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3329" flipH="1">
            <a:off x="263469" y="2548894"/>
            <a:ext cx="150487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Admin\Desktop\картинки\ватт.jpg">
            <a:hlinkClick r:id="rId38" action="ppaction://hlinksldjump"/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7087" flipH="1">
            <a:off x="1772358" y="2546146"/>
            <a:ext cx="140760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картинки\дальтон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147" flipH="1">
            <a:off x="4844503" y="2297864"/>
            <a:ext cx="137728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картинки\капіца.jpg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934" flipH="1">
            <a:off x="390437" y="3879726"/>
            <a:ext cx="109673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16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8596"/>
            <a:ext cx="7467600" cy="4565355"/>
          </a:xfrm>
        </p:spPr>
        <p:txBody>
          <a:bodyPr>
            <a:normAutofit/>
          </a:bodyPr>
          <a:lstStyle/>
          <a:p>
            <a:r>
              <a:rPr lang="ru-RU" sz="2800" dirty="0"/>
              <a:t>Член </a:t>
            </a:r>
            <a:r>
              <a:rPr lang="ru-RU" sz="2800" dirty="0" err="1"/>
              <a:t>Австрійської</a:t>
            </a:r>
            <a:r>
              <a:rPr lang="ru-RU" sz="2800" dirty="0"/>
              <a:t> (з 1885) та </a:t>
            </a:r>
            <a:r>
              <a:rPr lang="ru-RU" sz="2800" dirty="0" err="1"/>
              <a:t>Шведської</a:t>
            </a:r>
            <a:r>
              <a:rPr lang="ru-RU" sz="2800" dirty="0"/>
              <a:t> </a:t>
            </a:r>
            <a:r>
              <a:rPr lang="ru-RU" sz="2800" dirty="0" err="1"/>
              <a:t>королівської</a:t>
            </a:r>
            <a:r>
              <a:rPr lang="ru-RU" sz="2800" dirty="0"/>
              <a:t> </a:t>
            </a:r>
            <a:r>
              <a:rPr lang="ru-RU" sz="2800" dirty="0" err="1"/>
              <a:t>академій</a:t>
            </a:r>
            <a:r>
              <a:rPr lang="ru-RU" sz="2800" dirty="0"/>
              <a:t> наук (з </a:t>
            </a:r>
            <a:r>
              <a:rPr lang="ru-RU" sz="2800" dirty="0" smtClean="0"/>
              <a:t>1888).</a:t>
            </a:r>
          </a:p>
          <a:p>
            <a:r>
              <a:rPr lang="ru-RU" sz="2800" dirty="0" err="1" smtClean="0"/>
              <a:t>Професор</a:t>
            </a:r>
            <a:r>
              <a:rPr lang="ru-RU" sz="2800" dirty="0" smtClean="0"/>
              <a:t> </a:t>
            </a:r>
            <a:r>
              <a:rPr lang="ru-RU" sz="2800" dirty="0" err="1"/>
              <a:t>університетів</a:t>
            </a:r>
            <a:r>
              <a:rPr lang="ru-RU" sz="2800" dirty="0"/>
              <a:t> у </a:t>
            </a:r>
            <a:r>
              <a:rPr lang="ru-RU" sz="2800" dirty="0" err="1"/>
              <a:t>Граці</a:t>
            </a:r>
            <a:r>
              <a:rPr lang="ru-RU" sz="2800" dirty="0"/>
              <a:t> (1869–1889), </a:t>
            </a:r>
            <a:r>
              <a:rPr lang="ru-RU" sz="2800" dirty="0" err="1"/>
              <a:t>Мюнхені</a:t>
            </a:r>
            <a:r>
              <a:rPr lang="ru-RU" sz="2800" dirty="0"/>
              <a:t> (1889–1894), </a:t>
            </a:r>
            <a:r>
              <a:rPr lang="ru-RU" sz="2800" dirty="0" err="1"/>
              <a:t>Відні</a:t>
            </a:r>
            <a:r>
              <a:rPr lang="ru-RU" sz="2800" dirty="0"/>
              <a:t> (1894—1900 і з 1902) і </a:t>
            </a:r>
            <a:r>
              <a:rPr lang="ru-RU" sz="2800" dirty="0" err="1"/>
              <a:t>Лейпцігу</a:t>
            </a:r>
            <a:r>
              <a:rPr lang="ru-RU" sz="2800" dirty="0"/>
              <a:t> (1900–1902).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493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4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Джеймс Ватт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1736-1819)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866900"/>
            <a:ext cx="3175000" cy="4038600"/>
          </a:xfrm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70248" y="2060848"/>
            <a:ext cx="3657600" cy="3600400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/>
              <a:t>Шотландський</a:t>
            </a:r>
            <a:r>
              <a:rPr lang="ru-RU" sz="2800" dirty="0" smtClean="0"/>
              <a:t> </a:t>
            </a:r>
            <a:r>
              <a:rPr lang="ru-RU" sz="2800" dirty="0" err="1"/>
              <a:t>винахідник-механік</a:t>
            </a:r>
            <a:r>
              <a:rPr lang="ru-RU" sz="2800" dirty="0"/>
              <a:t>, член </a:t>
            </a:r>
            <a:r>
              <a:rPr lang="ru-RU" sz="2800" dirty="0" err="1"/>
              <a:t>Лондонського</a:t>
            </a:r>
            <a:r>
              <a:rPr lang="ru-RU" sz="2800" dirty="0"/>
              <a:t> </a:t>
            </a:r>
            <a:r>
              <a:rPr lang="ru-RU" sz="2800" dirty="0" err="1"/>
              <a:t>королівського</a:t>
            </a:r>
            <a:r>
              <a:rPr lang="ru-RU" sz="2800" dirty="0"/>
              <a:t> </a:t>
            </a:r>
            <a:r>
              <a:rPr lang="ru-RU" sz="2800" dirty="0" err="1" smtClean="0"/>
              <a:t>товариства</a:t>
            </a:r>
            <a:r>
              <a:rPr lang="ru-RU" sz="2800" dirty="0"/>
              <a:t>.</a:t>
            </a:r>
          </a:p>
        </p:txBody>
      </p:sp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395536" y="6309320"/>
            <a:ext cx="43204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4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Удосконалив</a:t>
            </a:r>
            <a:r>
              <a:rPr lang="ru-RU" dirty="0" smtClean="0"/>
              <a:t> </a:t>
            </a:r>
            <a:r>
              <a:rPr lang="ru-RU" dirty="0" err="1"/>
              <a:t>конструкцію</a:t>
            </a:r>
            <a:r>
              <a:rPr lang="ru-RU" dirty="0"/>
              <a:t> </a:t>
            </a:r>
            <a:r>
              <a:rPr lang="ru-RU" dirty="0" err="1"/>
              <a:t>первісного</a:t>
            </a:r>
            <a:r>
              <a:rPr lang="ru-RU" dirty="0"/>
              <a:t> парового </a:t>
            </a:r>
            <a:r>
              <a:rPr lang="ru-RU" dirty="0" err="1"/>
              <a:t>двигуна</a:t>
            </a:r>
            <a:r>
              <a:rPr lang="ru-RU" dirty="0"/>
              <a:t>.</a:t>
            </a:r>
          </a:p>
          <a:p>
            <a:r>
              <a:rPr lang="ru-RU" dirty="0" err="1" smtClean="0"/>
              <a:t>Поліпшив</a:t>
            </a:r>
            <a:r>
              <a:rPr lang="ru-RU" dirty="0" smtClean="0"/>
              <a:t> </a:t>
            </a:r>
            <a:r>
              <a:rPr lang="ru-RU" dirty="0" err="1"/>
              <a:t>паровий</a:t>
            </a:r>
            <a:r>
              <a:rPr lang="ru-RU" dirty="0"/>
              <a:t> </a:t>
            </a:r>
            <a:r>
              <a:rPr lang="ru-RU" dirty="0" err="1"/>
              <a:t>двигун</a:t>
            </a:r>
            <a:r>
              <a:rPr lang="ru-RU" dirty="0"/>
              <a:t> і </a:t>
            </a:r>
            <a:r>
              <a:rPr lang="ru-RU" dirty="0" err="1"/>
              <a:t>зробив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продуктивним</a:t>
            </a:r>
            <a:r>
              <a:rPr lang="ru-RU" dirty="0"/>
              <a:t>.</a:t>
            </a:r>
          </a:p>
          <a:p>
            <a:r>
              <a:rPr lang="ru-RU" dirty="0" smtClean="0"/>
              <a:t>3В </a:t>
            </a:r>
            <a:r>
              <a:rPr lang="ru-RU" dirty="0"/>
              <a:t>1800-і роки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британської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</a:t>
            </a:r>
            <a:r>
              <a:rPr lang="ru-RU" dirty="0" err="1"/>
              <a:t>забезпечувалася</a:t>
            </a:r>
            <a:r>
              <a:rPr lang="ru-RU" dirty="0"/>
              <a:t> </a:t>
            </a:r>
            <a:r>
              <a:rPr lang="ru-RU" dirty="0" err="1"/>
              <a:t>новими</a:t>
            </a:r>
            <a:r>
              <a:rPr lang="ru-RU" dirty="0"/>
              <a:t> </a:t>
            </a:r>
            <a:r>
              <a:rPr lang="ru-RU" dirty="0" err="1"/>
              <a:t>паровими</a:t>
            </a:r>
            <a:r>
              <a:rPr lang="ru-RU" dirty="0"/>
              <a:t> </a:t>
            </a:r>
            <a:r>
              <a:rPr lang="ru-RU" dirty="0" err="1"/>
              <a:t>двигунами</a:t>
            </a:r>
            <a:r>
              <a:rPr lang="ru-RU" dirty="0"/>
              <a:t> Вата.</a:t>
            </a:r>
          </a:p>
          <a:p>
            <a:r>
              <a:rPr lang="ru-RU" dirty="0" err="1"/>
              <a:t>Творець</a:t>
            </a:r>
            <a:r>
              <a:rPr lang="ru-RU" dirty="0"/>
              <a:t> </a:t>
            </a:r>
            <a:r>
              <a:rPr lang="ru-RU" dirty="0" err="1"/>
              <a:t>універсальної</a:t>
            </a:r>
            <a:r>
              <a:rPr lang="ru-RU" dirty="0"/>
              <a:t> </a:t>
            </a:r>
            <a:r>
              <a:rPr lang="ru-RU" dirty="0" err="1"/>
              <a:t>парової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</a:t>
            </a:r>
            <a:r>
              <a:rPr lang="ru-RU" dirty="0" err="1"/>
              <a:t>подвійної</a:t>
            </a:r>
            <a:r>
              <a:rPr lang="ru-RU" dirty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4930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82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8596"/>
            <a:ext cx="7467600" cy="4565355"/>
          </a:xfrm>
        </p:spPr>
        <p:txBody>
          <a:bodyPr/>
          <a:lstStyle/>
          <a:p>
            <a:r>
              <a:rPr lang="uk-UA" dirty="0" smtClean="0"/>
              <a:t>На його честь названа  </a:t>
            </a:r>
            <a:r>
              <a:rPr lang="ru-RU" dirty="0" err="1" smtClean="0"/>
              <a:t>одиниця</a:t>
            </a:r>
            <a:r>
              <a:rPr lang="ru-RU" dirty="0" smtClean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 smtClean="0"/>
              <a:t>потужності</a:t>
            </a:r>
            <a:r>
              <a:rPr lang="ru-RU" dirty="0" smtClean="0"/>
              <a:t> Ват (</a:t>
            </a:r>
            <a:r>
              <a:rPr lang="fr-FR" dirty="0" smtClean="0"/>
              <a:t>W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 err="1"/>
              <a:t>Роботи</a:t>
            </a:r>
            <a:r>
              <a:rPr lang="ru-RU" dirty="0"/>
              <a:t> Ватта </a:t>
            </a:r>
            <a:r>
              <a:rPr lang="ru-RU" dirty="0" err="1"/>
              <a:t>поклали</a:t>
            </a:r>
            <a:r>
              <a:rPr lang="ru-RU" dirty="0"/>
              <a:t> початок </a:t>
            </a:r>
            <a:r>
              <a:rPr lang="ru-RU" dirty="0" err="1"/>
              <a:t>промислової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в </a:t>
            </a:r>
            <a:r>
              <a:rPr lang="ru-RU" dirty="0" err="1"/>
              <a:t>Англії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і у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.</a:t>
            </a:r>
          </a:p>
          <a:p>
            <a:r>
              <a:rPr lang="ru-RU" dirty="0"/>
              <a:t>29 </a:t>
            </a:r>
            <a:r>
              <a:rPr lang="ru-RU" dirty="0" err="1"/>
              <a:t>травня</a:t>
            </a:r>
            <a:r>
              <a:rPr lang="ru-RU" dirty="0"/>
              <a:t> 2009 року Банк </a:t>
            </a:r>
            <a:r>
              <a:rPr lang="ru-RU" dirty="0" err="1"/>
              <a:t>Англії</a:t>
            </a:r>
            <a:r>
              <a:rPr lang="ru-RU" dirty="0"/>
              <a:t> </a:t>
            </a:r>
            <a:r>
              <a:rPr lang="ru-RU" dirty="0" err="1"/>
              <a:t>оголосив</a:t>
            </a:r>
            <a:r>
              <a:rPr lang="ru-RU" dirty="0"/>
              <a:t> про </a:t>
            </a:r>
            <a:r>
              <a:rPr lang="ru-RU" dirty="0" err="1"/>
              <a:t>випуск</a:t>
            </a:r>
            <a:r>
              <a:rPr lang="ru-RU" dirty="0"/>
              <a:t> і </a:t>
            </a:r>
            <a:r>
              <a:rPr lang="ru-RU" dirty="0" err="1"/>
              <a:t>випустив</a:t>
            </a:r>
            <a:r>
              <a:rPr lang="ru-RU" dirty="0"/>
              <a:t> в </a:t>
            </a:r>
            <a:r>
              <a:rPr lang="ru-RU" dirty="0" err="1"/>
              <a:t>обіг</a:t>
            </a:r>
            <a:r>
              <a:rPr lang="ru-RU" dirty="0"/>
              <a:t> </a:t>
            </a:r>
            <a:r>
              <a:rPr lang="ru-RU" dirty="0" err="1"/>
              <a:t>банкноти</a:t>
            </a:r>
            <a:r>
              <a:rPr lang="ru-RU" dirty="0"/>
              <a:t> у 50 £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зображенням</a:t>
            </a:r>
            <a:r>
              <a:rPr lang="ru-RU" dirty="0"/>
              <a:t> </a:t>
            </a:r>
            <a:r>
              <a:rPr lang="ru-RU" dirty="0" smtClean="0"/>
              <a:t>Ватта.</a:t>
            </a:r>
            <a:endParaRPr lang="ru-RU" dirty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493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3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Галілео</a:t>
            </a:r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Галілей</a:t>
            </a:r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b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(15 лютого 1564 — 8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січня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1642)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65842"/>
            <a:ext cx="3482463" cy="4427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067944" y="1844824"/>
            <a:ext cx="3960440" cy="4327376"/>
          </a:xfrm>
        </p:spPr>
        <p:txBody>
          <a:bodyPr/>
          <a:lstStyle/>
          <a:p>
            <a:pPr algn="ctr"/>
            <a:r>
              <a:rPr lang="ru-RU" dirty="0" err="1" smtClean="0"/>
              <a:t>Італійський</a:t>
            </a:r>
            <a:r>
              <a:rPr lang="ru-RU" dirty="0" smtClean="0"/>
              <a:t> </a:t>
            </a:r>
            <a:r>
              <a:rPr lang="ru-RU" dirty="0" err="1"/>
              <a:t>мислитель</a:t>
            </a:r>
            <a:r>
              <a:rPr lang="ru-RU" dirty="0"/>
              <a:t> </a:t>
            </a:r>
            <a:r>
              <a:rPr lang="ru-RU" dirty="0" err="1"/>
              <a:t>епохи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r>
              <a:rPr lang="ru-RU" dirty="0"/>
              <a:t>, </a:t>
            </a:r>
            <a:r>
              <a:rPr lang="ru-RU" dirty="0" err="1"/>
              <a:t>засновник</a:t>
            </a:r>
            <a:r>
              <a:rPr lang="ru-RU" dirty="0"/>
              <a:t> </a:t>
            </a:r>
            <a:r>
              <a:rPr lang="ru-RU" dirty="0" err="1"/>
              <a:t>класичної</a:t>
            </a:r>
            <a:r>
              <a:rPr lang="ru-RU" dirty="0"/>
              <a:t> </a:t>
            </a:r>
            <a:r>
              <a:rPr lang="ru-RU" dirty="0" err="1"/>
              <a:t>механіки</a:t>
            </a:r>
            <a:r>
              <a:rPr lang="ru-RU" dirty="0"/>
              <a:t>, </a:t>
            </a:r>
            <a:r>
              <a:rPr lang="ru-RU" dirty="0" err="1"/>
              <a:t>фізик</a:t>
            </a:r>
            <a:r>
              <a:rPr lang="ru-RU" dirty="0"/>
              <a:t>, астроном, математик, поет і </a:t>
            </a:r>
            <a:r>
              <a:rPr lang="ru-RU" dirty="0" err="1"/>
              <a:t>літературний</a:t>
            </a:r>
            <a:r>
              <a:rPr lang="ru-RU" dirty="0"/>
              <a:t> критик,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засновників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експериментально</a:t>
            </a:r>
            <a:r>
              <a:rPr lang="ru-RU" dirty="0"/>
              <a:t>-теоретичного </a:t>
            </a:r>
            <a:r>
              <a:rPr lang="ru-RU" dirty="0" err="1"/>
              <a:t>природознавства</a:t>
            </a:r>
            <a:r>
              <a:rPr lang="ru-RU" dirty="0"/>
              <a:t>. </a:t>
            </a:r>
          </a:p>
        </p:txBody>
      </p:sp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395536" y="6309320"/>
            <a:ext cx="43204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1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Першим </a:t>
            </a:r>
            <a:r>
              <a:rPr lang="ru-RU" dirty="0" err="1"/>
              <a:t>серйозним</a:t>
            </a:r>
            <a:r>
              <a:rPr lang="ru-RU" dirty="0"/>
              <a:t> </a:t>
            </a:r>
            <a:r>
              <a:rPr lang="ru-RU" dirty="0" err="1"/>
              <a:t>винаходом</a:t>
            </a:r>
            <a:r>
              <a:rPr lang="ru-RU" dirty="0"/>
              <a:t> </a:t>
            </a:r>
            <a:r>
              <a:rPr lang="ru-RU" dirty="0" err="1"/>
              <a:t>Галілея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гідростатичні</a:t>
            </a:r>
            <a:r>
              <a:rPr lang="ru-RU" dirty="0"/>
              <a:t> ваги для </a:t>
            </a:r>
            <a:r>
              <a:rPr lang="ru-RU" dirty="0" err="1"/>
              <a:t>швидкого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складу </a:t>
            </a:r>
            <a:r>
              <a:rPr lang="ru-RU" dirty="0" err="1"/>
              <a:t>металевих</a:t>
            </a:r>
            <a:r>
              <a:rPr lang="ru-RU" dirty="0"/>
              <a:t> </a:t>
            </a:r>
            <a:r>
              <a:rPr lang="ru-RU" dirty="0" err="1"/>
              <a:t>сплавів</a:t>
            </a:r>
            <a:r>
              <a:rPr lang="ru-RU" dirty="0"/>
              <a:t> (1586); </a:t>
            </a:r>
            <a:r>
              <a:rPr lang="ru-RU" dirty="0" err="1"/>
              <a:t>визначив</a:t>
            </a:r>
            <a:r>
              <a:rPr lang="ru-RU" dirty="0"/>
              <a:t> питому вагу </a:t>
            </a:r>
            <a:r>
              <a:rPr lang="ru-RU" dirty="0" err="1"/>
              <a:t>повітря</a:t>
            </a:r>
            <a:r>
              <a:rPr lang="ru-RU" dirty="0"/>
              <a:t>. </a:t>
            </a:r>
            <a:r>
              <a:rPr lang="ru-RU" dirty="0" err="1"/>
              <a:t>Винайшов</a:t>
            </a:r>
            <a:r>
              <a:rPr lang="ru-RU" dirty="0"/>
              <a:t> термоскоп, </a:t>
            </a:r>
            <a:r>
              <a:rPr lang="ru-RU" dirty="0" err="1"/>
              <a:t>що</a:t>
            </a:r>
            <a:r>
              <a:rPr lang="ru-RU" dirty="0"/>
              <a:t> є прообразом термометра. </a:t>
            </a:r>
            <a:r>
              <a:rPr lang="ru-RU" dirty="0" err="1"/>
              <a:t>Висунув</a:t>
            </a:r>
            <a:r>
              <a:rPr lang="ru-RU" dirty="0"/>
              <a:t> </a:t>
            </a:r>
            <a:r>
              <a:rPr lang="ru-RU" dirty="0" err="1"/>
              <a:t>ідею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маятника в </a:t>
            </a:r>
            <a:r>
              <a:rPr lang="ru-RU" dirty="0" err="1"/>
              <a:t>годиннику</a:t>
            </a:r>
            <a:r>
              <a:rPr lang="ru-RU" dirty="0"/>
              <a:t>. Проводив </a:t>
            </a:r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присвячені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гідростатиці</a:t>
            </a:r>
            <a:r>
              <a:rPr lang="ru-RU" dirty="0"/>
              <a:t>, </a:t>
            </a:r>
            <a:r>
              <a:rPr lang="ru-RU" dirty="0" err="1"/>
              <a:t>міцності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.</a:t>
            </a:r>
          </a:p>
          <a:p>
            <a:r>
              <a:rPr lang="ru-RU" dirty="0" err="1"/>
              <a:t>Галілей</a:t>
            </a:r>
            <a:r>
              <a:rPr lang="ru-RU" dirty="0"/>
              <a:t> у 1609 </a:t>
            </a:r>
            <a:r>
              <a:rPr lang="ru-RU" dirty="0" err="1"/>
              <a:t>побудував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перший телескоп з </a:t>
            </a:r>
            <a:r>
              <a:rPr lang="ru-RU" dirty="0" err="1"/>
              <a:t>трикратним</a:t>
            </a:r>
            <a:r>
              <a:rPr lang="ru-RU" dirty="0"/>
              <a:t> </a:t>
            </a:r>
            <a:r>
              <a:rPr lang="ru-RU" dirty="0" err="1"/>
              <a:t>збільшенням</a:t>
            </a:r>
            <a:r>
              <a:rPr lang="ru-RU" dirty="0"/>
              <a:t>, а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 —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збільшенням</a:t>
            </a:r>
            <a:r>
              <a:rPr lang="ru-RU" dirty="0"/>
              <a:t> у 32 </a:t>
            </a:r>
            <a:r>
              <a:rPr lang="ru-RU" dirty="0" smtClean="0"/>
              <a:t>рази. 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4930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18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Галілею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скінченності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 і постановка (1607) </a:t>
            </a:r>
            <a:r>
              <a:rPr lang="ru-RU" dirty="0" err="1"/>
              <a:t>експерименту</a:t>
            </a:r>
            <a:r>
              <a:rPr lang="ru-RU" dirty="0"/>
              <a:t> з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.</a:t>
            </a:r>
          </a:p>
          <a:p>
            <a:r>
              <a:rPr lang="ru-RU" dirty="0" err="1"/>
              <a:t>Галілео</a:t>
            </a:r>
            <a:r>
              <a:rPr lang="ru-RU" dirty="0"/>
              <a:t> </a:t>
            </a:r>
            <a:r>
              <a:rPr lang="ru-RU" dirty="0" err="1"/>
              <a:t>Галілей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основоположником </a:t>
            </a:r>
            <a:r>
              <a:rPr lang="ru-RU" dirty="0" err="1"/>
              <a:t>експериментально-математичного</a:t>
            </a:r>
            <a:r>
              <a:rPr lang="ru-RU" dirty="0"/>
              <a:t> методу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залишив</a:t>
            </a:r>
            <a:r>
              <a:rPr lang="ru-RU" dirty="0"/>
              <a:t> </a:t>
            </a:r>
            <a:r>
              <a:rPr lang="ru-RU" dirty="0" err="1"/>
              <a:t>розгорнутий</a:t>
            </a:r>
            <a:r>
              <a:rPr lang="ru-RU" dirty="0"/>
              <a:t> </a:t>
            </a:r>
            <a:r>
              <a:rPr lang="ru-RU" dirty="0" err="1"/>
              <a:t>виклад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методу й </a:t>
            </a:r>
            <a:r>
              <a:rPr lang="ru-RU" dirty="0" err="1"/>
              <a:t>сформулював</a:t>
            </a:r>
            <a:r>
              <a:rPr lang="ru-RU" dirty="0"/>
              <a:t> </a:t>
            </a:r>
            <a:r>
              <a:rPr lang="ru-RU" dirty="0" err="1"/>
              <a:t>найважливіші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механічного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кардинально </a:t>
            </a:r>
            <a:r>
              <a:rPr lang="ru-RU" dirty="0" err="1"/>
              <a:t>вплинули</a:t>
            </a:r>
            <a:r>
              <a:rPr lang="ru-RU" dirty="0"/>
              <a:t> на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наукової</a:t>
            </a:r>
            <a:r>
              <a:rPr lang="ru-RU" dirty="0"/>
              <a:t> думки.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бере</a:t>
            </a:r>
            <a:r>
              <a:rPr lang="ru-RU" dirty="0"/>
              <a:t> початок </a:t>
            </a:r>
            <a:r>
              <a:rPr lang="ru-RU" dirty="0" err="1"/>
              <a:t>фізика</a:t>
            </a:r>
            <a:r>
              <a:rPr lang="ru-RU" dirty="0"/>
              <a:t> як наука. </a:t>
            </a:r>
            <a:r>
              <a:rPr lang="ru-RU" dirty="0" err="1"/>
              <a:t>Найважливішим</a:t>
            </a:r>
            <a:r>
              <a:rPr lang="ru-RU" dirty="0"/>
              <a:t> вкладом </a:t>
            </a:r>
            <a:r>
              <a:rPr lang="ru-RU" dirty="0" err="1"/>
              <a:t>Галілео</a:t>
            </a:r>
            <a:r>
              <a:rPr lang="ru-RU" dirty="0"/>
              <a:t> </a:t>
            </a:r>
            <a:r>
              <a:rPr lang="ru-RU" dirty="0" err="1"/>
              <a:t>Галілея</a:t>
            </a:r>
            <a:r>
              <a:rPr lang="ru-RU" dirty="0"/>
              <a:t> в науку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свідома</a:t>
            </a:r>
            <a:r>
              <a:rPr lang="ru-RU" dirty="0"/>
              <a:t> й </a:t>
            </a:r>
            <a:r>
              <a:rPr lang="ru-RU" dirty="0" err="1"/>
              <a:t>послідовна</a:t>
            </a:r>
            <a:r>
              <a:rPr lang="ru-RU" dirty="0"/>
              <a:t> </a:t>
            </a:r>
            <a:r>
              <a:rPr lang="ru-RU" dirty="0" err="1"/>
              <a:t>заміна</a:t>
            </a:r>
            <a:r>
              <a:rPr lang="ru-RU" dirty="0"/>
              <a:t> </a:t>
            </a:r>
            <a:r>
              <a:rPr lang="ru-RU" dirty="0" err="1"/>
              <a:t>пасивного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 </a:t>
            </a:r>
            <a:r>
              <a:rPr lang="ru-RU" dirty="0" err="1"/>
              <a:t>активним</a:t>
            </a:r>
            <a:r>
              <a:rPr lang="ru-RU" dirty="0"/>
              <a:t> </a:t>
            </a:r>
            <a:r>
              <a:rPr lang="ru-RU" dirty="0" err="1"/>
              <a:t>експериментом</a:t>
            </a:r>
            <a:r>
              <a:rPr lang="ru-RU" dirty="0"/>
              <a:t>. Результатами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експериментів</a:t>
            </a:r>
            <a:r>
              <a:rPr lang="ru-RU" dirty="0"/>
              <a:t> стали </a:t>
            </a:r>
            <a:r>
              <a:rPr lang="ru-RU" dirty="0" err="1"/>
              <a:t>зроблені</a:t>
            </a:r>
            <a:r>
              <a:rPr lang="ru-RU" dirty="0"/>
              <a:t> </a:t>
            </a:r>
            <a:r>
              <a:rPr lang="ru-RU" dirty="0" err="1"/>
              <a:t>ученим</a:t>
            </a:r>
            <a:r>
              <a:rPr lang="ru-RU" dirty="0"/>
              <a:t> </a:t>
            </a:r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493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62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Джон 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Дальтон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</a:t>
            </a: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6.IX.1766-27.VII.1844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57668"/>
            <a:ext cx="3168352" cy="4436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270248" y="2420888"/>
            <a:ext cx="3657600" cy="3168352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/>
              <a:t>Англійський</a:t>
            </a:r>
            <a:r>
              <a:rPr lang="ru-RU" sz="2800" dirty="0"/>
              <a:t> </a:t>
            </a:r>
            <a:r>
              <a:rPr lang="ru-RU" sz="2800" dirty="0" err="1"/>
              <a:t>фізик</a:t>
            </a:r>
            <a:r>
              <a:rPr lang="ru-RU" sz="2800" dirty="0"/>
              <a:t> і </a:t>
            </a:r>
            <a:r>
              <a:rPr lang="ru-RU" sz="2800" dirty="0" err="1"/>
              <a:t>хімік</a:t>
            </a:r>
            <a:r>
              <a:rPr lang="ru-RU" sz="2800" dirty="0"/>
              <a:t>, член </a:t>
            </a:r>
            <a:r>
              <a:rPr lang="ru-RU" sz="2800" dirty="0" err="1"/>
              <a:t>Лондонського</a:t>
            </a:r>
            <a:r>
              <a:rPr lang="ru-RU" sz="2800" dirty="0"/>
              <a:t> </a:t>
            </a:r>
            <a:r>
              <a:rPr lang="ru-RU" sz="2800" dirty="0" err="1"/>
              <a:t>королівського</a:t>
            </a:r>
            <a:r>
              <a:rPr lang="ru-RU" sz="2800" dirty="0"/>
              <a:t> </a:t>
            </a:r>
            <a:r>
              <a:rPr lang="ru-RU" sz="2800" dirty="0" err="1"/>
              <a:t>суспільства</a:t>
            </a:r>
            <a:r>
              <a:rPr lang="ru-RU" sz="2800" dirty="0"/>
              <a:t> (1822).</a:t>
            </a:r>
          </a:p>
        </p:txBody>
      </p:sp>
      <p:sp>
        <p:nvSpPr>
          <p:cNvPr id="8" name="5-конечная звезда 7">
            <a:hlinkClick r:id="rId3" action="ppaction://hlinksldjump"/>
          </p:cNvPr>
          <p:cNvSpPr/>
          <p:nvPr/>
        </p:nvSpPr>
        <p:spPr>
          <a:xfrm>
            <a:off x="395536" y="6309320"/>
            <a:ext cx="43204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09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70912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err="1" smtClean="0"/>
              <a:t>Вивчаючи</a:t>
            </a:r>
            <a:r>
              <a:rPr lang="ru-RU" dirty="0" smtClean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газових</a:t>
            </a:r>
            <a:r>
              <a:rPr lang="ru-RU" dirty="0"/>
              <a:t> </a:t>
            </a:r>
            <a:r>
              <a:rPr lang="ru-RU" dirty="0" err="1"/>
              <a:t>сумішей</a:t>
            </a:r>
            <a:r>
              <a:rPr lang="ru-RU" dirty="0"/>
              <a:t>, Дальтон </a:t>
            </a:r>
            <a:r>
              <a:rPr lang="ru-RU" dirty="0" err="1"/>
              <a:t>відкрив</a:t>
            </a:r>
            <a:r>
              <a:rPr lang="ru-RU" dirty="0"/>
              <a:t> закон </a:t>
            </a:r>
            <a:r>
              <a:rPr lang="ru-RU" dirty="0" err="1"/>
              <a:t>парціальних</a:t>
            </a:r>
            <a:r>
              <a:rPr lang="ru-RU" dirty="0"/>
              <a:t> </a:t>
            </a:r>
            <a:r>
              <a:rPr lang="ru-RU" dirty="0" err="1"/>
              <a:t>тисків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(1801) і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розчинення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парціального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Досліджував</a:t>
            </a:r>
            <a:r>
              <a:rPr lang="ru-RU" dirty="0" smtClean="0"/>
              <a:t>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випару</a:t>
            </a:r>
            <a:r>
              <a:rPr lang="ru-RU" dirty="0"/>
              <a:t> </a:t>
            </a:r>
            <a:r>
              <a:rPr lang="ru-RU" dirty="0" err="1"/>
              <a:t>рідини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, </a:t>
            </a:r>
            <a:r>
              <a:rPr lang="ru-RU" dirty="0" err="1"/>
              <a:t>температури</a:t>
            </a:r>
            <a:r>
              <a:rPr lang="ru-RU" dirty="0"/>
              <a:t> й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факторів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1802 </a:t>
            </a:r>
            <a:r>
              <a:rPr lang="ru-RU" dirty="0" smtClean="0"/>
              <a:t>установив,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/>
              <a:t>при </a:t>
            </a:r>
            <a:r>
              <a:rPr lang="ru-RU" dirty="0" err="1"/>
              <a:t>постійному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при </a:t>
            </a:r>
            <a:r>
              <a:rPr lang="ru-RU" dirty="0" err="1"/>
              <a:t>однаковому</a:t>
            </a:r>
            <a:r>
              <a:rPr lang="ru-RU" dirty="0"/>
              <a:t> </a:t>
            </a:r>
            <a:r>
              <a:rPr lang="ru-RU" dirty="0" err="1"/>
              <a:t>підвищенні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гази </a:t>
            </a:r>
            <a:r>
              <a:rPr lang="ru-RU" dirty="0" err="1"/>
              <a:t>розширюються</a:t>
            </a:r>
            <a:r>
              <a:rPr lang="ru-RU" dirty="0"/>
              <a:t> </a:t>
            </a:r>
            <a:r>
              <a:rPr lang="ru-RU" dirty="0" err="1"/>
              <a:t>однаково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4930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30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8596"/>
            <a:ext cx="7467600" cy="4565355"/>
          </a:xfrm>
        </p:spPr>
        <p:txBody>
          <a:bodyPr/>
          <a:lstStyle/>
          <a:p>
            <a:r>
              <a:rPr lang="ru-RU" dirty="0"/>
              <a:t>В 1794 </a:t>
            </a:r>
            <a:r>
              <a:rPr lang="ru-RU" dirty="0" err="1"/>
              <a:t>уперше</a:t>
            </a:r>
            <a:r>
              <a:rPr lang="ru-RU" dirty="0"/>
              <a:t> описав дефект </a:t>
            </a:r>
            <a:r>
              <a:rPr lang="ru-RU" dirty="0" err="1"/>
              <a:t>зору</a:t>
            </a:r>
            <a:r>
              <a:rPr lang="ru-RU" dirty="0"/>
              <a:t> (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страждав</a:t>
            </a:r>
            <a:r>
              <a:rPr lang="ru-RU" dirty="0"/>
              <a:t> сам), </a:t>
            </a:r>
            <a:r>
              <a:rPr lang="ru-RU" dirty="0" err="1"/>
              <a:t>що</a:t>
            </a:r>
            <a:r>
              <a:rPr lang="ru-RU" dirty="0"/>
              <a:t> одержав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дальтонізму</a:t>
            </a:r>
            <a:r>
              <a:rPr lang="ru-RU" dirty="0"/>
              <a:t>.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вченого</a:t>
            </a:r>
            <a:r>
              <a:rPr lang="ru-RU" dirty="0"/>
              <a:t> </a:t>
            </a:r>
            <a:r>
              <a:rPr lang="ru-RU" dirty="0" err="1" smtClean="0"/>
              <a:t>пішло</a:t>
            </a:r>
            <a:r>
              <a:rPr lang="ru-RU" dirty="0" smtClean="0"/>
              <a:t>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дальтонізм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до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страждав</a:t>
            </a:r>
            <a:r>
              <a:rPr lang="ru-RU" dirty="0"/>
              <a:t> Джон Дальтон</a:t>
            </a:r>
            <a:r>
              <a:rPr lang="ru-RU" dirty="0" smtClean="0"/>
              <a:t>.</a:t>
            </a:r>
          </a:p>
          <a:p>
            <a:r>
              <a:rPr lang="ru-RU" dirty="0"/>
              <a:t>У 1808 </a:t>
            </a:r>
            <a:r>
              <a:rPr lang="ru-RU" dirty="0" err="1"/>
              <a:t>вийшла</a:t>
            </a:r>
            <a:r>
              <a:rPr lang="ru-RU" dirty="0"/>
              <a:t> </a:t>
            </a:r>
            <a:r>
              <a:rPr lang="ru-RU" dirty="0" err="1"/>
              <a:t>праця</a:t>
            </a:r>
            <a:r>
              <a:rPr lang="ru-RU" dirty="0"/>
              <a:t> Дальтона Нова система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філософії</a:t>
            </a:r>
            <a:r>
              <a:rPr lang="ru-RU" dirty="0"/>
              <a:t>, де </a:t>
            </a:r>
            <a:r>
              <a:rPr lang="ru-RU" dirty="0" err="1"/>
              <a:t>він</a:t>
            </a:r>
            <a:r>
              <a:rPr lang="ru-RU" dirty="0"/>
              <a:t> детально </a:t>
            </a:r>
            <a:r>
              <a:rPr lang="ru-RU" dirty="0" err="1"/>
              <a:t>виклав</a:t>
            </a:r>
            <a:r>
              <a:rPr lang="ru-RU" dirty="0"/>
              <a:t> свою </a:t>
            </a:r>
            <a:r>
              <a:rPr lang="ru-RU" dirty="0" err="1"/>
              <a:t>атомну</a:t>
            </a:r>
            <a:r>
              <a:rPr lang="ru-RU" dirty="0"/>
              <a:t> </a:t>
            </a:r>
            <a:r>
              <a:rPr lang="ru-RU" dirty="0" err="1"/>
              <a:t>теорію</a:t>
            </a:r>
            <a:endParaRPr lang="ru-RU" dirty="0"/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493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53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101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Жорес </a:t>
            </a:r>
            <a:r>
              <a:rPr lang="ru-RU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Іванович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Алфьоров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	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15 </a:t>
            </a:r>
            <a:r>
              <a:rPr lang="ru-RU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березня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1930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3312368" cy="4379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067944" y="1916832"/>
            <a:ext cx="4176464" cy="4255368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Академік</a:t>
            </a:r>
            <a:r>
              <a:rPr lang="ru-RU" dirty="0" smtClean="0"/>
              <a:t> </a:t>
            </a:r>
            <a:r>
              <a:rPr lang="ru-RU" dirty="0" err="1"/>
              <a:t>Алфьоров</a:t>
            </a:r>
            <a:r>
              <a:rPr lang="ru-RU" dirty="0"/>
              <a:t> - один з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російських</a:t>
            </a:r>
            <a:r>
              <a:rPr lang="ru-RU" dirty="0"/>
              <a:t> </a:t>
            </a:r>
            <a:r>
              <a:rPr lang="ru-RU" dirty="0" err="1"/>
              <a:t>учених</a:t>
            </a:r>
            <a:r>
              <a:rPr lang="ru-RU" dirty="0"/>
              <a:t> в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фізики</a:t>
            </a:r>
            <a:r>
              <a:rPr lang="ru-RU" dirty="0"/>
              <a:t> й </a:t>
            </a:r>
            <a:r>
              <a:rPr lang="ru-RU" dirty="0" err="1"/>
              <a:t>техніки</a:t>
            </a:r>
            <a:r>
              <a:rPr lang="ru-RU" dirty="0"/>
              <a:t> </a:t>
            </a:r>
            <a:r>
              <a:rPr lang="ru-RU" dirty="0" err="1"/>
              <a:t>напівпровідників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одержали </a:t>
            </a:r>
            <a:r>
              <a:rPr lang="ru-RU" dirty="0" err="1"/>
              <a:t>широку</a:t>
            </a:r>
            <a:r>
              <a:rPr lang="ru-RU" dirty="0"/>
              <a:t> </a:t>
            </a:r>
            <a:r>
              <a:rPr lang="ru-RU" dirty="0" err="1"/>
              <a:t>популярність</a:t>
            </a:r>
            <a:r>
              <a:rPr lang="ru-RU" dirty="0"/>
              <a:t> і </a:t>
            </a:r>
            <a:r>
              <a:rPr lang="ru-RU" dirty="0" err="1"/>
              <a:t>світове</a:t>
            </a:r>
            <a:r>
              <a:rPr lang="ru-RU" dirty="0"/>
              <a:t> </a:t>
            </a:r>
            <a:r>
              <a:rPr lang="ru-RU" dirty="0" err="1"/>
              <a:t>визнання</a:t>
            </a:r>
            <a:r>
              <a:rPr lang="ru-RU" dirty="0"/>
              <a:t>, </a:t>
            </a:r>
            <a:r>
              <a:rPr lang="ru-RU" dirty="0" err="1"/>
              <a:t>увійшли</a:t>
            </a:r>
            <a:r>
              <a:rPr lang="ru-RU" dirty="0"/>
              <a:t> в </a:t>
            </a:r>
            <a:r>
              <a:rPr lang="ru-RU" dirty="0" err="1"/>
              <a:t>підручники</a:t>
            </a:r>
            <a:r>
              <a:rPr lang="ru-RU" dirty="0"/>
              <a:t> й </a:t>
            </a:r>
            <a:r>
              <a:rPr lang="ru-RU" dirty="0" err="1"/>
              <a:t>монографії</a:t>
            </a:r>
            <a:r>
              <a:rPr lang="ru-RU" dirty="0"/>
              <a:t>.</a:t>
            </a:r>
          </a:p>
        </p:txBody>
      </p:sp>
      <p:sp>
        <p:nvSpPr>
          <p:cNvPr id="2" name="5-конечная звезда 1">
            <a:hlinkClick r:id="rId3" action="ppaction://hlinksldjump"/>
          </p:cNvPr>
          <p:cNvSpPr/>
          <p:nvPr/>
        </p:nvSpPr>
        <p:spPr>
          <a:xfrm>
            <a:off x="395536" y="6309320"/>
            <a:ext cx="43204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45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Альберт </a:t>
            </a:r>
            <a:r>
              <a:rPr lang="ru-RU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Ейнштейн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14.III.1879-18.IV.1955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8959"/>
            <a:ext cx="3657600" cy="4554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70248" y="2420888"/>
            <a:ext cx="3657600" cy="2952328"/>
          </a:xfrm>
        </p:spPr>
        <p:txBody>
          <a:bodyPr>
            <a:normAutofit/>
          </a:bodyPr>
          <a:lstStyle/>
          <a:p>
            <a:pPr algn="ctr"/>
            <a:r>
              <a:rPr lang="vi-VN" sz="2800" dirty="0" smtClean="0"/>
              <a:t>Альбе</a:t>
            </a:r>
            <a:r>
              <a:rPr lang="ru-RU" sz="2800" dirty="0" smtClean="0"/>
              <a:t>е</a:t>
            </a:r>
            <a:r>
              <a:rPr lang="vi-VN" sz="2800" dirty="0" smtClean="0"/>
              <a:t>рт Ейнште</a:t>
            </a:r>
            <a:r>
              <a:rPr lang="ru-RU" sz="2800" dirty="0" smtClean="0"/>
              <a:t>е</a:t>
            </a:r>
            <a:r>
              <a:rPr lang="vi-VN" sz="2800" dirty="0" smtClean="0"/>
              <a:t>йн </a:t>
            </a:r>
            <a:r>
              <a:rPr lang="vi-VN" sz="2800" dirty="0"/>
              <a:t>— один з найвизначніших фізиків </a:t>
            </a:r>
            <a:r>
              <a:rPr lang="en-US" sz="2800" dirty="0"/>
              <a:t>XX </a:t>
            </a:r>
            <a:r>
              <a:rPr lang="vi-VN" sz="2800" dirty="0"/>
              <a:t>століття. </a:t>
            </a:r>
            <a:endParaRPr lang="ru-RU" sz="2800" dirty="0"/>
          </a:p>
        </p:txBody>
      </p:sp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395536" y="6309320"/>
            <a:ext cx="43204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65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Створив </a:t>
            </a:r>
            <a:r>
              <a:rPr lang="ru-RU" dirty="0" err="1"/>
              <a:t>спеціальну</a:t>
            </a:r>
            <a:r>
              <a:rPr lang="ru-RU" dirty="0"/>
              <a:t> (1905) і </a:t>
            </a:r>
            <a:r>
              <a:rPr lang="ru-RU" dirty="0" err="1"/>
              <a:t>загальну</a:t>
            </a:r>
            <a:r>
              <a:rPr lang="ru-RU" dirty="0"/>
              <a:t> (1907–1916)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 smtClean="0"/>
              <a:t>відносності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Відкрив</a:t>
            </a:r>
            <a:r>
              <a:rPr lang="ru-RU" dirty="0" smtClean="0"/>
              <a:t> </a:t>
            </a:r>
            <a:r>
              <a:rPr lang="ru-RU" dirty="0"/>
              <a:t>закон </a:t>
            </a:r>
            <a:r>
              <a:rPr lang="ru-RU" dirty="0" err="1"/>
              <a:t>взаємозв'язку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і </a:t>
            </a:r>
            <a:r>
              <a:rPr lang="ru-RU" dirty="0" err="1"/>
              <a:t>енергії</a:t>
            </a:r>
            <a:r>
              <a:rPr lang="ru-RU" dirty="0"/>
              <a:t> ,</a:t>
            </a:r>
            <a:r>
              <a:rPr lang="ru-RU" dirty="0" err="1"/>
              <a:t>ввів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фотона, </a:t>
            </a:r>
            <a:r>
              <a:rPr lang="ru-RU" dirty="0" err="1"/>
              <a:t>встановив</a:t>
            </a:r>
            <a:r>
              <a:rPr lang="ru-RU" dirty="0"/>
              <a:t> </a:t>
            </a:r>
            <a:r>
              <a:rPr lang="ru-RU" dirty="0" err="1"/>
              <a:t>закони</a:t>
            </a:r>
            <a:r>
              <a:rPr lang="ru-RU" dirty="0"/>
              <a:t> </a:t>
            </a:r>
            <a:r>
              <a:rPr lang="ru-RU" dirty="0" err="1"/>
              <a:t>фотоефекту</a:t>
            </a:r>
            <a:r>
              <a:rPr lang="ru-RU" dirty="0"/>
              <a:t>, </a:t>
            </a:r>
            <a:r>
              <a:rPr lang="ru-RU" dirty="0" err="1"/>
              <a:t>основний</a:t>
            </a:r>
            <a:r>
              <a:rPr lang="ru-RU" dirty="0"/>
              <a:t> закон </a:t>
            </a:r>
            <a:r>
              <a:rPr lang="ru-RU" dirty="0" err="1"/>
              <a:t>фотохімії</a:t>
            </a:r>
            <a:r>
              <a:rPr lang="ru-RU" dirty="0"/>
              <a:t> (закон </a:t>
            </a:r>
            <a:r>
              <a:rPr lang="ru-RU" dirty="0" err="1"/>
              <a:t>Ейнштейна</a:t>
            </a:r>
            <a:r>
              <a:rPr lang="ru-RU" dirty="0"/>
              <a:t>), </a:t>
            </a:r>
            <a:r>
              <a:rPr lang="ru-RU" dirty="0" err="1"/>
              <a:t>передбачив</a:t>
            </a:r>
            <a:r>
              <a:rPr lang="ru-RU" dirty="0"/>
              <a:t> (1916) </a:t>
            </a:r>
            <a:r>
              <a:rPr lang="ru-RU" dirty="0" err="1"/>
              <a:t>вимушене</a:t>
            </a:r>
            <a:r>
              <a:rPr lang="ru-RU" dirty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Розвинув</a:t>
            </a:r>
            <a:r>
              <a:rPr lang="ru-RU" dirty="0" smtClean="0"/>
              <a:t> </a:t>
            </a:r>
            <a:r>
              <a:rPr lang="ru-RU" dirty="0" err="1"/>
              <a:t>статистичну</a:t>
            </a:r>
            <a:r>
              <a:rPr lang="ru-RU" dirty="0"/>
              <a:t> </a:t>
            </a:r>
            <a:r>
              <a:rPr lang="ru-RU" dirty="0" err="1"/>
              <a:t>теорію</a:t>
            </a:r>
            <a:r>
              <a:rPr lang="ru-RU" dirty="0"/>
              <a:t> </a:t>
            </a:r>
            <a:r>
              <a:rPr lang="ru-RU" dirty="0" err="1"/>
              <a:t>броунівського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, заклавши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флуктуацій</a:t>
            </a:r>
            <a:r>
              <a:rPr lang="ru-RU" dirty="0"/>
              <a:t>, створив </a:t>
            </a:r>
            <a:r>
              <a:rPr lang="ru-RU" dirty="0" err="1"/>
              <a:t>квантову</a:t>
            </a:r>
            <a:r>
              <a:rPr lang="ru-RU" dirty="0"/>
              <a:t> статистику </a:t>
            </a:r>
            <a:r>
              <a:rPr lang="ru-RU" dirty="0" err="1"/>
              <a:t>Бозе</a:t>
            </a:r>
            <a:r>
              <a:rPr lang="ru-RU" dirty="0"/>
              <a:t>—</a:t>
            </a:r>
            <a:r>
              <a:rPr lang="ru-RU" dirty="0" err="1"/>
              <a:t>Ейнштейна</a:t>
            </a:r>
            <a:r>
              <a:rPr lang="ru-RU" dirty="0"/>
              <a:t>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4930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61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Лауреат </a:t>
            </a:r>
            <a:r>
              <a:rPr lang="ru-RU" dirty="0" err="1"/>
              <a:t>Нобелівської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1921 року.</a:t>
            </a:r>
          </a:p>
          <a:p>
            <a:r>
              <a:rPr lang="ru-RU" dirty="0"/>
              <a:t>З 1933 року р. </a:t>
            </a:r>
            <a:r>
              <a:rPr lang="ru-RU" dirty="0" err="1"/>
              <a:t>працював</a:t>
            </a:r>
            <a:r>
              <a:rPr lang="ru-RU" dirty="0"/>
              <a:t> над проблемами </a:t>
            </a:r>
            <a:r>
              <a:rPr lang="ru-RU" dirty="0" err="1"/>
              <a:t>космології</a:t>
            </a:r>
            <a:r>
              <a:rPr lang="ru-RU" dirty="0"/>
              <a:t> і </a:t>
            </a:r>
            <a:r>
              <a:rPr lang="ru-RU" dirty="0" err="1"/>
              <a:t>єдиної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поля.</a:t>
            </a:r>
          </a:p>
          <a:p>
            <a:r>
              <a:rPr lang="ru-RU" dirty="0"/>
              <a:t>У 1992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названий № 10 в </a:t>
            </a:r>
            <a:r>
              <a:rPr lang="ru-RU" dirty="0" err="1"/>
              <a:t>підготовленому</a:t>
            </a:r>
            <a:r>
              <a:rPr lang="ru-RU" dirty="0"/>
              <a:t> Майклом </a:t>
            </a:r>
            <a:r>
              <a:rPr lang="ru-RU" dirty="0" err="1"/>
              <a:t>Хартом</a:t>
            </a:r>
            <a:r>
              <a:rPr lang="ru-RU" dirty="0"/>
              <a:t> списку </a:t>
            </a:r>
            <a:r>
              <a:rPr lang="ru-RU" dirty="0" err="1"/>
              <a:t>найвпливовіших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.</a:t>
            </a:r>
          </a:p>
          <a:p>
            <a:r>
              <a:rPr lang="ru-RU" dirty="0"/>
              <a:t>У 1999 журнал «Тайм» назвав </a:t>
            </a:r>
            <a:r>
              <a:rPr lang="ru-RU" dirty="0" err="1"/>
              <a:t>Ейнштейна</a:t>
            </a:r>
            <a:r>
              <a:rPr lang="ru-RU" dirty="0"/>
              <a:t> «</a:t>
            </a:r>
            <a:r>
              <a:rPr lang="ru-RU" dirty="0" err="1"/>
              <a:t>Особистістю</a:t>
            </a:r>
            <a:r>
              <a:rPr lang="ru-RU" dirty="0"/>
              <a:t> </a:t>
            </a:r>
            <a:r>
              <a:rPr lang="ru-RU" dirty="0" err="1"/>
              <a:t>століття</a:t>
            </a:r>
            <a:r>
              <a:rPr lang="ru-RU" dirty="0"/>
              <a:t>».</a:t>
            </a:r>
          </a:p>
          <a:p>
            <a:r>
              <a:rPr lang="ru-RU" dirty="0"/>
              <a:t>У 1999 </a:t>
            </a:r>
            <a:r>
              <a:rPr lang="en-US" dirty="0"/>
              <a:t>Gallup Poll </a:t>
            </a:r>
            <a:r>
              <a:rPr lang="ru-RU" dirty="0" err="1"/>
              <a:t>навів</a:t>
            </a:r>
            <a:r>
              <a:rPr lang="ru-RU" dirty="0"/>
              <a:t> </a:t>
            </a:r>
            <a:r>
              <a:rPr lang="ru-RU" dirty="0" err="1"/>
              <a:t>Ейнштейна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№ 4 в списку </a:t>
            </a:r>
            <a:r>
              <a:rPr lang="ru-RU" dirty="0" err="1"/>
              <a:t>найшанованіших</a:t>
            </a:r>
            <a:r>
              <a:rPr lang="ru-RU" dirty="0"/>
              <a:t> у </a:t>
            </a:r>
            <a:r>
              <a:rPr lang="en-US" dirty="0"/>
              <a:t>XX </a:t>
            </a:r>
            <a:r>
              <a:rPr lang="ru-RU" dirty="0" err="1"/>
              <a:t>столітті</a:t>
            </a:r>
            <a:r>
              <a:rPr lang="ru-RU" dirty="0"/>
              <a:t> людей.</a:t>
            </a:r>
          </a:p>
          <a:p>
            <a:r>
              <a:rPr lang="ru-RU" dirty="0"/>
              <a:t>2005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оголошений</a:t>
            </a:r>
            <a:r>
              <a:rPr lang="ru-RU" dirty="0"/>
              <a:t> ЮНЕСКО роком </a:t>
            </a:r>
            <a:r>
              <a:rPr lang="ru-RU" dirty="0" err="1"/>
              <a:t>фізики</a:t>
            </a:r>
            <a:r>
              <a:rPr lang="ru-RU" dirty="0"/>
              <a:t> з </a:t>
            </a:r>
            <a:r>
              <a:rPr lang="ru-RU" dirty="0" err="1"/>
              <a:t>нагоди</a:t>
            </a:r>
            <a:r>
              <a:rPr lang="ru-RU" dirty="0"/>
              <a:t> </a:t>
            </a:r>
            <a:r>
              <a:rPr lang="ru-RU" dirty="0" err="1"/>
              <a:t>століття</a:t>
            </a:r>
            <a:r>
              <a:rPr lang="ru-RU" dirty="0"/>
              <a:t> «року чудес»,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увінчався</a:t>
            </a:r>
            <a:r>
              <a:rPr lang="ru-RU" dirty="0"/>
              <a:t> </a:t>
            </a:r>
            <a:r>
              <a:rPr lang="ru-RU" dirty="0" err="1"/>
              <a:t>відкриттям</a:t>
            </a:r>
            <a:r>
              <a:rPr lang="ru-RU" dirty="0"/>
              <a:t> </a:t>
            </a:r>
            <a:r>
              <a:rPr lang="ru-RU" dirty="0" err="1"/>
              <a:t>спеціальної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відносності</a:t>
            </a:r>
            <a:r>
              <a:rPr lang="ru-RU" dirty="0"/>
              <a:t> </a:t>
            </a:r>
            <a:r>
              <a:rPr lang="ru-RU" dirty="0" err="1"/>
              <a:t>Ейнштейном</a:t>
            </a:r>
            <a:r>
              <a:rPr lang="ru-RU" dirty="0"/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493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70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4401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Петро </a:t>
            </a:r>
            <a:r>
              <a:rPr lang="ru-RU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Леонідович</a:t>
            </a: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Капіца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(1894 –1984 )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80768"/>
            <a:ext cx="3456384" cy="4255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270248" y="2276872"/>
            <a:ext cx="3657600" cy="3384376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Видатний</a:t>
            </a:r>
            <a:r>
              <a:rPr lang="ru-RU" dirty="0"/>
              <a:t> </a:t>
            </a:r>
            <a:r>
              <a:rPr lang="ru-RU" dirty="0" err="1"/>
              <a:t>радянський</a:t>
            </a:r>
            <a:r>
              <a:rPr lang="ru-RU" dirty="0"/>
              <a:t> </a:t>
            </a:r>
            <a:r>
              <a:rPr lang="ru-RU" dirty="0" err="1"/>
              <a:t>вчений-фізик</a:t>
            </a:r>
            <a:r>
              <a:rPr lang="ru-RU" dirty="0"/>
              <a:t> та </a:t>
            </a:r>
            <a:r>
              <a:rPr lang="ru-RU" dirty="0" err="1"/>
              <a:t>громадський</a:t>
            </a:r>
            <a:r>
              <a:rPr lang="ru-RU" dirty="0"/>
              <a:t> </a:t>
            </a:r>
            <a:r>
              <a:rPr lang="ru-RU" dirty="0" err="1"/>
              <a:t>діяч</a:t>
            </a:r>
            <a:r>
              <a:rPr lang="ru-RU" dirty="0"/>
              <a:t>.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дослідженнями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 атомного ядра та </a:t>
            </a:r>
            <a:r>
              <a:rPr lang="ru-RU" dirty="0" err="1"/>
              <a:t>фізики</a:t>
            </a:r>
            <a:r>
              <a:rPr lang="ru-RU" dirty="0"/>
              <a:t> </a:t>
            </a:r>
            <a:r>
              <a:rPr lang="ru-RU" dirty="0" err="1"/>
              <a:t>низьких</a:t>
            </a:r>
            <a:r>
              <a:rPr lang="ru-RU" dirty="0"/>
              <a:t> </a:t>
            </a:r>
            <a:r>
              <a:rPr lang="ru-RU" dirty="0" smtClean="0"/>
              <a:t>температур.</a:t>
            </a:r>
            <a:endParaRPr lang="ru-RU" dirty="0"/>
          </a:p>
        </p:txBody>
      </p:sp>
      <p:sp>
        <p:nvSpPr>
          <p:cNvPr id="8" name="5-конечная звезда 7">
            <a:hlinkClick r:id="rId3" action="ppaction://hlinksldjump"/>
          </p:cNvPr>
          <p:cNvSpPr/>
          <p:nvPr/>
        </p:nvSpPr>
        <p:spPr>
          <a:xfrm>
            <a:off x="395536" y="6309320"/>
            <a:ext cx="43204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35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1928 — </a:t>
            </a:r>
            <a:r>
              <a:rPr lang="ru-RU" dirty="0" err="1"/>
              <a:t>відкрив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електроопору</a:t>
            </a:r>
            <a:r>
              <a:rPr lang="ru-RU" dirty="0"/>
              <a:t> в </a:t>
            </a:r>
            <a:r>
              <a:rPr lang="ru-RU" dirty="0" err="1"/>
              <a:t>металах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магнітного</a:t>
            </a:r>
            <a:r>
              <a:rPr lang="ru-RU" dirty="0"/>
              <a:t> поля («закон </a:t>
            </a:r>
            <a:r>
              <a:rPr lang="ru-RU" dirty="0" err="1"/>
              <a:t>Капиці</a:t>
            </a:r>
            <a:r>
              <a:rPr lang="ru-RU" dirty="0"/>
              <a:t>»).</a:t>
            </a:r>
          </a:p>
          <a:p>
            <a:r>
              <a:rPr lang="ru-RU" dirty="0"/>
              <a:t>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засновників</a:t>
            </a:r>
            <a:r>
              <a:rPr lang="ru-RU" dirty="0"/>
              <a:t> </a:t>
            </a:r>
            <a:r>
              <a:rPr lang="ru-RU" dirty="0" err="1"/>
              <a:t>фізики</a:t>
            </a:r>
            <a:r>
              <a:rPr lang="ru-RU" dirty="0"/>
              <a:t> </a:t>
            </a:r>
            <a:r>
              <a:rPr lang="ru-RU" dirty="0" err="1"/>
              <a:t>низьких</a:t>
            </a:r>
            <a:r>
              <a:rPr lang="ru-RU" dirty="0"/>
              <a:t> температур і </a:t>
            </a:r>
            <a:r>
              <a:rPr lang="ru-RU" dirty="0" err="1"/>
              <a:t>фізики</a:t>
            </a:r>
            <a:r>
              <a:rPr lang="ru-RU" dirty="0"/>
              <a:t> </a:t>
            </a:r>
            <a:r>
              <a:rPr lang="ru-RU" dirty="0" err="1"/>
              <a:t>сильних</a:t>
            </a:r>
            <a:r>
              <a:rPr lang="ru-RU" dirty="0"/>
              <a:t> </a:t>
            </a:r>
            <a:r>
              <a:rPr lang="ru-RU" dirty="0" err="1"/>
              <a:t>магнітних</a:t>
            </a:r>
            <a:r>
              <a:rPr lang="ru-RU" dirty="0"/>
              <a:t> </a:t>
            </a:r>
            <a:r>
              <a:rPr lang="ru-RU" dirty="0" err="1"/>
              <a:t>полів</a:t>
            </a:r>
            <a:r>
              <a:rPr lang="ru-RU" dirty="0"/>
              <a:t>, </a:t>
            </a:r>
            <a:r>
              <a:rPr lang="ru-RU" dirty="0" err="1"/>
              <a:t>академік</a:t>
            </a:r>
            <a:r>
              <a:rPr lang="ru-RU" dirty="0"/>
              <a:t> АН СРСР.</a:t>
            </a:r>
          </a:p>
          <a:p>
            <a:r>
              <a:rPr lang="ru-RU" dirty="0" err="1"/>
              <a:t>Організатор</a:t>
            </a:r>
            <a:r>
              <a:rPr lang="ru-RU" dirty="0"/>
              <a:t> і перший директор (1933-46, з 1955) </a:t>
            </a:r>
            <a:r>
              <a:rPr lang="ru-RU" dirty="0" err="1"/>
              <a:t>Інституту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проблем.</a:t>
            </a:r>
          </a:p>
          <a:p>
            <a:r>
              <a:rPr lang="ru-RU" dirty="0" err="1"/>
              <a:t>Відкрив</a:t>
            </a:r>
            <a:r>
              <a:rPr lang="ru-RU" dirty="0"/>
              <a:t> </a:t>
            </a:r>
            <a:r>
              <a:rPr lang="ru-RU" dirty="0" err="1"/>
              <a:t>надтекучість</a:t>
            </a:r>
            <a:r>
              <a:rPr lang="ru-RU" dirty="0"/>
              <a:t> </a:t>
            </a:r>
            <a:r>
              <a:rPr lang="ru-RU" dirty="0" err="1"/>
              <a:t>рідкого</a:t>
            </a:r>
            <a:r>
              <a:rPr lang="ru-RU" dirty="0"/>
              <a:t> </a:t>
            </a:r>
            <a:r>
              <a:rPr lang="ru-RU" dirty="0" err="1"/>
              <a:t>гелію</a:t>
            </a:r>
            <a:r>
              <a:rPr lang="ru-RU" dirty="0"/>
              <a:t> при температурах </a:t>
            </a:r>
            <a:r>
              <a:rPr lang="ru-RU" dirty="0" err="1"/>
              <a:t>нижче</a:t>
            </a:r>
            <a:r>
              <a:rPr lang="ru-RU" dirty="0"/>
              <a:t> 2,17 К і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, </a:t>
            </a:r>
            <a:r>
              <a:rPr lang="ru-RU" dirty="0" err="1"/>
              <a:t>встановив</a:t>
            </a:r>
            <a:r>
              <a:rPr lang="ru-RU" dirty="0"/>
              <a:t> ряд </a:t>
            </a:r>
            <a:r>
              <a:rPr lang="ru-RU" dirty="0" err="1"/>
              <a:t>закономірностей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4930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32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7467600" cy="4320480"/>
          </a:xfrm>
        </p:spPr>
        <p:txBody>
          <a:bodyPr/>
          <a:lstStyle/>
          <a:p>
            <a:r>
              <a:rPr lang="ru-RU" dirty="0"/>
              <a:t>З 1935 — «</a:t>
            </a:r>
            <a:r>
              <a:rPr lang="ru-RU" dirty="0" err="1"/>
              <a:t>невиїзний</a:t>
            </a:r>
            <a:r>
              <a:rPr lang="ru-RU" dirty="0"/>
              <a:t>» </a:t>
            </a:r>
            <a:r>
              <a:rPr lang="ru-RU" dirty="0" err="1"/>
              <a:t>науковець</a:t>
            </a:r>
            <a:r>
              <a:rPr lang="ru-RU" dirty="0"/>
              <a:t> </a:t>
            </a:r>
            <a:r>
              <a:rPr lang="ru-RU" dirty="0" smtClean="0"/>
              <a:t>СРСР.</a:t>
            </a:r>
          </a:p>
          <a:p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відзнак</a:t>
            </a:r>
            <a:r>
              <a:rPr lang="ru-RU" dirty="0"/>
              <a:t> </a:t>
            </a:r>
            <a:r>
              <a:rPr lang="ru-RU" dirty="0" err="1"/>
              <a:t>П.Капиці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медаль Резерфорда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Англійського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Вчений</a:t>
            </a:r>
            <a:r>
              <a:rPr lang="ru-RU" dirty="0" smtClean="0"/>
              <a:t> </a:t>
            </a:r>
            <a:r>
              <a:rPr lang="ru-RU" dirty="0" err="1"/>
              <a:t>був</a:t>
            </a:r>
            <a:r>
              <a:rPr lang="ru-RU" dirty="0"/>
              <a:t> членом 25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товариств</a:t>
            </a:r>
            <a:r>
              <a:rPr lang="ru-RU" dirty="0"/>
              <a:t> у </a:t>
            </a:r>
            <a:r>
              <a:rPr lang="ru-RU" dirty="0" err="1"/>
              <a:t>Росії</a:t>
            </a:r>
            <a:r>
              <a:rPr lang="ru-RU" dirty="0"/>
              <a:t>, </a:t>
            </a:r>
            <a:r>
              <a:rPr lang="ru-RU" dirty="0" err="1"/>
              <a:t>Швеції</a:t>
            </a:r>
            <a:r>
              <a:rPr lang="ru-RU" dirty="0"/>
              <a:t>, </a:t>
            </a:r>
            <a:r>
              <a:rPr lang="ru-RU" dirty="0" err="1"/>
              <a:t>Індії</a:t>
            </a:r>
            <a:r>
              <a:rPr lang="ru-RU" dirty="0"/>
              <a:t>, </a:t>
            </a:r>
            <a:r>
              <a:rPr lang="ru-RU" dirty="0" err="1"/>
              <a:t>Польщі</a:t>
            </a:r>
            <a:r>
              <a:rPr lang="ru-RU" dirty="0"/>
              <a:t>, </a:t>
            </a:r>
            <a:r>
              <a:rPr lang="ru-RU" dirty="0" err="1"/>
              <a:t>Німеччині</a:t>
            </a:r>
            <a:r>
              <a:rPr lang="ru-RU" dirty="0"/>
              <a:t>, </a:t>
            </a:r>
            <a:r>
              <a:rPr lang="ru-RU" dirty="0" err="1"/>
              <a:t>Америці</a:t>
            </a:r>
            <a:r>
              <a:rPr lang="ru-RU" dirty="0"/>
              <a:t>, </a:t>
            </a:r>
            <a:r>
              <a:rPr lang="ru-RU" dirty="0" err="1"/>
              <a:t>Голландії</a:t>
            </a:r>
            <a:r>
              <a:rPr lang="ru-RU" dirty="0" smtClean="0"/>
              <a:t>.</a:t>
            </a:r>
          </a:p>
          <a:p>
            <a:r>
              <a:rPr lang="ru-RU" dirty="0"/>
              <a:t>На честь </a:t>
            </a:r>
            <a:r>
              <a:rPr lang="ru-RU" dirty="0" err="1"/>
              <a:t>вченого</a:t>
            </a:r>
            <a:r>
              <a:rPr lang="ru-RU" dirty="0"/>
              <a:t> названо </a:t>
            </a:r>
            <a:r>
              <a:rPr lang="ru-RU" dirty="0" err="1"/>
              <a:t>астероїд</a:t>
            </a:r>
            <a:r>
              <a:rPr lang="ru-RU" dirty="0"/>
              <a:t> 3437 </a:t>
            </a:r>
            <a:r>
              <a:rPr lang="ru-RU" dirty="0" err="1"/>
              <a:t>Капиця</a:t>
            </a:r>
            <a:r>
              <a:rPr lang="ru-RU" dirty="0"/>
              <a:t>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493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37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Курчатов </a:t>
            </a:r>
            <a:r>
              <a:rPr lang="ru-RU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Ігор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Васильович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(12.I.1903-07.II.1960)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98" y="2014282"/>
            <a:ext cx="3506130" cy="4007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70248" y="2132856"/>
            <a:ext cx="3657600" cy="3384376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dirty="0" err="1" smtClean="0"/>
              <a:t>Російський</a:t>
            </a:r>
            <a:r>
              <a:rPr lang="ru-RU" dirty="0" smtClean="0"/>
              <a:t> </a:t>
            </a:r>
            <a:r>
              <a:rPr lang="ru-RU" dirty="0" err="1"/>
              <a:t>фізик</a:t>
            </a:r>
            <a:r>
              <a:rPr lang="ru-RU" dirty="0"/>
              <a:t>, </a:t>
            </a:r>
            <a:r>
              <a:rPr lang="ru-RU" dirty="0" err="1"/>
              <a:t>організатор</a:t>
            </a:r>
            <a:r>
              <a:rPr lang="ru-RU" dirty="0"/>
              <a:t> і </a:t>
            </a:r>
            <a:r>
              <a:rPr lang="ru-RU" dirty="0" err="1"/>
              <a:t>керівник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атомної</a:t>
            </a:r>
            <a:r>
              <a:rPr lang="ru-RU" dirty="0"/>
              <a:t> науки і </a:t>
            </a:r>
            <a:r>
              <a:rPr lang="ru-RU" dirty="0" err="1"/>
              <a:t>техніки</a:t>
            </a:r>
            <a:r>
              <a:rPr lang="ru-RU" dirty="0"/>
              <a:t> в СРСР, </a:t>
            </a:r>
            <a:r>
              <a:rPr lang="ru-RU" dirty="0" err="1"/>
              <a:t>академік</a:t>
            </a:r>
            <a:r>
              <a:rPr lang="ru-RU" dirty="0"/>
              <a:t> АН СРСР (1943). </a:t>
            </a:r>
          </a:p>
        </p:txBody>
      </p:sp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395536" y="6309320"/>
            <a:ext cx="43204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29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Досліджував</a:t>
            </a:r>
            <a:r>
              <a:rPr lang="ru-RU" dirty="0"/>
              <a:t> </a:t>
            </a:r>
            <a:r>
              <a:rPr lang="ru-RU" dirty="0" err="1"/>
              <a:t>сегнетоелектрики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Спільно</a:t>
            </a:r>
            <a:r>
              <a:rPr lang="ru-RU" dirty="0" smtClean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співробітниками</a:t>
            </a:r>
            <a:r>
              <a:rPr lang="ru-RU" dirty="0"/>
              <a:t> </a:t>
            </a:r>
            <a:r>
              <a:rPr lang="ru-RU" dirty="0" err="1"/>
              <a:t>виявив</a:t>
            </a:r>
            <a:r>
              <a:rPr lang="ru-RU" dirty="0"/>
              <a:t> </a:t>
            </a:r>
            <a:r>
              <a:rPr lang="ru-RU" dirty="0" err="1"/>
              <a:t>ядерну</a:t>
            </a:r>
            <a:r>
              <a:rPr lang="ru-RU" dirty="0"/>
              <a:t> </a:t>
            </a:r>
            <a:r>
              <a:rPr lang="ru-RU" dirty="0" err="1"/>
              <a:t>ізомерію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/>
              <a:t>керівництвом</a:t>
            </a:r>
            <a:r>
              <a:rPr lang="ru-RU" dirty="0"/>
              <a:t> Курчатова </a:t>
            </a:r>
            <a:r>
              <a:rPr lang="ru-RU" dirty="0" err="1"/>
              <a:t>споруджений</a:t>
            </a:r>
            <a:r>
              <a:rPr lang="ru-RU" dirty="0"/>
              <a:t> перший </a:t>
            </a:r>
            <a:r>
              <a:rPr lang="ru-RU" dirty="0" err="1"/>
              <a:t>радянський</a:t>
            </a:r>
            <a:r>
              <a:rPr lang="ru-RU" dirty="0"/>
              <a:t> циклотрон (1939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Відкрито</a:t>
            </a:r>
            <a:r>
              <a:rPr lang="ru-RU" dirty="0" smtClean="0"/>
              <a:t> </a:t>
            </a:r>
            <a:r>
              <a:rPr lang="ru-RU" dirty="0" err="1"/>
              <a:t>спонтанний</a:t>
            </a:r>
            <a:r>
              <a:rPr lang="ru-RU" dirty="0"/>
              <a:t> </a:t>
            </a:r>
            <a:r>
              <a:rPr lang="ru-RU" dirty="0" err="1"/>
              <a:t>поділ</a:t>
            </a:r>
            <a:r>
              <a:rPr lang="ru-RU" dirty="0"/>
              <a:t> ядер урану (1940), </a:t>
            </a:r>
            <a:r>
              <a:rPr lang="ru-RU" dirty="0" err="1"/>
              <a:t>розроблено</a:t>
            </a:r>
            <a:r>
              <a:rPr lang="ru-RU" dirty="0"/>
              <a:t> </a:t>
            </a:r>
            <a:r>
              <a:rPr lang="ru-RU" dirty="0" err="1"/>
              <a:t>протимінний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кораблів</a:t>
            </a:r>
            <a:r>
              <a:rPr lang="ru-RU" dirty="0"/>
              <a:t>, створено перший в </a:t>
            </a:r>
            <a:r>
              <a:rPr lang="ru-RU" dirty="0" err="1"/>
              <a:t>Європі</a:t>
            </a:r>
            <a:r>
              <a:rPr lang="ru-RU" dirty="0"/>
              <a:t> </a:t>
            </a:r>
            <a:r>
              <a:rPr lang="ru-RU" dirty="0" err="1"/>
              <a:t>ядерний</a:t>
            </a:r>
            <a:r>
              <a:rPr lang="ru-RU" dirty="0"/>
              <a:t> реактор (1946), першу в СРСР </a:t>
            </a:r>
            <a:r>
              <a:rPr lang="ru-RU" dirty="0" err="1"/>
              <a:t>атомну</a:t>
            </a:r>
            <a:r>
              <a:rPr lang="ru-RU" dirty="0"/>
              <a:t> бомбу (1949), </a:t>
            </a:r>
            <a:r>
              <a:rPr lang="ru-RU" dirty="0" err="1"/>
              <a:t>перші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 </a:t>
            </a:r>
            <a:r>
              <a:rPr lang="ru-RU" dirty="0" err="1"/>
              <a:t>термоядерна</a:t>
            </a:r>
            <a:r>
              <a:rPr lang="ru-RU" dirty="0"/>
              <a:t> бомба (1953) і АЕС(1954).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4930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23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Засновник</a:t>
            </a:r>
            <a:r>
              <a:rPr lang="ru-RU" dirty="0"/>
              <a:t> і перший директор </a:t>
            </a:r>
            <a:r>
              <a:rPr lang="ru-RU" dirty="0" err="1"/>
              <a:t>Інституту</a:t>
            </a:r>
            <a:r>
              <a:rPr lang="ru-RU" dirty="0"/>
              <a:t> </a:t>
            </a:r>
            <a:r>
              <a:rPr lang="ru-RU" dirty="0" err="1"/>
              <a:t>атомної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 (з 1943, з 1960 — </a:t>
            </a:r>
            <a:r>
              <a:rPr lang="ru-RU" dirty="0" err="1"/>
              <a:t>імені</a:t>
            </a:r>
            <a:r>
              <a:rPr lang="ru-RU" dirty="0"/>
              <a:t> Курчатова). </a:t>
            </a:r>
          </a:p>
          <a:p>
            <a:r>
              <a:rPr lang="ru-RU" dirty="0"/>
              <a:t>З </a:t>
            </a:r>
            <a:r>
              <a:rPr lang="ru-RU" dirty="0" err="1"/>
              <a:t>ім'ям</a:t>
            </a:r>
            <a:r>
              <a:rPr lang="ru-RU" dirty="0"/>
              <a:t> Курчатова </a:t>
            </a:r>
            <a:r>
              <a:rPr lang="ru-RU" dirty="0" err="1"/>
              <a:t>зв'язане</a:t>
            </a:r>
            <a:r>
              <a:rPr lang="ru-RU" dirty="0"/>
              <a:t> й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атомної</a:t>
            </a:r>
            <a:r>
              <a:rPr lang="ru-RU" dirty="0"/>
              <a:t> </a:t>
            </a:r>
            <a:r>
              <a:rPr lang="ru-RU" dirty="0" err="1"/>
              <a:t>електростанції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дала струм в 1954</a:t>
            </a:r>
            <a:r>
              <a:rPr lang="ru-RU" dirty="0" smtClean="0"/>
              <a:t>.</a:t>
            </a:r>
          </a:p>
          <a:p>
            <a:r>
              <a:rPr lang="ru-RU" dirty="0" err="1"/>
              <a:t>Тричі</a:t>
            </a:r>
            <a:r>
              <a:rPr lang="ru-RU" dirty="0"/>
              <a:t> Герой </a:t>
            </a:r>
            <a:r>
              <a:rPr lang="ru-RU" dirty="0" err="1"/>
              <a:t>Соціалістичної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(1949, 1951, 1954). </a:t>
            </a:r>
            <a:endParaRPr lang="ru-RU" dirty="0" smtClean="0"/>
          </a:p>
          <a:p>
            <a:r>
              <a:rPr lang="ru-RU" dirty="0" err="1" smtClean="0"/>
              <a:t>Ленінська</a:t>
            </a:r>
            <a:r>
              <a:rPr lang="ru-RU" dirty="0" smtClean="0"/>
              <a:t> </a:t>
            </a:r>
            <a:r>
              <a:rPr lang="ru-RU" dirty="0" err="1"/>
              <a:t>премія</a:t>
            </a:r>
            <a:r>
              <a:rPr lang="ru-RU" dirty="0"/>
              <a:t> (1957), </a:t>
            </a:r>
            <a:r>
              <a:rPr lang="ru-RU" dirty="0" err="1"/>
              <a:t>Державна</a:t>
            </a:r>
            <a:r>
              <a:rPr lang="ru-RU" dirty="0"/>
              <a:t> </a:t>
            </a:r>
            <a:r>
              <a:rPr lang="ru-RU" dirty="0" err="1"/>
              <a:t>премія</a:t>
            </a:r>
            <a:r>
              <a:rPr lang="ru-RU" dirty="0"/>
              <a:t> СРСР (1942, 1949, 1951, 1954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Резерфордій</a:t>
            </a:r>
            <a:r>
              <a:rPr lang="ru-RU" dirty="0"/>
              <a:t>, 104-й </a:t>
            </a:r>
            <a:r>
              <a:rPr lang="ru-RU" dirty="0" err="1"/>
              <a:t>елемент</a:t>
            </a:r>
            <a:r>
              <a:rPr lang="ru-RU" dirty="0"/>
              <a:t> </a:t>
            </a:r>
            <a:r>
              <a:rPr lang="ru-RU" dirty="0" err="1"/>
              <a:t>Періодичної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Менделєєва</a:t>
            </a:r>
            <a:r>
              <a:rPr lang="ru-RU" dirty="0"/>
              <a:t>, </a:t>
            </a:r>
            <a:r>
              <a:rPr lang="ru-RU" dirty="0" err="1"/>
              <a:t>отриманий</a:t>
            </a:r>
            <a:r>
              <a:rPr lang="ru-RU" dirty="0"/>
              <a:t> в </a:t>
            </a:r>
            <a:r>
              <a:rPr lang="ru-RU" dirty="0" smtClean="0"/>
              <a:t>1964 </a:t>
            </a:r>
            <a:r>
              <a:rPr lang="ru-RU" dirty="0" err="1" smtClean="0"/>
              <a:t>пропонувалося</a:t>
            </a:r>
            <a:r>
              <a:rPr lang="ru-RU" dirty="0" smtClean="0"/>
              <a:t> </a:t>
            </a:r>
            <a:r>
              <a:rPr lang="ru-RU" dirty="0" err="1"/>
              <a:t>назвати</a:t>
            </a:r>
            <a:r>
              <a:rPr lang="ru-RU" dirty="0"/>
              <a:t> на честь Курчатова "</a:t>
            </a:r>
            <a:r>
              <a:rPr lang="ru-RU" dirty="0" err="1"/>
              <a:t>Курчатовій</a:t>
            </a:r>
            <a:r>
              <a:rPr lang="ru-RU" dirty="0"/>
              <a:t>".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49300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86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Марія</a:t>
            </a: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Кюрі</a:t>
            </a: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(7.11.1867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—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4.07. 1934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99368"/>
            <a:ext cx="2880320" cy="4432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70248" y="2420888"/>
            <a:ext cx="3657600" cy="3240360"/>
          </a:xfrm>
        </p:spPr>
        <p:txBody>
          <a:bodyPr/>
          <a:lstStyle/>
          <a:p>
            <a:r>
              <a:rPr lang="ru-RU" dirty="0" err="1" smtClean="0"/>
              <a:t>Французький</a:t>
            </a:r>
            <a:r>
              <a:rPr lang="ru-RU" dirty="0" smtClean="0"/>
              <a:t> </a:t>
            </a:r>
            <a:r>
              <a:rPr lang="ru-RU" dirty="0" err="1"/>
              <a:t>фізик</a:t>
            </a:r>
            <a:r>
              <a:rPr lang="ru-RU" dirty="0"/>
              <a:t>, </a:t>
            </a:r>
            <a:r>
              <a:rPr lang="ru-RU" dirty="0" err="1"/>
              <a:t>хімік</a:t>
            </a:r>
            <a:r>
              <a:rPr lang="ru-RU" dirty="0"/>
              <a:t>, педагог, </a:t>
            </a:r>
            <a:r>
              <a:rPr lang="ru-RU" dirty="0" err="1"/>
              <a:t>громадська</a:t>
            </a:r>
            <a:r>
              <a:rPr lang="ru-RU" dirty="0"/>
              <a:t> </a:t>
            </a:r>
            <a:r>
              <a:rPr lang="ru-RU" dirty="0" err="1"/>
              <a:t>діячка</a:t>
            </a:r>
            <a:r>
              <a:rPr lang="ru-RU" dirty="0"/>
              <a:t> </a:t>
            </a:r>
            <a:r>
              <a:rPr lang="ru-RU" dirty="0" err="1"/>
              <a:t>польського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.</a:t>
            </a:r>
          </a:p>
        </p:txBody>
      </p:sp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395536" y="6309320"/>
            <a:ext cx="43204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2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відкриття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7467600" cy="4873752"/>
          </a:xfrm>
        </p:spPr>
        <p:txBody>
          <a:bodyPr/>
          <a:lstStyle/>
          <a:p>
            <a:r>
              <a:rPr lang="ru-RU" dirty="0" err="1" smtClean="0"/>
              <a:t>Відкрив</a:t>
            </a:r>
            <a:r>
              <a:rPr lang="ru-RU" dirty="0" smtClean="0"/>
              <a:t> </a:t>
            </a:r>
            <a:r>
              <a:rPr lang="ru-RU" dirty="0" err="1"/>
              <a:t>явище</a:t>
            </a:r>
            <a:r>
              <a:rPr lang="ru-RU" dirty="0"/>
              <a:t> </a:t>
            </a:r>
            <a:r>
              <a:rPr lang="ru-RU" dirty="0" err="1"/>
              <a:t>гіпер-інжекції</a:t>
            </a:r>
            <a:r>
              <a:rPr lang="ru-RU" dirty="0"/>
              <a:t> в </a:t>
            </a:r>
            <a:r>
              <a:rPr lang="ru-RU" dirty="0" err="1"/>
              <a:t>гетероструктурах</a:t>
            </a:r>
            <a:r>
              <a:rPr lang="ru-RU" dirty="0"/>
              <a:t> і показав,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напівпровідникових</a:t>
            </a:r>
            <a:r>
              <a:rPr lang="ru-RU" dirty="0"/>
              <a:t> </a:t>
            </a:r>
            <a:r>
              <a:rPr lang="ru-RU" dirty="0" err="1"/>
              <a:t>гетероструктурах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принципово</a:t>
            </a:r>
            <a:r>
              <a:rPr lang="ru-RU" dirty="0"/>
              <a:t> по-новому </a:t>
            </a:r>
            <a:r>
              <a:rPr lang="ru-RU" dirty="0" err="1"/>
              <a:t>управляти</a:t>
            </a:r>
            <a:r>
              <a:rPr lang="ru-RU" dirty="0"/>
              <a:t> </a:t>
            </a:r>
            <a:r>
              <a:rPr lang="ru-RU" dirty="0" err="1"/>
              <a:t>електронними</a:t>
            </a:r>
            <a:r>
              <a:rPr lang="ru-RU" dirty="0"/>
              <a:t> й </a:t>
            </a:r>
            <a:r>
              <a:rPr lang="ru-RU" dirty="0" err="1"/>
              <a:t>світловими</a:t>
            </a:r>
            <a:r>
              <a:rPr lang="ru-RU" dirty="0"/>
              <a:t> потоками</a:t>
            </a:r>
            <a:r>
              <a:rPr lang="ru-RU" dirty="0" smtClean="0"/>
              <a:t>.</a:t>
            </a:r>
          </a:p>
          <a:p>
            <a:r>
              <a:rPr lang="ru-RU" dirty="0" err="1"/>
              <a:t>Проведені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гетеропереходів</a:t>
            </a:r>
            <a:r>
              <a:rPr lang="ru-RU" dirty="0"/>
              <a:t> у </a:t>
            </a:r>
            <a:r>
              <a:rPr lang="ru-RU" dirty="0" err="1"/>
              <a:t>напівпровідниках</a:t>
            </a:r>
            <a:r>
              <a:rPr lang="ru-RU" dirty="0"/>
              <a:t> </a:t>
            </a:r>
            <a:r>
              <a:rPr lang="ru-RU" dirty="0" err="1"/>
              <a:t>забезпечили</a:t>
            </a:r>
            <a:r>
              <a:rPr lang="ru-RU" dirty="0"/>
              <a:t>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/>
              <a:t>провідне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в новому перспективному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фізики</a:t>
            </a:r>
            <a:r>
              <a:rPr lang="ru-RU" dirty="0"/>
              <a:t> й </a:t>
            </a:r>
            <a:r>
              <a:rPr lang="ru-RU" dirty="0" err="1"/>
              <a:t>техніки</a:t>
            </a:r>
            <a:r>
              <a:rPr lang="ru-RU" dirty="0"/>
              <a:t> </a:t>
            </a:r>
            <a:r>
              <a:rPr lang="ru-RU" dirty="0" err="1"/>
              <a:t>напівпровідників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4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7467600" cy="4629128"/>
          </a:xfrm>
        </p:spPr>
        <p:txBody>
          <a:bodyPr>
            <a:normAutofit/>
          </a:bodyPr>
          <a:lstStyle/>
          <a:p>
            <a:r>
              <a:rPr lang="ru-RU" dirty="0"/>
              <a:t>1898 року </a:t>
            </a:r>
            <a:r>
              <a:rPr lang="ru-RU" dirty="0" err="1"/>
              <a:t>оголосила</a:t>
            </a:r>
            <a:r>
              <a:rPr lang="ru-RU" dirty="0"/>
              <a:t> про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нового, сильно </a:t>
            </a:r>
            <a:r>
              <a:rPr lang="ru-RU" dirty="0" err="1"/>
              <a:t>радіоактивного</a:t>
            </a:r>
            <a:r>
              <a:rPr lang="ru-RU" dirty="0"/>
              <a:t> </a:t>
            </a:r>
            <a:r>
              <a:rPr lang="ru-RU" dirty="0" err="1"/>
              <a:t>елемента</a:t>
            </a:r>
            <a:r>
              <a:rPr lang="ru-RU" dirty="0"/>
              <a:t> в </a:t>
            </a:r>
            <a:r>
              <a:rPr lang="ru-RU" dirty="0" err="1"/>
              <a:t>руді</a:t>
            </a:r>
            <a:r>
              <a:rPr lang="ru-RU" dirty="0"/>
              <a:t> </a:t>
            </a:r>
            <a:r>
              <a:rPr lang="ru-RU" dirty="0" err="1"/>
              <a:t>уранової</a:t>
            </a:r>
            <a:r>
              <a:rPr lang="ru-RU" dirty="0"/>
              <a:t> смолки. </a:t>
            </a:r>
            <a:endParaRPr lang="ru-RU" dirty="0" smtClean="0"/>
          </a:p>
          <a:p>
            <a:r>
              <a:rPr lang="ru-RU" dirty="0" smtClean="0"/>
              <a:t>Разом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чоловіком</a:t>
            </a:r>
            <a:r>
              <a:rPr lang="ru-RU" dirty="0" smtClean="0"/>
              <a:t> </a:t>
            </a:r>
            <a:r>
              <a:rPr lang="ru-RU" dirty="0" err="1" smtClean="0"/>
              <a:t>оголосили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радіоактивних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: </a:t>
            </a:r>
            <a:r>
              <a:rPr lang="ru-RU" dirty="0" err="1"/>
              <a:t>полонію</a:t>
            </a:r>
            <a:r>
              <a:rPr lang="ru-RU" dirty="0"/>
              <a:t> і </a:t>
            </a:r>
            <a:r>
              <a:rPr lang="ru-RU" dirty="0" err="1"/>
              <a:t>радію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1902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smtClean="0"/>
              <a:t>одержано </a:t>
            </a:r>
            <a:r>
              <a:rPr lang="ru-RU" dirty="0"/>
              <a:t>один з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— </a:t>
            </a:r>
            <a:r>
              <a:rPr lang="ru-RU" dirty="0" err="1"/>
              <a:t>радій</a:t>
            </a:r>
            <a:r>
              <a:rPr lang="ru-RU" dirty="0"/>
              <a:t>. </a:t>
            </a:r>
            <a:endParaRPr lang="ru-RU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4930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7467600" cy="4629128"/>
          </a:xfrm>
        </p:spPr>
        <p:txBody>
          <a:bodyPr/>
          <a:lstStyle/>
          <a:p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/>
              <a:t>нагороджено</a:t>
            </a:r>
            <a:r>
              <a:rPr lang="ru-RU" dirty="0"/>
              <a:t> </a:t>
            </a:r>
            <a:r>
              <a:rPr lang="ru-RU" dirty="0" err="1"/>
              <a:t>медаллю</a:t>
            </a:r>
            <a:r>
              <a:rPr lang="ru-RU" dirty="0"/>
              <a:t> </a:t>
            </a:r>
            <a:r>
              <a:rPr lang="ru-RU" dirty="0" err="1"/>
              <a:t>Деві</a:t>
            </a:r>
            <a:r>
              <a:rPr lang="ru-RU" dirty="0"/>
              <a:t> (1903) і </a:t>
            </a:r>
            <a:r>
              <a:rPr lang="ru-RU" dirty="0" err="1"/>
              <a:t>відзначено</a:t>
            </a:r>
            <a:r>
              <a:rPr lang="ru-RU" dirty="0"/>
              <a:t> </a:t>
            </a:r>
            <a:r>
              <a:rPr lang="ru-RU" dirty="0" err="1"/>
              <a:t>Нобелівською</a:t>
            </a:r>
            <a:r>
              <a:rPr lang="ru-RU" dirty="0"/>
              <a:t> </a:t>
            </a:r>
            <a:r>
              <a:rPr lang="ru-RU" dirty="0" err="1"/>
              <a:t>премією</a:t>
            </a:r>
            <a:r>
              <a:rPr lang="ru-RU" dirty="0"/>
              <a:t> з </a:t>
            </a:r>
            <a:r>
              <a:rPr lang="ru-RU" dirty="0" err="1"/>
              <a:t>фізики</a:t>
            </a:r>
            <a:r>
              <a:rPr lang="ru-RU" dirty="0"/>
              <a:t> (1903) разом з Антуаном Беккерелем. </a:t>
            </a:r>
            <a:endParaRPr lang="ru-RU" dirty="0" smtClean="0"/>
          </a:p>
          <a:p>
            <a:r>
              <a:rPr lang="ru-RU" dirty="0" err="1" smtClean="0"/>
              <a:t>Марія</a:t>
            </a:r>
            <a:r>
              <a:rPr lang="ru-RU" dirty="0" smtClean="0"/>
              <a:t> </a:t>
            </a:r>
            <a:r>
              <a:rPr lang="ru-RU" dirty="0" err="1"/>
              <a:t>Кюрі</a:t>
            </a:r>
            <a:r>
              <a:rPr lang="ru-RU" dirty="0"/>
              <a:t> написала «Трактат про </a:t>
            </a:r>
            <a:r>
              <a:rPr lang="ru-RU" dirty="0" err="1"/>
              <a:t>радіоактивність</a:t>
            </a:r>
            <a:r>
              <a:rPr lang="ru-RU" dirty="0"/>
              <a:t>» (1910) і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нагороджена</a:t>
            </a:r>
            <a:r>
              <a:rPr lang="ru-RU" dirty="0"/>
              <a:t> </a:t>
            </a:r>
            <a:r>
              <a:rPr lang="ru-RU" dirty="0" err="1"/>
              <a:t>Нобелівською</a:t>
            </a:r>
            <a:r>
              <a:rPr lang="ru-RU" dirty="0"/>
              <a:t> </a:t>
            </a:r>
            <a:r>
              <a:rPr lang="ru-RU" dirty="0" err="1"/>
              <a:t>премією</a:t>
            </a:r>
            <a:r>
              <a:rPr lang="ru-RU" dirty="0"/>
              <a:t> з </a:t>
            </a:r>
            <a:r>
              <a:rPr lang="ru-RU" dirty="0" err="1"/>
              <a:t>хімії</a:t>
            </a:r>
            <a:r>
              <a:rPr lang="ru-RU" dirty="0"/>
              <a:t> 1911 року.</a:t>
            </a:r>
          </a:p>
          <a:p>
            <a:r>
              <a:rPr lang="ru-RU" dirty="0" smtClean="0"/>
              <a:t>Медаль </a:t>
            </a:r>
            <a:r>
              <a:rPr lang="ru-RU" dirty="0" err="1"/>
              <a:t>Маттеуччі</a:t>
            </a:r>
            <a:r>
              <a:rPr lang="ru-RU" dirty="0"/>
              <a:t> (1904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49300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30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Ісаак</a:t>
            </a: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Ньютон</a:t>
            </a:r>
            <a:b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1643-1727)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708150"/>
            <a:ext cx="3175000" cy="435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70248" y="1916832"/>
            <a:ext cx="3657600" cy="4255368"/>
          </a:xfrm>
        </p:spPr>
        <p:txBody>
          <a:bodyPr/>
          <a:lstStyle/>
          <a:p>
            <a:pPr algn="ctr"/>
            <a:r>
              <a:rPr lang="ru-RU" dirty="0" err="1"/>
              <a:t>Англійський</a:t>
            </a:r>
            <a:r>
              <a:rPr lang="ru-RU" dirty="0"/>
              <a:t> математик, </a:t>
            </a:r>
            <a:r>
              <a:rPr lang="ru-RU" dirty="0" err="1"/>
              <a:t>механік</a:t>
            </a:r>
            <a:r>
              <a:rPr lang="ru-RU" dirty="0"/>
              <a:t>, астроном і </a:t>
            </a:r>
            <a:r>
              <a:rPr lang="ru-RU" dirty="0" err="1"/>
              <a:t>фізик</a:t>
            </a:r>
            <a:r>
              <a:rPr lang="ru-RU" dirty="0"/>
              <a:t>, </a:t>
            </a:r>
            <a:r>
              <a:rPr lang="ru-RU" dirty="0" err="1"/>
              <a:t>творець</a:t>
            </a:r>
            <a:r>
              <a:rPr lang="ru-RU" dirty="0"/>
              <a:t> </a:t>
            </a:r>
            <a:r>
              <a:rPr lang="ru-RU" dirty="0" err="1"/>
              <a:t>класичної</a:t>
            </a:r>
            <a:r>
              <a:rPr lang="ru-RU" dirty="0"/>
              <a:t> </a:t>
            </a:r>
            <a:r>
              <a:rPr lang="ru-RU" dirty="0" err="1"/>
              <a:t>механіки</a:t>
            </a:r>
            <a:r>
              <a:rPr lang="ru-RU" dirty="0"/>
              <a:t>, член (1672) і президент (з 1703) </a:t>
            </a:r>
            <a:r>
              <a:rPr lang="ru-RU" dirty="0" err="1"/>
              <a:t>Лондонського</a:t>
            </a:r>
            <a:r>
              <a:rPr lang="ru-RU" dirty="0"/>
              <a:t> </a:t>
            </a:r>
            <a:r>
              <a:rPr lang="ru-RU" dirty="0" err="1"/>
              <a:t>королівського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.</a:t>
            </a:r>
          </a:p>
        </p:txBody>
      </p:sp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395536" y="6309320"/>
            <a:ext cx="43204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78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7467600" cy="4629128"/>
          </a:xfrm>
        </p:spPr>
        <p:txBody>
          <a:bodyPr/>
          <a:lstStyle/>
          <a:p>
            <a:r>
              <a:rPr lang="ru-RU" dirty="0"/>
              <a:t>Ньютон </a:t>
            </a:r>
            <a:r>
              <a:rPr lang="ru-RU" dirty="0" err="1"/>
              <a:t>побудував</a:t>
            </a:r>
            <a:r>
              <a:rPr lang="ru-RU" dirty="0"/>
              <a:t> перший телескоп-рефрактор і </a:t>
            </a:r>
            <a:r>
              <a:rPr lang="ru-RU" dirty="0" err="1"/>
              <a:t>розвинув</a:t>
            </a:r>
            <a:r>
              <a:rPr lang="ru-RU" dirty="0"/>
              <a:t> </a:t>
            </a:r>
            <a:r>
              <a:rPr lang="ru-RU" dirty="0" err="1"/>
              <a:t>теорію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спостережень</a:t>
            </a:r>
            <a:r>
              <a:rPr lang="ru-RU" dirty="0"/>
              <a:t> </a:t>
            </a:r>
            <a:r>
              <a:rPr lang="ru-RU" dirty="0" err="1"/>
              <a:t>розщеплення</a:t>
            </a:r>
            <a:r>
              <a:rPr lang="ru-RU" dirty="0"/>
              <a:t> </a:t>
            </a:r>
            <a:r>
              <a:rPr lang="ru-RU" dirty="0" err="1"/>
              <a:t>білого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 в спектр в </a:t>
            </a:r>
            <a:r>
              <a:rPr lang="ru-RU" dirty="0" err="1"/>
              <a:t>оптичній</a:t>
            </a:r>
            <a:r>
              <a:rPr lang="ru-RU" dirty="0"/>
              <a:t> </a:t>
            </a:r>
            <a:r>
              <a:rPr lang="ru-RU" dirty="0" err="1"/>
              <a:t>призмі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/>
              <a:t>сформулював</a:t>
            </a:r>
            <a:r>
              <a:rPr lang="ru-RU" dirty="0"/>
              <a:t> </a:t>
            </a:r>
            <a:r>
              <a:rPr lang="ru-RU" dirty="0" err="1"/>
              <a:t>емпіричний</a:t>
            </a:r>
            <a:r>
              <a:rPr lang="ru-RU" dirty="0"/>
              <a:t> закон </a:t>
            </a:r>
            <a:r>
              <a:rPr lang="ru-RU" dirty="0" err="1"/>
              <a:t>теплообміну</a:t>
            </a:r>
            <a:r>
              <a:rPr lang="ru-RU" dirty="0"/>
              <a:t> й </a:t>
            </a:r>
            <a:r>
              <a:rPr lang="ru-RU" dirty="0" err="1"/>
              <a:t>побудував</a:t>
            </a:r>
            <a:r>
              <a:rPr lang="ru-RU" dirty="0"/>
              <a:t> </a:t>
            </a:r>
            <a:r>
              <a:rPr lang="ru-RU" dirty="0" err="1"/>
              <a:t>теорію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звуку. </a:t>
            </a:r>
          </a:p>
          <a:p>
            <a:r>
              <a:rPr lang="ru-RU" dirty="0" err="1"/>
              <a:t>Відкрив</a:t>
            </a:r>
            <a:r>
              <a:rPr lang="ru-RU" dirty="0"/>
              <a:t> силу </a:t>
            </a:r>
            <a:r>
              <a:rPr lang="ru-RU" dirty="0" err="1" smtClean="0"/>
              <a:t>тяжіння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4930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43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87810"/>
            <a:ext cx="7467600" cy="4786141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000000"/>
                </a:solidFill>
                <a:latin typeface="Times New Roman"/>
              </a:rPr>
              <a:t>Роботи Ньютона на кілька сторіч стали фундаментом для фізики й техніки.</a:t>
            </a:r>
          </a:p>
          <a:p>
            <a:r>
              <a:rPr lang="uk-UA" dirty="0">
                <a:solidFill>
                  <a:srgbClr val="000000"/>
                </a:solidFill>
                <a:latin typeface="Times New Roman"/>
              </a:rPr>
              <a:t>На честь </a:t>
            </a:r>
            <a:r>
              <a:rPr lang="uk-UA" dirty="0" err="1">
                <a:solidFill>
                  <a:srgbClr val="000000"/>
                </a:solidFill>
                <a:latin typeface="Times New Roman"/>
              </a:rPr>
              <a:t>Ісаака</a:t>
            </a:r>
            <a:r>
              <a:rPr lang="uk-UA" dirty="0">
                <a:solidFill>
                  <a:srgbClr val="000000"/>
                </a:solidFill>
                <a:latin typeface="Times New Roman"/>
              </a:rPr>
              <a:t> Ньютона названо одиницю сили в Міжнародній системі одиниць — Ньютон</a:t>
            </a:r>
            <a:r>
              <a:rPr lang="uk-UA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uk-UA" dirty="0">
              <a:solidFill>
                <a:srgbClr val="000000"/>
              </a:solidFill>
              <a:latin typeface="Times New Roman"/>
            </a:endParaRPr>
          </a:p>
          <a:p>
            <a:r>
              <a:rPr lang="uk-UA" dirty="0">
                <a:solidFill>
                  <a:srgbClr val="000000"/>
                </a:solidFill>
                <a:latin typeface="Times New Roman"/>
              </a:rPr>
              <a:t>Ньютон був першим в Англії, кого висвятили в лицарі за наукові заслуги</a:t>
            </a:r>
            <a:r>
              <a:rPr lang="uk-UA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uk-UA" dirty="0">
              <a:solidFill>
                <a:srgbClr val="000000"/>
              </a:solidFill>
              <a:latin typeface="Times New Roman"/>
            </a:endParaRPr>
          </a:p>
          <a:p>
            <a:r>
              <a:rPr lang="uk-UA" dirty="0">
                <a:solidFill>
                  <a:srgbClr val="000000"/>
                </a:solidFill>
                <a:latin typeface="Times New Roman"/>
              </a:rPr>
              <a:t>З 1699 року Ньютон був іноземним членом Французької академії наук</a:t>
            </a:r>
            <a:r>
              <a:rPr lang="uk-UA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uk-UA" dirty="0">
              <a:solidFill>
                <a:srgbClr val="000000"/>
              </a:solidFill>
              <a:latin typeface="Times New Roman"/>
            </a:endParaRPr>
          </a:p>
          <a:p>
            <a:r>
              <a:rPr lang="uk-UA" dirty="0">
                <a:solidFill>
                  <a:srgbClr val="000000"/>
                </a:solidFill>
                <a:latin typeface="Times New Roman"/>
              </a:rPr>
              <a:t>Для світу </a:t>
            </a:r>
            <a:r>
              <a:rPr lang="uk-UA" dirty="0" err="1">
                <a:solidFill>
                  <a:srgbClr val="000000"/>
                </a:solidFill>
                <a:latin typeface="Times New Roman"/>
              </a:rPr>
              <a:t>Ісаак</a:t>
            </a:r>
            <a:r>
              <a:rPr lang="uk-UA" dirty="0">
                <a:solidFill>
                  <a:srgbClr val="000000"/>
                </a:solidFill>
                <a:latin typeface="Times New Roman"/>
              </a:rPr>
              <a:t> Ньютон став еталоном наукових заслуг. 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49300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4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Блез</a:t>
            </a:r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Паскаль</a:t>
            </a:r>
            <a:b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(19.VI.1623-19.VIII.1662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82" y="1800078"/>
            <a:ext cx="3578054" cy="4365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70248" y="2492896"/>
            <a:ext cx="4046168" cy="2664296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/>
              <a:t>Французький</a:t>
            </a:r>
            <a:r>
              <a:rPr lang="ru-RU" sz="2800" dirty="0"/>
              <a:t> </a:t>
            </a:r>
            <a:r>
              <a:rPr lang="ru-RU" sz="2800" dirty="0" err="1"/>
              <a:t>релігійний</a:t>
            </a:r>
            <a:r>
              <a:rPr lang="ru-RU" sz="2800" dirty="0"/>
              <a:t> </a:t>
            </a:r>
            <a:r>
              <a:rPr lang="ru-RU" sz="2800" dirty="0" err="1"/>
              <a:t>філософ</a:t>
            </a:r>
            <a:r>
              <a:rPr lang="ru-RU" sz="2800" dirty="0"/>
              <a:t>, </a:t>
            </a:r>
            <a:r>
              <a:rPr lang="ru-RU" sz="2800" dirty="0" err="1"/>
              <a:t>письменник</a:t>
            </a:r>
            <a:r>
              <a:rPr lang="ru-RU" sz="2800" dirty="0"/>
              <a:t>, математик і </a:t>
            </a:r>
            <a:r>
              <a:rPr lang="ru-RU" sz="2800" dirty="0" err="1" smtClean="0"/>
              <a:t>фізик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395536" y="6309320"/>
            <a:ext cx="43204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52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 Перший </a:t>
            </a:r>
            <a:r>
              <a:rPr lang="ru-RU" dirty="0" err="1"/>
              <a:t>математичний</a:t>
            </a:r>
            <a:r>
              <a:rPr lang="ru-RU" dirty="0"/>
              <a:t> трактат Паскаля «</a:t>
            </a:r>
            <a:r>
              <a:rPr lang="ru-RU" dirty="0" err="1"/>
              <a:t>Дослід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конічних</a:t>
            </a:r>
            <a:r>
              <a:rPr lang="ru-RU" dirty="0"/>
              <a:t> </a:t>
            </a:r>
            <a:r>
              <a:rPr lang="ru-RU" dirty="0" err="1"/>
              <a:t>перетинів</a:t>
            </a:r>
            <a:r>
              <a:rPr lang="ru-RU" dirty="0"/>
              <a:t>» (1639, </a:t>
            </a:r>
            <a:r>
              <a:rPr lang="ru-RU" dirty="0" err="1"/>
              <a:t>виданий</a:t>
            </a:r>
            <a:r>
              <a:rPr lang="ru-RU" dirty="0"/>
              <a:t> 1640)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праць</a:t>
            </a:r>
            <a:r>
              <a:rPr lang="ru-RU" dirty="0"/>
              <a:t> Ж. </a:t>
            </a:r>
            <a:r>
              <a:rPr lang="ru-RU" dirty="0" err="1"/>
              <a:t>Дезарга</a:t>
            </a:r>
            <a:r>
              <a:rPr lang="ru-RU" dirty="0"/>
              <a:t>, </a:t>
            </a:r>
            <a:r>
              <a:rPr lang="ru-RU" dirty="0" err="1"/>
              <a:t>містив</a:t>
            </a:r>
            <a:r>
              <a:rPr lang="ru-RU" dirty="0"/>
              <a:t> одну з </a:t>
            </a:r>
            <a:r>
              <a:rPr lang="ru-RU" dirty="0" err="1"/>
              <a:t>основних</a:t>
            </a:r>
            <a:r>
              <a:rPr lang="ru-RU" dirty="0"/>
              <a:t> теорем </a:t>
            </a:r>
            <a:r>
              <a:rPr lang="ru-RU" dirty="0" err="1"/>
              <a:t>проективної</a:t>
            </a:r>
            <a:r>
              <a:rPr lang="ru-RU" dirty="0"/>
              <a:t> </a:t>
            </a:r>
            <a:r>
              <a:rPr lang="ru-RU" dirty="0" err="1"/>
              <a:t>геометрії</a:t>
            </a:r>
            <a:r>
              <a:rPr lang="ru-RU" dirty="0"/>
              <a:t> – теорему Паскаля.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1641 (за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відомостями</a:t>
            </a:r>
            <a:r>
              <a:rPr lang="ru-RU" dirty="0"/>
              <a:t>, в 1642) Паскаль </a:t>
            </a:r>
            <a:r>
              <a:rPr lang="ru-RU" dirty="0" err="1"/>
              <a:t>сконструював</a:t>
            </a:r>
            <a:r>
              <a:rPr lang="ru-RU" dirty="0"/>
              <a:t> </a:t>
            </a:r>
            <a:r>
              <a:rPr lang="ru-RU" dirty="0" err="1"/>
              <a:t>підсумовуючу</a:t>
            </a:r>
            <a:r>
              <a:rPr lang="ru-RU" dirty="0"/>
              <a:t> машину. </a:t>
            </a:r>
            <a:endParaRPr lang="ru-RU" dirty="0" smtClean="0"/>
          </a:p>
          <a:p>
            <a:r>
              <a:rPr lang="ru-RU" dirty="0" smtClean="0"/>
              <a:t>Разом </a:t>
            </a:r>
            <a:r>
              <a:rPr lang="ru-RU" dirty="0"/>
              <a:t>з Г. </a:t>
            </a:r>
            <a:r>
              <a:rPr lang="ru-RU" dirty="0" err="1"/>
              <a:t>Галілеєм</a:t>
            </a:r>
            <a:r>
              <a:rPr lang="ru-RU" dirty="0"/>
              <a:t> і С. </a:t>
            </a:r>
            <a:r>
              <a:rPr lang="ru-RU" dirty="0" err="1"/>
              <a:t>Стевіном</a:t>
            </a:r>
            <a:r>
              <a:rPr lang="ru-RU" dirty="0"/>
              <a:t> Паскаль </a:t>
            </a:r>
            <a:r>
              <a:rPr lang="ru-RU" dirty="0" err="1"/>
              <a:t>вважається</a:t>
            </a:r>
            <a:r>
              <a:rPr lang="ru-RU" dirty="0"/>
              <a:t> основоположником </a:t>
            </a:r>
            <a:r>
              <a:rPr lang="ru-RU" dirty="0" err="1"/>
              <a:t>класичної</a:t>
            </a:r>
            <a:r>
              <a:rPr lang="ru-RU" dirty="0"/>
              <a:t> </a:t>
            </a:r>
            <a:r>
              <a:rPr lang="ru-RU" dirty="0" err="1"/>
              <a:t>гідростатики</a:t>
            </a:r>
            <a:r>
              <a:rPr lang="ru-RU" dirty="0"/>
              <a:t>: </a:t>
            </a:r>
            <a:r>
              <a:rPr lang="ru-RU" dirty="0" err="1"/>
              <a:t>він</a:t>
            </a:r>
            <a:r>
              <a:rPr lang="ru-RU" dirty="0"/>
              <a:t> установив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основний</a:t>
            </a:r>
            <a:r>
              <a:rPr lang="ru-RU" dirty="0"/>
              <a:t> закон (закон Паскаля), принцип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гідравлічного</a:t>
            </a:r>
            <a:r>
              <a:rPr lang="ru-RU" dirty="0"/>
              <a:t> </a:t>
            </a:r>
            <a:r>
              <a:rPr lang="ru-RU" dirty="0" err="1"/>
              <a:t>преса</a:t>
            </a:r>
            <a:r>
              <a:rPr lang="ru-RU" dirty="0"/>
              <a:t>, указав на </a:t>
            </a:r>
            <a:r>
              <a:rPr lang="ru-RU" dirty="0" err="1"/>
              <a:t>спільність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 </a:t>
            </a:r>
            <a:r>
              <a:rPr lang="ru-RU" dirty="0" err="1"/>
              <a:t>рівноваги</a:t>
            </a:r>
            <a:r>
              <a:rPr lang="ru-RU" dirty="0"/>
              <a:t> </a:t>
            </a:r>
            <a:r>
              <a:rPr lang="ru-RU" dirty="0" err="1"/>
              <a:t>рідин</a:t>
            </a:r>
            <a:r>
              <a:rPr lang="ru-RU" dirty="0"/>
              <a:t> і </a:t>
            </a:r>
            <a:r>
              <a:rPr lang="ru-RU" dirty="0" err="1"/>
              <a:t>газів</a:t>
            </a:r>
            <a:r>
              <a:rPr lang="ru-RU" dirty="0"/>
              <a:t>. </a:t>
            </a:r>
            <a:r>
              <a:rPr lang="ru-RU" dirty="0" err="1"/>
              <a:t>Дослід</a:t>
            </a:r>
            <a:r>
              <a:rPr lang="ru-RU" dirty="0"/>
              <a:t>, проведений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Паскаля (1648), </a:t>
            </a:r>
            <a:r>
              <a:rPr lang="ru-RU" dirty="0" err="1"/>
              <a:t>підтвердив</a:t>
            </a:r>
            <a:r>
              <a:rPr lang="ru-RU" dirty="0"/>
              <a:t> </a:t>
            </a:r>
            <a:r>
              <a:rPr lang="ru-RU" dirty="0" err="1"/>
              <a:t>припущення</a:t>
            </a:r>
            <a:r>
              <a:rPr lang="ru-RU" dirty="0"/>
              <a:t> Э. </a:t>
            </a:r>
            <a:r>
              <a:rPr lang="ru-RU" dirty="0" err="1"/>
              <a:t>Торрічеллі</a:t>
            </a:r>
            <a:r>
              <a:rPr lang="ru-RU" dirty="0"/>
              <a:t> про </a:t>
            </a:r>
            <a:r>
              <a:rPr lang="ru-RU" dirty="0" err="1"/>
              <a:t>існування</a:t>
            </a:r>
            <a:r>
              <a:rPr lang="ru-RU" dirty="0"/>
              <a:t> атмосферного </a:t>
            </a:r>
            <a:r>
              <a:rPr lang="ru-RU" dirty="0" err="1"/>
              <a:t>тиску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4930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72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7787208" cy="4557120"/>
          </a:xfrm>
        </p:spPr>
        <p:txBody>
          <a:bodyPr>
            <a:normAutofit/>
          </a:bodyPr>
          <a:lstStyle/>
          <a:p>
            <a:r>
              <a:rPr lang="ru-RU" sz="2800" dirty="0"/>
              <a:t>На честь Паскаля названа </a:t>
            </a:r>
            <a:r>
              <a:rPr lang="ru-RU" sz="2800" dirty="0" err="1"/>
              <a:t>одиниця</a:t>
            </a:r>
            <a:r>
              <a:rPr lang="ru-RU" sz="2800" dirty="0"/>
              <a:t> </a:t>
            </a:r>
            <a:r>
              <a:rPr lang="ru-RU" sz="2800" dirty="0" err="1"/>
              <a:t>вимірювання</a:t>
            </a:r>
            <a:r>
              <a:rPr lang="ru-RU" sz="2800" dirty="0"/>
              <a:t> </a:t>
            </a:r>
            <a:r>
              <a:rPr lang="ru-RU" sz="2800" dirty="0" err="1"/>
              <a:t>тиску</a:t>
            </a:r>
            <a:r>
              <a:rPr lang="ru-RU" sz="2800" dirty="0"/>
              <a:t> (Паскаль), а </a:t>
            </a:r>
            <a:r>
              <a:rPr lang="ru-RU" sz="2800" dirty="0" err="1"/>
              <a:t>також</a:t>
            </a:r>
            <a:r>
              <a:rPr lang="ru-RU" sz="2800" dirty="0"/>
              <a:t> популярна </a:t>
            </a:r>
            <a:r>
              <a:rPr lang="ru-RU" sz="2800" dirty="0" err="1"/>
              <a:t>мова</a:t>
            </a:r>
            <a:r>
              <a:rPr lang="ru-RU" sz="2800" dirty="0"/>
              <a:t> </a:t>
            </a:r>
            <a:r>
              <a:rPr lang="ru-RU" sz="2800" dirty="0" err="1"/>
              <a:t>програмування</a:t>
            </a:r>
            <a:r>
              <a:rPr lang="ru-RU" sz="2800" dirty="0"/>
              <a:t> </a:t>
            </a:r>
            <a:r>
              <a:rPr lang="ru-RU" sz="2800" dirty="0" err="1" smtClean="0"/>
              <a:t>Pascal,кратер</a:t>
            </a:r>
            <a:r>
              <a:rPr lang="ru-RU" sz="2800" dirty="0" smtClean="0"/>
              <a:t> </a:t>
            </a:r>
            <a:r>
              <a:rPr lang="ru-RU" sz="2800" dirty="0"/>
              <a:t>на </a:t>
            </a:r>
            <a:r>
              <a:rPr lang="ru-RU" sz="2800" dirty="0" err="1" smtClean="0"/>
              <a:t>Місяці</a:t>
            </a:r>
            <a:r>
              <a:rPr lang="ru-RU" sz="2800" dirty="0" smtClean="0"/>
              <a:t>, один </a:t>
            </a:r>
            <a:r>
              <a:rPr lang="ru-RU" sz="2800" dirty="0"/>
              <a:t>з </a:t>
            </a:r>
            <a:r>
              <a:rPr lang="ru-RU" sz="2800" dirty="0" err="1"/>
              <a:t>двох</a:t>
            </a:r>
            <a:r>
              <a:rPr lang="ru-RU" sz="2800" dirty="0"/>
              <a:t> </a:t>
            </a:r>
            <a:r>
              <a:rPr lang="ru-RU" sz="2800" dirty="0" err="1"/>
              <a:t>університетів</a:t>
            </a:r>
            <a:r>
              <a:rPr lang="ru-RU" sz="2800" dirty="0"/>
              <a:t> у </a:t>
            </a:r>
            <a:r>
              <a:rPr lang="ru-RU" sz="2800" dirty="0" err="1" smtClean="0"/>
              <a:t>Клермон-Феррані</a:t>
            </a:r>
            <a:r>
              <a:rPr lang="ru-RU" sz="2800" dirty="0" smtClean="0"/>
              <a:t>, </a:t>
            </a:r>
            <a:r>
              <a:rPr lang="ru-RU" sz="2800" dirty="0" err="1" smtClean="0"/>
              <a:t>щорічна</a:t>
            </a:r>
            <a:r>
              <a:rPr lang="ru-RU" sz="2800" dirty="0" smtClean="0"/>
              <a:t> </a:t>
            </a:r>
            <a:r>
              <a:rPr lang="ru-RU" sz="2800" dirty="0" err="1"/>
              <a:t>французька</a:t>
            </a:r>
            <a:r>
              <a:rPr lang="ru-RU" sz="2800" dirty="0"/>
              <a:t> </a:t>
            </a:r>
            <a:r>
              <a:rPr lang="ru-RU" sz="2800" dirty="0" err="1"/>
              <a:t>наукова</a:t>
            </a:r>
            <a:r>
              <a:rPr lang="ru-RU" sz="2800" dirty="0"/>
              <a:t> </a:t>
            </a:r>
            <a:r>
              <a:rPr lang="ru-RU" sz="2800" dirty="0" err="1" smtClean="0"/>
              <a:t>премія</a:t>
            </a:r>
            <a:r>
              <a:rPr lang="ru-RU" sz="2800" dirty="0"/>
              <a:t>,</a:t>
            </a:r>
            <a:r>
              <a:rPr lang="ru-RU" sz="2800" dirty="0" smtClean="0"/>
              <a:t> </a:t>
            </a:r>
            <a:r>
              <a:rPr lang="ru-RU" sz="2800" dirty="0" err="1" smtClean="0"/>
              <a:t>астероїд</a:t>
            </a:r>
            <a:r>
              <a:rPr lang="ru-RU" sz="2800" dirty="0" smtClean="0"/>
              <a:t> </a:t>
            </a:r>
            <a:r>
              <a:rPr lang="ru-RU" sz="2800" dirty="0"/>
              <a:t>4500 </a:t>
            </a:r>
            <a:r>
              <a:rPr lang="ru-RU" sz="2800" dirty="0" smtClean="0"/>
              <a:t>Паскаль.</a:t>
            </a:r>
            <a:endParaRPr lang="ru-RU" sz="28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49300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13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4847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Вільгельм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Конрад  Рентген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(27.03.1845 – 10.02.1923)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" y="1600200"/>
            <a:ext cx="336804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83968" y="2636912"/>
            <a:ext cx="4017640" cy="2880320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/>
              <a:t>Німецький</a:t>
            </a:r>
            <a:r>
              <a:rPr lang="ru-RU" sz="4000" dirty="0"/>
              <a:t> </a:t>
            </a:r>
            <a:r>
              <a:rPr lang="ru-RU" sz="4000" dirty="0" err="1" smtClean="0"/>
              <a:t>фізик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395536" y="6309320"/>
            <a:ext cx="43204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41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859216" cy="4701136"/>
          </a:xfrm>
        </p:spPr>
        <p:txBody>
          <a:bodyPr/>
          <a:lstStyle/>
          <a:p>
            <a:r>
              <a:rPr lang="ru-RU" sz="3200" dirty="0"/>
              <a:t> У 1895 </a:t>
            </a:r>
            <a:r>
              <a:rPr lang="ru-RU" sz="3200" dirty="0" err="1"/>
              <a:t>році</a:t>
            </a:r>
            <a:r>
              <a:rPr lang="ru-RU" sz="3200" dirty="0"/>
              <a:t> </a:t>
            </a:r>
            <a:r>
              <a:rPr lang="ru-RU" sz="3200" dirty="0" err="1"/>
              <a:t>відкрив</a:t>
            </a:r>
            <a:r>
              <a:rPr lang="ru-RU" sz="3200" dirty="0"/>
              <a:t>  </a:t>
            </a:r>
            <a:r>
              <a:rPr lang="ru-RU" sz="3200" dirty="0" err="1"/>
              <a:t>електромагнітне</a:t>
            </a:r>
            <a:r>
              <a:rPr lang="ru-RU" sz="3200" dirty="0"/>
              <a:t> </a:t>
            </a:r>
            <a:r>
              <a:rPr lang="ru-RU" sz="3200" dirty="0" err="1"/>
              <a:t>випромінювання</a:t>
            </a:r>
            <a:r>
              <a:rPr lang="ru-RU" sz="3200" dirty="0"/>
              <a:t> — </a:t>
            </a:r>
            <a:r>
              <a:rPr lang="ru-RU" sz="3200" dirty="0" err="1"/>
              <a:t>рентгенівські</a:t>
            </a:r>
            <a:r>
              <a:rPr lang="ru-RU" sz="3200" dirty="0"/>
              <a:t> </a:t>
            </a:r>
            <a:r>
              <a:rPr lang="ru-RU" sz="3200" dirty="0" err="1"/>
              <a:t>промені</a:t>
            </a:r>
            <a:r>
              <a:rPr lang="ru-RU" sz="3200" dirty="0"/>
              <a:t>.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відкриття</a:t>
            </a:r>
            <a:r>
              <a:rPr lang="ru-RU" sz="3200" dirty="0"/>
              <a:t> мало </a:t>
            </a:r>
            <a:r>
              <a:rPr lang="ru-RU" sz="3200" dirty="0" err="1"/>
              <a:t>величезний</a:t>
            </a:r>
            <a:r>
              <a:rPr lang="ru-RU" sz="3200" dirty="0"/>
              <a:t> </a:t>
            </a:r>
            <a:r>
              <a:rPr lang="ru-RU" sz="3200" dirty="0" err="1"/>
              <a:t>вплив</a:t>
            </a:r>
            <a:r>
              <a:rPr lang="ru-RU" sz="3200" dirty="0"/>
              <a:t> на </a:t>
            </a:r>
            <a:r>
              <a:rPr lang="ru-RU" sz="3200" dirty="0" err="1"/>
              <a:t>подальший</a:t>
            </a:r>
            <a:r>
              <a:rPr lang="ru-RU" sz="3200" dirty="0"/>
              <a:t> </a:t>
            </a:r>
            <a:r>
              <a:rPr lang="ru-RU" sz="3200" dirty="0" err="1"/>
              <a:t>розвиток</a:t>
            </a:r>
            <a:r>
              <a:rPr lang="ru-RU" sz="3200" dirty="0"/>
              <a:t> </a:t>
            </a:r>
            <a:r>
              <a:rPr lang="ru-RU" sz="3200" dirty="0" err="1"/>
              <a:t>фізики</a:t>
            </a:r>
            <a:r>
              <a:rPr lang="ru-RU" sz="3200" dirty="0"/>
              <a:t>, </a:t>
            </a:r>
            <a:r>
              <a:rPr lang="ru-RU" sz="3200" dirty="0" err="1"/>
              <a:t>зокрема</a:t>
            </a:r>
            <a:r>
              <a:rPr lang="ru-RU" sz="3200" dirty="0"/>
              <a:t> привело до </a:t>
            </a:r>
            <a:r>
              <a:rPr lang="ru-RU" sz="3200" dirty="0" err="1"/>
              <a:t>виявлення</a:t>
            </a:r>
            <a:r>
              <a:rPr lang="ru-RU" sz="3200" dirty="0"/>
              <a:t> </a:t>
            </a:r>
            <a:r>
              <a:rPr lang="ru-RU" sz="3200" dirty="0" err="1"/>
              <a:t>радіоактивності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4930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39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Досягнення 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7467600" cy="4629128"/>
          </a:xfrm>
        </p:spPr>
        <p:txBody>
          <a:bodyPr/>
          <a:lstStyle/>
          <a:p>
            <a:r>
              <a:rPr lang="ru-RU" dirty="0"/>
              <a:t>В 1972 за </a:t>
            </a:r>
            <a:r>
              <a:rPr lang="ru-RU" dirty="0" err="1"/>
              <a:t>фундаментальні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гетеропереходів</a:t>
            </a:r>
            <a:r>
              <a:rPr lang="ru-RU" dirty="0"/>
              <a:t> у </a:t>
            </a:r>
            <a:r>
              <a:rPr lang="ru-RU" dirty="0" err="1"/>
              <a:t>напівпровідниках</a:t>
            </a:r>
            <a:r>
              <a:rPr lang="ru-RU" dirty="0"/>
              <a:t> </a:t>
            </a:r>
            <a:r>
              <a:rPr lang="ru-RU" dirty="0" err="1"/>
              <a:t>академік</a:t>
            </a:r>
            <a:r>
              <a:rPr lang="ru-RU" dirty="0"/>
              <a:t> </a:t>
            </a:r>
            <a:r>
              <a:rPr lang="ru-RU" dirty="0" err="1"/>
              <a:t>Алфьоров</a:t>
            </a:r>
            <a:r>
              <a:rPr lang="ru-RU" dirty="0"/>
              <a:t> став лауреатом </a:t>
            </a:r>
            <a:r>
              <a:rPr lang="ru-RU" dirty="0" err="1"/>
              <a:t>Ленінської</a:t>
            </a:r>
            <a:r>
              <a:rPr lang="ru-RU" dirty="0"/>
              <a:t> </a:t>
            </a:r>
            <a:r>
              <a:rPr lang="ru-RU" dirty="0" err="1" smtClean="0"/>
              <a:t>премії</a:t>
            </a:r>
            <a:endParaRPr lang="ru-RU" dirty="0"/>
          </a:p>
          <a:p>
            <a:r>
              <a:rPr lang="ru-RU" dirty="0" smtClean="0"/>
              <a:t> В </a:t>
            </a:r>
            <a:r>
              <a:rPr lang="ru-RU" dirty="0"/>
              <a:t>1984 </a:t>
            </a:r>
            <a:r>
              <a:rPr lang="ru-RU" dirty="0" smtClean="0"/>
              <a:t>– став лауреатом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/>
              <a:t>премії</a:t>
            </a:r>
            <a:r>
              <a:rPr lang="ru-RU" dirty="0"/>
              <a:t> СРСР у </a:t>
            </a:r>
            <a:r>
              <a:rPr lang="ru-RU" dirty="0" err="1"/>
              <a:t>галузі</a:t>
            </a:r>
            <a:r>
              <a:rPr lang="ru-RU" dirty="0"/>
              <a:t> науки й </a:t>
            </a:r>
            <a:r>
              <a:rPr lang="ru-RU" dirty="0" err="1"/>
              <a:t>техніки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2000 р. </a:t>
            </a:r>
            <a:r>
              <a:rPr lang="ru-RU" dirty="0" err="1"/>
              <a:t>Алфьоров</a:t>
            </a:r>
            <a:r>
              <a:rPr lang="ru-RU" dirty="0"/>
              <a:t> </a:t>
            </a:r>
            <a:r>
              <a:rPr lang="ru-RU" dirty="0" err="1"/>
              <a:t>визнаний</a:t>
            </a:r>
            <a:r>
              <a:rPr lang="ru-RU" dirty="0"/>
              <a:t> </a:t>
            </a:r>
            <a:r>
              <a:rPr lang="ru-RU" dirty="0" err="1"/>
              <a:t>гідним</a:t>
            </a:r>
            <a:r>
              <a:rPr lang="ru-RU" dirty="0"/>
              <a:t> </a:t>
            </a:r>
            <a:r>
              <a:rPr lang="ru-RU" dirty="0" err="1"/>
              <a:t>Нобелівської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«за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одержання</a:t>
            </a:r>
            <a:r>
              <a:rPr lang="ru-RU" dirty="0"/>
              <a:t> </a:t>
            </a:r>
            <a:r>
              <a:rPr lang="ru-RU" dirty="0" err="1"/>
              <a:t>напівпровідникових</a:t>
            </a:r>
            <a:r>
              <a:rPr lang="ru-RU" dirty="0"/>
              <a:t> структур,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використані</a:t>
            </a:r>
            <a:r>
              <a:rPr lang="ru-RU" dirty="0"/>
              <a:t> для </a:t>
            </a:r>
            <a:r>
              <a:rPr lang="ru-RU" dirty="0" err="1"/>
              <a:t>надпотужних</a:t>
            </a:r>
            <a:r>
              <a:rPr lang="ru-RU" dirty="0"/>
              <a:t> </a:t>
            </a:r>
            <a:r>
              <a:rPr lang="ru-RU" dirty="0" err="1"/>
              <a:t>комп'ютерів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95766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Перша </a:t>
            </a:r>
            <a:r>
              <a:rPr lang="ru-RU" dirty="0" err="1"/>
              <a:t>Нобелівська</a:t>
            </a:r>
            <a:r>
              <a:rPr lang="ru-RU" dirty="0"/>
              <a:t> </a:t>
            </a:r>
            <a:r>
              <a:rPr lang="ru-RU" dirty="0" err="1"/>
              <a:t>премія</a:t>
            </a:r>
            <a:r>
              <a:rPr lang="ru-RU" dirty="0"/>
              <a:t> з </a:t>
            </a:r>
            <a:r>
              <a:rPr lang="ru-RU" dirty="0" err="1"/>
              <a:t>фізики</a:t>
            </a:r>
            <a:r>
              <a:rPr lang="ru-RU" dirty="0"/>
              <a:t> 1901 року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присуджена</a:t>
            </a:r>
            <a:r>
              <a:rPr lang="ru-RU" dirty="0"/>
              <a:t> Рентгену.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сприяв</a:t>
            </a:r>
            <a:r>
              <a:rPr lang="ru-RU" dirty="0"/>
              <a:t> </a:t>
            </a:r>
            <a:r>
              <a:rPr lang="ru-RU" dirty="0" err="1"/>
              <a:t>швидкому</a:t>
            </a:r>
            <a:r>
              <a:rPr lang="ru-RU" dirty="0"/>
              <a:t> практичному </a:t>
            </a:r>
            <a:r>
              <a:rPr lang="ru-RU" dirty="0" err="1"/>
              <a:t>застосуванню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винаходу</a:t>
            </a:r>
            <a:r>
              <a:rPr lang="ru-RU" dirty="0"/>
              <a:t> у </a:t>
            </a:r>
            <a:r>
              <a:rPr lang="ru-RU" dirty="0" err="1"/>
              <a:t>медицині</a:t>
            </a:r>
            <a:r>
              <a:rPr lang="ru-RU" dirty="0"/>
              <a:t>. </a:t>
            </a:r>
            <a:r>
              <a:rPr lang="ru-RU" dirty="0" err="1"/>
              <a:t>Конструкція</a:t>
            </a:r>
            <a:r>
              <a:rPr lang="ru-RU" dirty="0"/>
              <a:t> </a:t>
            </a:r>
            <a:r>
              <a:rPr lang="ru-RU" dirty="0" err="1"/>
              <a:t>створеної</a:t>
            </a:r>
            <a:r>
              <a:rPr lang="ru-RU" dirty="0"/>
              <a:t> ним </a:t>
            </a:r>
            <a:r>
              <a:rPr lang="ru-RU" dirty="0" err="1"/>
              <a:t>рентгенівської</a:t>
            </a:r>
            <a:r>
              <a:rPr lang="ru-RU" dirty="0"/>
              <a:t> трубки </a:t>
            </a:r>
            <a:r>
              <a:rPr lang="ru-RU" dirty="0" err="1"/>
              <a:t>лежить</a:t>
            </a:r>
            <a:r>
              <a:rPr lang="ru-RU" dirty="0"/>
              <a:t>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приладів</a:t>
            </a:r>
            <a:endParaRPr lang="ru-RU" dirty="0"/>
          </a:p>
          <a:p>
            <a:r>
              <a:rPr lang="ru-RU" dirty="0"/>
              <a:t>Медаль </a:t>
            </a:r>
            <a:r>
              <a:rPr lang="ru-RU" dirty="0" err="1"/>
              <a:t>Румфорда</a:t>
            </a:r>
            <a:r>
              <a:rPr lang="ru-RU" dirty="0"/>
              <a:t> </a:t>
            </a:r>
            <a:r>
              <a:rPr lang="en-US" dirty="0" smtClean="0"/>
              <a:t>(</a:t>
            </a:r>
            <a:r>
              <a:rPr lang="en-US" dirty="0"/>
              <a:t>1896)</a:t>
            </a:r>
          </a:p>
          <a:p>
            <a:r>
              <a:rPr lang="ru-RU" dirty="0"/>
              <a:t>Медаль </a:t>
            </a:r>
            <a:r>
              <a:rPr lang="ru-RU" dirty="0" err="1"/>
              <a:t>Маттеуччі</a:t>
            </a:r>
            <a:r>
              <a:rPr lang="ru-RU" dirty="0"/>
              <a:t> (</a:t>
            </a:r>
            <a:r>
              <a:rPr lang="en-US" dirty="0" smtClean="0"/>
              <a:t>1896</a:t>
            </a:r>
            <a:r>
              <a:rPr lang="en-US" dirty="0"/>
              <a:t>)</a:t>
            </a:r>
          </a:p>
          <a:p>
            <a:r>
              <a:rPr lang="ru-RU" dirty="0"/>
              <a:t>Медаль </a:t>
            </a:r>
            <a:r>
              <a:rPr lang="ru-RU" dirty="0" err="1"/>
              <a:t>Елліотт</a:t>
            </a:r>
            <a:r>
              <a:rPr lang="ru-RU" dirty="0"/>
              <a:t> </a:t>
            </a:r>
            <a:r>
              <a:rPr lang="ru-RU" dirty="0" err="1"/>
              <a:t>Крессона</a:t>
            </a:r>
            <a:r>
              <a:rPr lang="ru-RU" dirty="0"/>
              <a:t> </a:t>
            </a:r>
            <a:r>
              <a:rPr lang="en-US" dirty="0" smtClean="0"/>
              <a:t>(</a:t>
            </a:r>
            <a:r>
              <a:rPr lang="en-US" dirty="0"/>
              <a:t>1897)</a:t>
            </a:r>
          </a:p>
          <a:p>
            <a:r>
              <a:rPr lang="ru-RU" dirty="0" smtClean="0"/>
              <a:t>У </a:t>
            </a:r>
            <a:r>
              <a:rPr lang="ru-RU" dirty="0" err="1"/>
              <a:t>листопаді</a:t>
            </a:r>
            <a:r>
              <a:rPr lang="ru-RU" dirty="0"/>
              <a:t> 2004 ІЮПАК </a:t>
            </a:r>
            <a:r>
              <a:rPr lang="ru-RU" dirty="0" err="1"/>
              <a:t>найменував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 номер 111 </a:t>
            </a:r>
            <a:r>
              <a:rPr lang="ru-RU" dirty="0" err="1"/>
              <a:t>Рентгеній</a:t>
            </a:r>
            <a:r>
              <a:rPr lang="ru-RU" dirty="0"/>
              <a:t> (РГ) на </a:t>
            </a:r>
            <a:r>
              <a:rPr lang="ru-RU" dirty="0" err="1"/>
              <a:t>його</a:t>
            </a:r>
            <a:r>
              <a:rPr lang="ru-RU" dirty="0"/>
              <a:t> честь.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49300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54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1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Столєтов</a:t>
            </a:r>
            <a:r>
              <a:rPr lang="ru-RU" sz="3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1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Олександр</a:t>
            </a:r>
            <a:r>
              <a:rPr lang="ru-RU" sz="3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Григорович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(29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липня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1839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—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15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травня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1897)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324036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83968" y="2492896"/>
            <a:ext cx="3657600" cy="3528392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/>
              <a:t>Російський</a:t>
            </a:r>
            <a:r>
              <a:rPr lang="ru-RU" sz="2800" dirty="0" smtClean="0"/>
              <a:t> </a:t>
            </a:r>
            <a:r>
              <a:rPr lang="ru-RU" sz="2800" dirty="0" err="1"/>
              <a:t>фізик</a:t>
            </a:r>
            <a:r>
              <a:rPr lang="ru-RU" sz="2800" dirty="0"/>
              <a:t>, </a:t>
            </a:r>
            <a:r>
              <a:rPr lang="ru-RU" sz="2800" dirty="0" err="1"/>
              <a:t>засновник</a:t>
            </a:r>
            <a:r>
              <a:rPr lang="ru-RU" sz="2800" dirty="0"/>
              <a:t> </a:t>
            </a:r>
            <a:r>
              <a:rPr lang="ru-RU" sz="2800" dirty="0" err="1"/>
              <a:t>фізичної</a:t>
            </a:r>
            <a:r>
              <a:rPr lang="ru-RU" sz="2800" dirty="0"/>
              <a:t> </a:t>
            </a:r>
            <a:r>
              <a:rPr lang="ru-RU" sz="2800" dirty="0" err="1"/>
              <a:t>лабораторії</a:t>
            </a:r>
            <a:r>
              <a:rPr lang="ru-RU" sz="2800" dirty="0"/>
              <a:t> </a:t>
            </a:r>
            <a:r>
              <a:rPr lang="ru-RU" sz="2800" dirty="0" err="1"/>
              <a:t>Московського</a:t>
            </a:r>
            <a:r>
              <a:rPr lang="ru-RU" sz="2800" dirty="0"/>
              <a:t> </a:t>
            </a:r>
            <a:r>
              <a:rPr lang="ru-RU" sz="2800" dirty="0" err="1"/>
              <a:t>університету</a:t>
            </a:r>
            <a:r>
              <a:rPr lang="ru-RU" sz="2800" dirty="0"/>
              <a:t>.</a:t>
            </a:r>
          </a:p>
        </p:txBody>
      </p:sp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395536" y="6309320"/>
            <a:ext cx="43204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5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7467600" cy="4104456"/>
          </a:xfrm>
        </p:spPr>
        <p:txBody>
          <a:bodyPr/>
          <a:lstStyle/>
          <a:p>
            <a:r>
              <a:rPr lang="ru-RU" dirty="0"/>
              <a:t>У 1888 </a:t>
            </a:r>
            <a:r>
              <a:rPr lang="ru-RU" dirty="0" err="1"/>
              <a:t>році</a:t>
            </a:r>
            <a:r>
              <a:rPr lang="ru-RU" dirty="0"/>
              <a:t> О. Г. </a:t>
            </a:r>
            <a:r>
              <a:rPr lang="ru-RU" dirty="0" err="1"/>
              <a:t>Столєтов</a:t>
            </a:r>
            <a:r>
              <a:rPr lang="ru-RU" dirty="0"/>
              <a:t> почав </a:t>
            </a:r>
            <a:r>
              <a:rPr lang="ru-RU" dirty="0" err="1"/>
              <a:t>займатись</a:t>
            </a:r>
            <a:r>
              <a:rPr lang="ru-RU" dirty="0"/>
              <a:t> </a:t>
            </a:r>
            <a:r>
              <a:rPr lang="ru-RU" dirty="0" err="1"/>
              <a:t>дослідженнями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 на </a:t>
            </a:r>
            <a:r>
              <a:rPr lang="ru-RU" dirty="0" err="1"/>
              <a:t>електричний</a:t>
            </a:r>
            <a:r>
              <a:rPr lang="ru-RU" dirty="0"/>
              <a:t> </a:t>
            </a:r>
            <a:r>
              <a:rPr lang="ru-RU" dirty="0" err="1"/>
              <a:t>розряд</a:t>
            </a:r>
            <a:r>
              <a:rPr lang="ru-RU" dirty="0"/>
              <a:t> в газах. Про </a:t>
            </a:r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 на </a:t>
            </a:r>
            <a:r>
              <a:rPr lang="ru-RU" dirty="0" err="1"/>
              <a:t>електричний</a:t>
            </a:r>
            <a:r>
              <a:rPr lang="ru-RU" dirty="0"/>
              <a:t> </a:t>
            </a:r>
            <a:r>
              <a:rPr lang="ru-RU" dirty="0" err="1"/>
              <a:t>розряд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відомо</a:t>
            </a:r>
            <a:r>
              <a:rPr lang="ru-RU" dirty="0"/>
              <a:t> з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німецького</a:t>
            </a:r>
            <a:r>
              <a:rPr lang="ru-RU" dirty="0"/>
              <a:t> </a:t>
            </a:r>
            <a:r>
              <a:rPr lang="ru-RU" dirty="0" err="1"/>
              <a:t>фізика</a:t>
            </a:r>
            <a:r>
              <a:rPr lang="ru-RU" dirty="0"/>
              <a:t> Г. Герца.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 </a:t>
            </a:r>
            <a:r>
              <a:rPr lang="ru-RU" dirty="0" err="1"/>
              <a:t>залишалась</a:t>
            </a:r>
            <a:r>
              <a:rPr lang="ru-RU" dirty="0"/>
              <a:t> неясною. З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дослідів</a:t>
            </a:r>
            <a:r>
              <a:rPr lang="ru-RU" dirty="0"/>
              <a:t> </a:t>
            </a:r>
            <a:r>
              <a:rPr lang="ru-RU" dirty="0" err="1"/>
              <a:t>Столєтов</a:t>
            </a:r>
            <a:r>
              <a:rPr lang="ru-RU" dirty="0"/>
              <a:t> </a:t>
            </a:r>
            <a:r>
              <a:rPr lang="ru-RU" dirty="0" err="1"/>
              <a:t>відкрив</a:t>
            </a:r>
            <a:r>
              <a:rPr lang="ru-RU" dirty="0"/>
              <a:t> </a:t>
            </a:r>
            <a:r>
              <a:rPr lang="ru-RU" dirty="0" err="1"/>
              <a:t>нове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, </a:t>
            </a:r>
            <a:r>
              <a:rPr lang="ru-RU" dirty="0" err="1"/>
              <a:t>назване</a:t>
            </a:r>
            <a:r>
              <a:rPr lang="ru-RU" dirty="0"/>
              <a:t> ним «</a:t>
            </a:r>
            <a:r>
              <a:rPr lang="ru-RU" dirty="0" err="1"/>
              <a:t>актино-електричним</a:t>
            </a:r>
            <a:r>
              <a:rPr lang="ru-RU" dirty="0"/>
              <a:t>» (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відоме</a:t>
            </a:r>
            <a:r>
              <a:rPr lang="ru-RU" dirty="0"/>
              <a:t>, як </a:t>
            </a:r>
            <a:r>
              <a:rPr lang="ru-RU" dirty="0" err="1"/>
              <a:t>фотоелектричне</a:t>
            </a:r>
            <a:r>
              <a:rPr lang="ru-RU" dirty="0"/>
              <a:t>).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4930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28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7467600" cy="4629128"/>
          </a:xfrm>
        </p:spPr>
        <p:txBody>
          <a:bodyPr>
            <a:normAutofit/>
          </a:bodyPr>
          <a:lstStyle/>
          <a:p>
            <a:r>
              <a:rPr lang="ru-RU" sz="2800" dirty="0" err="1"/>
              <a:t>Ім'ям</a:t>
            </a:r>
            <a:r>
              <a:rPr lang="ru-RU" sz="2800" dirty="0"/>
              <a:t> О. Г. </a:t>
            </a:r>
            <a:r>
              <a:rPr lang="ru-RU" sz="2800" dirty="0" err="1"/>
              <a:t>Столєтова</a:t>
            </a:r>
            <a:r>
              <a:rPr lang="ru-RU" sz="2800" dirty="0"/>
              <a:t> названо </a:t>
            </a:r>
            <a:r>
              <a:rPr lang="ru-RU" sz="2800" dirty="0" err="1"/>
              <a:t>вулиці</a:t>
            </a:r>
            <a:r>
              <a:rPr lang="ru-RU" sz="2800" dirty="0"/>
              <a:t> в </a:t>
            </a:r>
            <a:r>
              <a:rPr lang="ru-RU" sz="2800" dirty="0" err="1"/>
              <a:t>багатьох</a:t>
            </a:r>
            <a:r>
              <a:rPr lang="ru-RU" sz="2800" dirty="0"/>
              <a:t> </a:t>
            </a:r>
            <a:r>
              <a:rPr lang="ru-RU" sz="2800" dirty="0" err="1"/>
              <a:t>містах</a:t>
            </a:r>
            <a:r>
              <a:rPr lang="ru-RU" sz="2800" dirty="0"/>
              <a:t> </a:t>
            </a:r>
            <a:r>
              <a:rPr lang="ru-RU" sz="2800" dirty="0" err="1"/>
              <a:t>Росії</a:t>
            </a:r>
            <a:r>
              <a:rPr lang="ru-RU" sz="2800" dirty="0"/>
              <a:t>, </a:t>
            </a:r>
            <a:r>
              <a:rPr lang="ru-RU" sz="2800" dirty="0" err="1"/>
              <a:t>України</a:t>
            </a:r>
            <a:r>
              <a:rPr lang="ru-RU" sz="2800" dirty="0"/>
              <a:t>, </a:t>
            </a:r>
            <a:r>
              <a:rPr lang="ru-RU" sz="2800" dirty="0" err="1"/>
              <a:t>Білорусі</a:t>
            </a:r>
            <a:r>
              <a:rPr lang="ru-RU" sz="2800" dirty="0"/>
              <a:t> й Казахстану, </a:t>
            </a:r>
            <a:r>
              <a:rPr lang="ru-RU" sz="2800" dirty="0" err="1"/>
              <a:t>зокрема</a:t>
            </a:r>
            <a:r>
              <a:rPr lang="ru-RU" sz="2800" dirty="0"/>
              <a:t>: в </a:t>
            </a:r>
            <a:r>
              <a:rPr lang="ru-RU" sz="2800" dirty="0" err="1"/>
              <a:t>Москві</a:t>
            </a:r>
            <a:r>
              <a:rPr lang="ru-RU" sz="2800" dirty="0"/>
              <a:t>, </a:t>
            </a:r>
            <a:r>
              <a:rPr lang="ru-RU" sz="2800" dirty="0" err="1"/>
              <a:t>Новосибірську</a:t>
            </a:r>
            <a:r>
              <a:rPr lang="ru-RU" sz="2800" dirty="0"/>
              <a:t>, </a:t>
            </a:r>
            <a:r>
              <a:rPr lang="ru-RU" sz="2800" dirty="0" err="1"/>
              <a:t>Мінську</a:t>
            </a:r>
            <a:r>
              <a:rPr lang="ru-RU" sz="2800" dirty="0"/>
              <a:t>, </a:t>
            </a:r>
            <a:r>
              <a:rPr lang="ru-RU" sz="2800" dirty="0" err="1"/>
              <a:t>Алмати</a:t>
            </a:r>
            <a:r>
              <a:rPr lang="ru-RU" sz="2800" dirty="0"/>
              <a:t>, </a:t>
            </a:r>
            <a:r>
              <a:rPr lang="ru-RU" sz="2800" dirty="0" err="1"/>
              <a:t>Києві</a:t>
            </a:r>
            <a:r>
              <a:rPr lang="ru-RU" sz="2800" dirty="0"/>
              <a:t>, </a:t>
            </a:r>
            <a:r>
              <a:rPr lang="ru-RU" sz="2800" dirty="0" err="1"/>
              <a:t>Дніпропетровську</a:t>
            </a:r>
            <a:r>
              <a:rPr lang="ru-RU" sz="2800" dirty="0"/>
              <a:t>, </a:t>
            </a:r>
            <a:r>
              <a:rPr lang="ru-RU" sz="2800" dirty="0" err="1" smtClean="0"/>
              <a:t>Запоріжжі</a:t>
            </a:r>
            <a:r>
              <a:rPr lang="ru-RU" sz="2800" dirty="0" smtClean="0"/>
              <a:t>.</a:t>
            </a:r>
          </a:p>
          <a:p>
            <a:r>
              <a:rPr lang="ru-RU" sz="2800" dirty="0" err="1" smtClean="0"/>
              <a:t>Ім'ям</a:t>
            </a:r>
            <a:r>
              <a:rPr lang="ru-RU" sz="2800" dirty="0" smtClean="0"/>
              <a:t> </a:t>
            </a:r>
            <a:r>
              <a:rPr lang="ru-RU" sz="2800" dirty="0"/>
              <a:t>О. Г. </a:t>
            </a:r>
            <a:r>
              <a:rPr lang="ru-RU" sz="2800" dirty="0" err="1"/>
              <a:t>Столєтова</a:t>
            </a:r>
            <a:r>
              <a:rPr lang="ru-RU" sz="2800" dirty="0"/>
              <a:t> названо кратер на </a:t>
            </a:r>
            <a:r>
              <a:rPr lang="ru-RU" sz="2800" dirty="0" err="1"/>
              <a:t>Місяці</a:t>
            </a:r>
            <a:r>
              <a:rPr lang="ru-RU" sz="2800" dirty="0"/>
              <a:t>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49300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11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Нікола</a:t>
            </a:r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Тесла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(10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липня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1856— 7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січня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1943)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66" y="1691037"/>
            <a:ext cx="3284762" cy="4402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995936" y="2636912"/>
            <a:ext cx="4032448" cy="2808312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Сербський</a:t>
            </a:r>
            <a:r>
              <a:rPr lang="ru-RU" sz="3200" dirty="0" smtClean="0"/>
              <a:t> </a:t>
            </a:r>
            <a:r>
              <a:rPr lang="ru-RU" sz="3200" dirty="0"/>
              <a:t>та </a:t>
            </a:r>
            <a:r>
              <a:rPr lang="ru-RU" sz="3200" dirty="0" err="1"/>
              <a:t>американський</a:t>
            </a:r>
            <a:r>
              <a:rPr lang="ru-RU" sz="3200" dirty="0"/>
              <a:t> </a:t>
            </a:r>
            <a:r>
              <a:rPr lang="ru-RU" sz="3200" dirty="0" err="1"/>
              <a:t>винахідник</a:t>
            </a:r>
            <a:r>
              <a:rPr lang="ru-RU" sz="3200" dirty="0"/>
              <a:t> і </a:t>
            </a:r>
            <a:r>
              <a:rPr lang="ru-RU" sz="3200" dirty="0" err="1"/>
              <a:t>фізик</a:t>
            </a:r>
            <a:r>
              <a:rPr lang="ru-RU" sz="3200" dirty="0"/>
              <a:t>. </a:t>
            </a:r>
          </a:p>
        </p:txBody>
      </p:sp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395536" y="6309320"/>
            <a:ext cx="43204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14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Нікола</a:t>
            </a:r>
            <a:r>
              <a:rPr lang="ru-RU" dirty="0"/>
              <a:t> Тесла — автор </a:t>
            </a:r>
            <a:r>
              <a:rPr lang="ru-RU" dirty="0" err="1"/>
              <a:t>близько</a:t>
            </a:r>
            <a:r>
              <a:rPr lang="ru-RU" dirty="0"/>
              <a:t> 800 </a:t>
            </a:r>
            <a:r>
              <a:rPr lang="ru-RU" dirty="0" err="1"/>
              <a:t>винаходів</a:t>
            </a:r>
            <a:r>
              <a:rPr lang="ru-RU" dirty="0"/>
              <a:t> в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електро</a:t>
            </a:r>
            <a:r>
              <a:rPr lang="ru-RU" dirty="0"/>
              <a:t>- та </a:t>
            </a:r>
            <a:r>
              <a:rPr lang="ru-RU" dirty="0" err="1"/>
              <a:t>радіотехніки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найвизначніших</a:t>
            </a:r>
            <a:r>
              <a:rPr lang="ru-RU" dirty="0"/>
              <a:t> </a:t>
            </a:r>
            <a:r>
              <a:rPr lang="ru-RU" dirty="0" err="1"/>
              <a:t>відкриттів</a:t>
            </a:r>
            <a:r>
              <a:rPr lang="ru-RU" dirty="0"/>
              <a:t> — </a:t>
            </a:r>
            <a:r>
              <a:rPr lang="ru-RU" dirty="0" err="1"/>
              <a:t>змінний</a:t>
            </a:r>
            <a:r>
              <a:rPr lang="ru-RU" dirty="0"/>
              <a:t> струм, </a:t>
            </a:r>
            <a:r>
              <a:rPr lang="ru-RU" dirty="0" err="1"/>
              <a:t>флуоресцентне</a:t>
            </a:r>
            <a:r>
              <a:rPr lang="ru-RU" dirty="0"/>
              <a:t> </a:t>
            </a:r>
            <a:r>
              <a:rPr lang="ru-RU" dirty="0" err="1"/>
              <a:t>світло</a:t>
            </a:r>
            <a:r>
              <a:rPr lang="ru-RU" dirty="0"/>
              <a:t>, </a:t>
            </a:r>
            <a:r>
              <a:rPr lang="ru-RU" dirty="0" err="1"/>
              <a:t>бездротова</a:t>
            </a:r>
            <a:r>
              <a:rPr lang="ru-RU" dirty="0"/>
              <a:t> передача </a:t>
            </a:r>
            <a:r>
              <a:rPr lang="ru-RU" dirty="0" err="1"/>
              <a:t>енергії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Тесла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розробив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дистанційного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r>
              <a:rPr lang="ru-RU" dirty="0"/>
              <a:t>,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струмами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частоти</a:t>
            </a:r>
            <a:r>
              <a:rPr lang="ru-RU" dirty="0"/>
              <a:t>, </a:t>
            </a:r>
            <a:r>
              <a:rPr lang="ru-RU" dirty="0" err="1"/>
              <a:t>побудував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електричні</a:t>
            </a:r>
            <a:r>
              <a:rPr lang="ru-RU" dirty="0"/>
              <a:t> </a:t>
            </a:r>
            <a:r>
              <a:rPr lang="ru-RU" dirty="0" err="1"/>
              <a:t>годинники</a:t>
            </a:r>
            <a:r>
              <a:rPr lang="ru-RU" dirty="0"/>
              <a:t>, </a:t>
            </a:r>
            <a:r>
              <a:rPr lang="ru-RU" dirty="0" err="1"/>
              <a:t>двигун</a:t>
            </a:r>
            <a:r>
              <a:rPr lang="ru-RU" dirty="0"/>
              <a:t> на </a:t>
            </a:r>
            <a:r>
              <a:rPr lang="ru-RU" dirty="0" err="1"/>
              <a:t>сонячній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й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Нікола</a:t>
            </a:r>
            <a:r>
              <a:rPr lang="ru-RU" dirty="0"/>
              <a:t> Тесла створив генератор </a:t>
            </a:r>
            <a:r>
              <a:rPr lang="ru-RU" dirty="0" err="1"/>
              <a:t>змінного</a:t>
            </a:r>
            <a:r>
              <a:rPr lang="ru-RU" dirty="0"/>
              <a:t> струму, </a:t>
            </a:r>
            <a:r>
              <a:rPr lang="ru-RU" dirty="0" err="1"/>
              <a:t>опираючись</a:t>
            </a:r>
            <a:r>
              <a:rPr lang="ru-RU" dirty="0"/>
              <a:t> на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магнітних</a:t>
            </a:r>
            <a:r>
              <a:rPr lang="ru-RU" dirty="0"/>
              <a:t> </a:t>
            </a:r>
            <a:r>
              <a:rPr lang="ru-RU" dirty="0" err="1"/>
              <a:t>полів</a:t>
            </a:r>
            <a:r>
              <a:rPr lang="ru-RU" dirty="0"/>
              <a:t>, і </a:t>
            </a:r>
            <a:r>
              <a:rPr lang="ru-RU" dirty="0" err="1"/>
              <a:t>тим</a:t>
            </a:r>
            <a:r>
              <a:rPr lang="ru-RU" dirty="0"/>
              <a:t> самим </a:t>
            </a:r>
            <a:r>
              <a:rPr lang="ru-RU" dirty="0" err="1"/>
              <a:t>надав</a:t>
            </a:r>
            <a:r>
              <a:rPr lang="ru-RU" dirty="0"/>
              <a:t> </a:t>
            </a:r>
            <a:r>
              <a:rPr lang="ru-RU" dirty="0" err="1"/>
              <a:t>людству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широкого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електрики</a:t>
            </a:r>
            <a:r>
              <a:rPr lang="ru-RU" dirty="0"/>
              <a:t>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7"/>
            <a:ext cx="74930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22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 </a:t>
            </a:r>
            <a:r>
              <a:rPr lang="ru-RU" dirty="0" err="1"/>
              <a:t>Белграді</a:t>
            </a:r>
            <a:r>
              <a:rPr lang="ru-RU" dirty="0"/>
              <a:t> у 1952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відкритий</a:t>
            </a:r>
            <a:r>
              <a:rPr lang="ru-RU" dirty="0"/>
              <a:t> Музей </a:t>
            </a:r>
            <a:r>
              <a:rPr lang="ru-RU" dirty="0" err="1"/>
              <a:t>Ніколи</a:t>
            </a:r>
            <a:r>
              <a:rPr lang="ru-RU" dirty="0"/>
              <a:t> </a:t>
            </a:r>
            <a:r>
              <a:rPr lang="ru-RU" dirty="0" err="1"/>
              <a:t>Тесли</a:t>
            </a:r>
            <a:r>
              <a:rPr lang="ru-RU" dirty="0"/>
              <a:t>, де </a:t>
            </a:r>
            <a:r>
              <a:rPr lang="ru-RU" dirty="0" err="1"/>
              <a:t>зберігаються</a:t>
            </a:r>
            <a:r>
              <a:rPr lang="ru-RU" dirty="0"/>
              <a:t> </a:t>
            </a:r>
            <a:r>
              <a:rPr lang="ru-RU" dirty="0" err="1"/>
              <a:t>особисті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</a:t>
            </a:r>
            <a:r>
              <a:rPr lang="ru-RU" dirty="0" err="1"/>
              <a:t>винахідника</a:t>
            </a:r>
            <a:r>
              <a:rPr lang="ru-RU" dirty="0"/>
              <a:t>,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історичні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 та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винаходів</a:t>
            </a:r>
            <a:r>
              <a:rPr lang="ru-RU" dirty="0"/>
              <a:t>.</a:t>
            </a:r>
          </a:p>
          <a:p>
            <a:r>
              <a:rPr lang="ru-RU" dirty="0" err="1"/>
              <a:t>Одиниця</a:t>
            </a:r>
            <a:r>
              <a:rPr lang="ru-RU" dirty="0"/>
              <a:t> </a:t>
            </a:r>
            <a:r>
              <a:rPr lang="ru-RU" dirty="0" err="1"/>
              <a:t>вимірювання</a:t>
            </a:r>
            <a:r>
              <a:rPr lang="ru-RU" dirty="0"/>
              <a:t> </a:t>
            </a:r>
            <a:r>
              <a:rPr lang="ru-RU" dirty="0" err="1"/>
              <a:t>магнітної</a:t>
            </a:r>
            <a:r>
              <a:rPr lang="ru-RU" dirty="0"/>
              <a:t> </a:t>
            </a:r>
            <a:r>
              <a:rPr lang="ru-RU" dirty="0" err="1"/>
              <a:t>індукції</a:t>
            </a:r>
            <a:r>
              <a:rPr lang="ru-RU" dirty="0"/>
              <a:t> в </a:t>
            </a:r>
            <a:r>
              <a:rPr lang="ru-RU" dirty="0" err="1"/>
              <a:t>системі</a:t>
            </a:r>
            <a:r>
              <a:rPr lang="ru-RU" dirty="0"/>
              <a:t> СІ названа на честь </a:t>
            </a:r>
            <a:r>
              <a:rPr lang="ru-RU" dirty="0" err="1"/>
              <a:t>дослідника</a:t>
            </a:r>
            <a:r>
              <a:rPr lang="ru-RU" dirty="0"/>
              <a:t> — Тесла.</a:t>
            </a:r>
          </a:p>
          <a:p>
            <a:r>
              <a:rPr lang="ru-RU" dirty="0"/>
              <a:t>Портрет </a:t>
            </a:r>
            <a:r>
              <a:rPr lang="ru-RU" dirty="0" err="1"/>
              <a:t>Тесли</a:t>
            </a:r>
            <a:r>
              <a:rPr lang="ru-RU" dirty="0"/>
              <a:t> </a:t>
            </a:r>
            <a:r>
              <a:rPr lang="ru-RU" dirty="0" err="1"/>
              <a:t>зображений</a:t>
            </a:r>
            <a:r>
              <a:rPr lang="ru-RU" dirty="0"/>
              <a:t> на </a:t>
            </a:r>
            <a:r>
              <a:rPr lang="ru-RU" dirty="0" err="1"/>
              <a:t>банкноті</a:t>
            </a:r>
            <a:r>
              <a:rPr lang="ru-RU" dirty="0"/>
              <a:t> у 100 </a:t>
            </a:r>
            <a:r>
              <a:rPr lang="ru-RU" dirty="0" err="1"/>
              <a:t>сербських</a:t>
            </a:r>
            <a:r>
              <a:rPr lang="ru-RU" dirty="0"/>
              <a:t> </a:t>
            </a:r>
            <a:r>
              <a:rPr lang="ru-RU" dirty="0" err="1"/>
              <a:t>динарів</a:t>
            </a:r>
            <a:r>
              <a:rPr lang="ru-RU" dirty="0"/>
              <a:t>.</a:t>
            </a:r>
          </a:p>
          <a:p>
            <a:r>
              <a:rPr lang="ru-RU" dirty="0"/>
              <a:t>На честь </a:t>
            </a:r>
            <a:r>
              <a:rPr lang="ru-RU" dirty="0" err="1"/>
              <a:t>винахідника</a:t>
            </a:r>
            <a:r>
              <a:rPr lang="ru-RU" dirty="0"/>
              <a:t> </a:t>
            </a:r>
            <a:r>
              <a:rPr lang="ru-RU" dirty="0" err="1"/>
              <a:t>названі</a:t>
            </a:r>
            <a:r>
              <a:rPr lang="ru-RU" dirty="0"/>
              <a:t> кратер на </a:t>
            </a:r>
            <a:r>
              <a:rPr lang="ru-RU" dirty="0" err="1"/>
              <a:t>Місяці</a:t>
            </a:r>
            <a:r>
              <a:rPr lang="ru-RU" dirty="0"/>
              <a:t> та </a:t>
            </a:r>
            <a:r>
              <a:rPr lang="ru-RU" dirty="0" err="1"/>
              <a:t>астероїд</a:t>
            </a:r>
            <a:r>
              <a:rPr lang="ru-RU" dirty="0"/>
              <a:t> 2244 Тесла.</a:t>
            </a:r>
          </a:p>
          <a:p>
            <a:r>
              <a:rPr lang="ru-RU" dirty="0" err="1"/>
              <a:t>Іменем</a:t>
            </a:r>
            <a:r>
              <a:rPr lang="ru-RU" dirty="0"/>
              <a:t> </a:t>
            </a:r>
            <a:r>
              <a:rPr lang="ru-RU" dirty="0" err="1"/>
              <a:t>винахідника</a:t>
            </a:r>
            <a:r>
              <a:rPr lang="ru-RU" dirty="0"/>
              <a:t> названо </a:t>
            </a:r>
            <a:r>
              <a:rPr lang="ru-RU" dirty="0" err="1"/>
              <a:t>компанію</a:t>
            </a:r>
            <a:r>
              <a:rPr lang="ru-RU" dirty="0"/>
              <a:t>, яка </a:t>
            </a:r>
            <a:r>
              <a:rPr lang="ru-RU" dirty="0" err="1"/>
              <a:t>випускає</a:t>
            </a:r>
            <a:r>
              <a:rPr lang="ru-RU" dirty="0"/>
              <a:t> </a:t>
            </a:r>
            <a:r>
              <a:rPr lang="ru-RU" dirty="0" err="1"/>
              <a:t>суперкари</a:t>
            </a:r>
            <a:r>
              <a:rPr lang="ru-RU" dirty="0"/>
              <a:t>, </a:t>
            </a:r>
            <a:r>
              <a:rPr lang="ru-RU" dirty="0" err="1"/>
              <a:t>облаштовані</a:t>
            </a:r>
            <a:r>
              <a:rPr lang="ru-RU" dirty="0"/>
              <a:t> </a:t>
            </a:r>
            <a:r>
              <a:rPr lang="ru-RU" dirty="0" err="1"/>
              <a:t>електричним</a:t>
            </a:r>
            <a:r>
              <a:rPr lang="ru-RU" dirty="0"/>
              <a:t> </a:t>
            </a:r>
            <a:r>
              <a:rPr lang="ru-RU" dirty="0" err="1"/>
              <a:t>двигуном</a:t>
            </a:r>
            <a:r>
              <a:rPr lang="ru-RU" dirty="0"/>
              <a:t> — </a:t>
            </a:r>
            <a:r>
              <a:rPr lang="en-US" dirty="0"/>
              <a:t>Tesla Motors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49300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96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Майкл </a:t>
            </a: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Фарадей</a:t>
            </a:r>
            <a:b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(22.IX.1791-25.VIII.1867)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6" y="1885950"/>
            <a:ext cx="3535562" cy="427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139952" y="2636912"/>
            <a:ext cx="4147936" cy="3607296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/>
              <a:t>Англійський</a:t>
            </a:r>
            <a:r>
              <a:rPr lang="ru-RU" sz="4000" dirty="0"/>
              <a:t> </a:t>
            </a:r>
            <a:r>
              <a:rPr lang="ru-RU" sz="4000" dirty="0" err="1"/>
              <a:t>фізик</a:t>
            </a:r>
            <a:r>
              <a:rPr lang="ru-RU" sz="4000" dirty="0"/>
              <a:t> і </a:t>
            </a:r>
            <a:r>
              <a:rPr lang="ru-RU" sz="4000" dirty="0" err="1"/>
              <a:t>хімік</a:t>
            </a:r>
            <a:r>
              <a:rPr lang="ru-RU" sz="4000" dirty="0"/>
              <a:t>. </a:t>
            </a:r>
          </a:p>
        </p:txBody>
      </p:sp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395536" y="6309320"/>
            <a:ext cx="43204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11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засновників</a:t>
            </a:r>
            <a:r>
              <a:rPr lang="ru-RU" dirty="0"/>
              <a:t> </a:t>
            </a:r>
            <a:r>
              <a:rPr lang="ru-RU" dirty="0" err="1"/>
              <a:t>кількісної</a:t>
            </a:r>
            <a:r>
              <a:rPr lang="ru-RU" dirty="0"/>
              <a:t> </a:t>
            </a:r>
            <a:r>
              <a:rPr lang="ru-RU" dirty="0" err="1"/>
              <a:t>електрохімії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Уперше</a:t>
            </a:r>
            <a:r>
              <a:rPr lang="ru-RU" dirty="0"/>
              <a:t> одержав (1823) у </a:t>
            </a:r>
            <a:r>
              <a:rPr lang="ru-RU" dirty="0" err="1"/>
              <a:t>рідкому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 хлор,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сірководень</a:t>
            </a:r>
            <a:r>
              <a:rPr lang="ru-RU" dirty="0"/>
              <a:t>, </a:t>
            </a:r>
            <a:r>
              <a:rPr lang="ru-RU" dirty="0" err="1"/>
              <a:t>діоксид</a:t>
            </a:r>
            <a:r>
              <a:rPr lang="ru-RU" dirty="0"/>
              <a:t> </a:t>
            </a:r>
            <a:r>
              <a:rPr lang="ru-RU" dirty="0" err="1"/>
              <a:t>вуглецю</a:t>
            </a:r>
            <a:r>
              <a:rPr lang="ru-RU" dirty="0"/>
              <a:t>, </a:t>
            </a:r>
            <a:r>
              <a:rPr lang="ru-RU" dirty="0" err="1"/>
              <a:t>аміак</a:t>
            </a:r>
            <a:r>
              <a:rPr lang="ru-RU" dirty="0"/>
              <a:t> і </a:t>
            </a:r>
            <a:r>
              <a:rPr lang="ru-RU" dirty="0" err="1"/>
              <a:t>діоксид</a:t>
            </a:r>
            <a:r>
              <a:rPr lang="ru-RU" dirty="0"/>
              <a:t> азоту. </a:t>
            </a:r>
            <a:endParaRPr lang="ru-RU" dirty="0" smtClean="0"/>
          </a:p>
          <a:p>
            <a:r>
              <a:rPr lang="ru-RU" dirty="0" err="1" smtClean="0"/>
              <a:t>Відкрив</a:t>
            </a:r>
            <a:r>
              <a:rPr lang="ru-RU" dirty="0" smtClean="0"/>
              <a:t> </a:t>
            </a:r>
            <a:r>
              <a:rPr lang="ru-RU" dirty="0"/>
              <a:t>(1825) бензол, </a:t>
            </a:r>
            <a:r>
              <a:rPr lang="ru-RU" dirty="0" err="1"/>
              <a:t>вивчив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фізичні</a:t>
            </a:r>
            <a:r>
              <a:rPr lang="ru-RU" dirty="0"/>
              <a:t> й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Поклав</a:t>
            </a:r>
            <a:r>
              <a:rPr lang="ru-RU" dirty="0" smtClean="0"/>
              <a:t> </a:t>
            </a:r>
            <a:r>
              <a:rPr lang="ru-RU" dirty="0"/>
              <a:t>початок (1826) </a:t>
            </a:r>
            <a:r>
              <a:rPr lang="ru-RU" dirty="0" err="1"/>
              <a:t>дослідженням</a:t>
            </a:r>
            <a:r>
              <a:rPr lang="ru-RU" dirty="0"/>
              <a:t> натурального каучуку. </a:t>
            </a:r>
            <a:endParaRPr lang="ru-RU" dirty="0" smtClean="0"/>
          </a:p>
          <a:p>
            <a:r>
              <a:rPr lang="ru-RU" dirty="0" smtClean="0"/>
              <a:t>Показав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фотохімічного</a:t>
            </a:r>
            <a:r>
              <a:rPr lang="ru-RU" dirty="0"/>
              <a:t> </a:t>
            </a:r>
            <a:r>
              <a:rPr lang="ru-RU" dirty="0" err="1"/>
              <a:t>хлорування</a:t>
            </a:r>
            <a:r>
              <a:rPr lang="ru-RU" dirty="0"/>
              <a:t> этилену за 15 </a:t>
            </a:r>
            <a:r>
              <a:rPr lang="ru-RU" dirty="0" err="1"/>
              <a:t>років</a:t>
            </a:r>
            <a:r>
              <a:rPr lang="ru-RU" dirty="0"/>
              <a:t> до </a:t>
            </a:r>
            <a:r>
              <a:rPr lang="ru-RU" dirty="0" err="1"/>
              <a:t>здійсненого</a:t>
            </a:r>
            <a:r>
              <a:rPr lang="ru-RU" dirty="0"/>
              <a:t> Ж. Б. А. Дюма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металепсії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Один </a:t>
            </a:r>
            <a:r>
              <a:rPr lang="ru-RU" dirty="0"/>
              <a:t>з </a:t>
            </a:r>
            <a:r>
              <a:rPr lang="ru-RU" dirty="0" err="1"/>
              <a:t>піонерів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каталітичних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Одержав </a:t>
            </a:r>
            <a:r>
              <a:rPr lang="ru-RU" dirty="0" err="1"/>
              <a:t>важке</a:t>
            </a:r>
            <a:r>
              <a:rPr lang="ru-RU" dirty="0"/>
              <a:t> </a:t>
            </a:r>
            <a:r>
              <a:rPr lang="ru-RU" dirty="0" err="1"/>
              <a:t>свинцеве</a:t>
            </a:r>
            <a:r>
              <a:rPr lang="ru-RU" dirty="0"/>
              <a:t> </a:t>
            </a:r>
            <a:r>
              <a:rPr lang="ru-RU" dirty="0" err="1"/>
              <a:t>скло</a:t>
            </a:r>
            <a:r>
              <a:rPr lang="ru-RU" dirty="0"/>
              <a:t>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відкрив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 </a:t>
            </a:r>
            <a:r>
              <a:rPr lang="ru-RU" dirty="0" err="1"/>
              <a:t>магнітного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площини</a:t>
            </a:r>
            <a:r>
              <a:rPr lang="ru-RU" dirty="0"/>
              <a:t> </a:t>
            </a:r>
            <a:r>
              <a:rPr lang="ru-RU" dirty="0" err="1"/>
              <a:t>поляризації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Установив </a:t>
            </a:r>
            <a:r>
              <a:rPr lang="ru-RU" dirty="0"/>
              <a:t>(1833-1836) </a:t>
            </a:r>
            <a:r>
              <a:rPr lang="ru-RU" dirty="0" err="1"/>
              <a:t>кількісні</a:t>
            </a:r>
            <a:r>
              <a:rPr lang="ru-RU" dirty="0"/>
              <a:t> </a:t>
            </a:r>
            <a:r>
              <a:rPr lang="ru-RU" dirty="0" err="1"/>
              <a:t>закони</a:t>
            </a:r>
            <a:r>
              <a:rPr lang="ru-RU" dirty="0"/>
              <a:t> </a:t>
            </a:r>
            <a:r>
              <a:rPr lang="ru-RU" dirty="0" err="1"/>
              <a:t>електролізу</a:t>
            </a:r>
            <a:r>
              <a:rPr lang="ru-RU" dirty="0"/>
              <a:t>. 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4930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55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/>
              <a:t>Ім'я</a:t>
            </a:r>
            <a:r>
              <a:rPr lang="ru-RU" dirty="0"/>
              <a:t> Фарадея </a:t>
            </a:r>
            <a:r>
              <a:rPr lang="ru-RU" dirty="0" err="1"/>
              <a:t>ввійшло</a:t>
            </a:r>
            <a:r>
              <a:rPr lang="ru-RU" dirty="0"/>
              <a:t> в систему </a:t>
            </a:r>
            <a:r>
              <a:rPr lang="ru-RU" dirty="0" err="1"/>
              <a:t>електричних</a:t>
            </a:r>
            <a:r>
              <a:rPr lang="ru-RU" dirty="0"/>
              <a:t> </a:t>
            </a:r>
            <a:r>
              <a:rPr lang="ru-RU" dirty="0" err="1"/>
              <a:t>одиниць</a:t>
            </a:r>
            <a:r>
              <a:rPr lang="ru-RU" dirty="0"/>
              <a:t> як </a:t>
            </a:r>
            <a:r>
              <a:rPr lang="ru-RU" dirty="0" err="1"/>
              <a:t>одиниця</a:t>
            </a:r>
            <a:r>
              <a:rPr lang="ru-RU" dirty="0"/>
              <a:t> </a:t>
            </a:r>
            <a:r>
              <a:rPr lang="ru-RU" dirty="0" err="1"/>
              <a:t>електричної</a:t>
            </a:r>
            <a:r>
              <a:rPr lang="ru-RU" dirty="0"/>
              <a:t> </a:t>
            </a:r>
            <a:r>
              <a:rPr lang="ru-RU" dirty="0" err="1"/>
              <a:t>ємності</a:t>
            </a:r>
            <a:r>
              <a:rPr lang="ru-RU" dirty="0"/>
              <a:t>.</a:t>
            </a:r>
          </a:p>
          <a:p>
            <a:r>
              <a:rPr lang="ru-RU" dirty="0"/>
              <a:t> 37582 Фарадей — </a:t>
            </a:r>
            <a:r>
              <a:rPr lang="ru-RU" dirty="0" err="1"/>
              <a:t>астероїд</a:t>
            </a:r>
            <a:r>
              <a:rPr lang="ru-RU" dirty="0"/>
              <a:t>, названий на честь </a:t>
            </a:r>
            <a:r>
              <a:rPr lang="ru-RU" dirty="0" err="1" smtClean="0"/>
              <a:t>вченого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49300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33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Андре </a:t>
            </a: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Ампер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22.I.1775-10.VI.1836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75777"/>
            <a:ext cx="3096344" cy="3777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70248" y="2204864"/>
            <a:ext cx="4046168" cy="3744416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/>
              <a:t>Французький</a:t>
            </a:r>
            <a:r>
              <a:rPr lang="ru-RU" sz="3200" dirty="0"/>
              <a:t> </a:t>
            </a:r>
            <a:r>
              <a:rPr lang="ru-RU" sz="3200" dirty="0" err="1"/>
              <a:t>фізик</a:t>
            </a:r>
            <a:r>
              <a:rPr lang="ru-RU" sz="3200" dirty="0"/>
              <a:t>, математик і </a:t>
            </a:r>
            <a:r>
              <a:rPr lang="ru-RU" sz="3200" dirty="0" err="1"/>
              <a:t>хімік</a:t>
            </a:r>
            <a:r>
              <a:rPr lang="ru-RU" sz="3200" dirty="0"/>
              <a:t>, член </a:t>
            </a:r>
            <a:r>
              <a:rPr lang="ru-RU" sz="3200" dirty="0" err="1"/>
              <a:t>багатьох</a:t>
            </a:r>
            <a:r>
              <a:rPr lang="ru-RU" sz="3200" dirty="0"/>
              <a:t> </a:t>
            </a:r>
            <a:r>
              <a:rPr lang="ru-RU" sz="3200" dirty="0" err="1"/>
              <a:t>академій</a:t>
            </a:r>
            <a:r>
              <a:rPr lang="ru-RU" sz="3200" dirty="0"/>
              <a:t> </a:t>
            </a:r>
            <a:r>
              <a:rPr lang="ru-RU" sz="3200" dirty="0" smtClean="0"/>
              <a:t>наук.</a:t>
            </a:r>
            <a:endParaRPr lang="ru-RU" sz="3200" dirty="0"/>
          </a:p>
        </p:txBody>
      </p:sp>
      <p:pic>
        <p:nvPicPr>
          <p:cNvPr id="5123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44" y="6108843"/>
            <a:ext cx="50641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1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Енріко</a:t>
            </a: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Фермі</a:t>
            </a: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(1901-1954)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87" y="1913141"/>
            <a:ext cx="3374733" cy="4252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70248" y="2420888"/>
            <a:ext cx="3657600" cy="3751312"/>
          </a:xfrm>
        </p:spPr>
        <p:txBody>
          <a:bodyPr/>
          <a:lstStyle/>
          <a:p>
            <a:pPr algn="ctr"/>
            <a:r>
              <a:rPr lang="ru-RU" dirty="0" err="1"/>
              <a:t>Італійський</a:t>
            </a:r>
            <a:r>
              <a:rPr lang="ru-RU" dirty="0"/>
              <a:t> </a:t>
            </a:r>
            <a:r>
              <a:rPr lang="ru-RU" dirty="0" err="1"/>
              <a:t>фізик</a:t>
            </a:r>
            <a:r>
              <a:rPr lang="ru-RU" dirty="0"/>
              <a:t>,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творців</a:t>
            </a:r>
            <a:r>
              <a:rPr lang="ru-RU" dirty="0"/>
              <a:t> </a:t>
            </a:r>
            <a:r>
              <a:rPr lang="ru-RU" dirty="0" err="1"/>
              <a:t>ядерної</a:t>
            </a:r>
            <a:r>
              <a:rPr lang="ru-RU" dirty="0"/>
              <a:t> й </a:t>
            </a:r>
            <a:r>
              <a:rPr lang="ru-RU" dirty="0" err="1"/>
              <a:t>нейтронної</a:t>
            </a:r>
            <a:r>
              <a:rPr lang="ru-RU" dirty="0"/>
              <a:t> </a:t>
            </a:r>
            <a:r>
              <a:rPr lang="ru-RU" dirty="0" err="1"/>
              <a:t>фізики</a:t>
            </a:r>
            <a:r>
              <a:rPr lang="ru-RU" dirty="0"/>
              <a:t>, </a:t>
            </a:r>
            <a:r>
              <a:rPr lang="ru-RU" dirty="0" err="1"/>
              <a:t>засновник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 в </a:t>
            </a:r>
            <a:r>
              <a:rPr lang="ru-RU" dirty="0" err="1"/>
              <a:t>Італії</a:t>
            </a:r>
            <a:r>
              <a:rPr lang="ru-RU" dirty="0"/>
              <a:t> й США.</a:t>
            </a:r>
          </a:p>
        </p:txBody>
      </p:sp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395536" y="6309320"/>
            <a:ext cx="43204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25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ядерних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при </a:t>
            </a:r>
            <a:r>
              <a:rPr lang="ru-RU" dirty="0" err="1"/>
              <a:t>бомбардуванні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нейтронами,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народжуються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радіоактивні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.</a:t>
            </a:r>
          </a:p>
          <a:p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слабкої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, </a:t>
            </a:r>
            <a:r>
              <a:rPr lang="ru-RU" dirty="0" err="1"/>
              <a:t>одної</a:t>
            </a:r>
            <a:r>
              <a:rPr lang="ru-RU" dirty="0"/>
              <a:t> з </a:t>
            </a:r>
            <a:r>
              <a:rPr lang="ru-RU" dirty="0" err="1"/>
              <a:t>фундаментальних</a:t>
            </a:r>
            <a:r>
              <a:rPr lang="ru-RU" dirty="0"/>
              <a:t> </a:t>
            </a:r>
            <a:r>
              <a:rPr lang="ru-RU" dirty="0" err="1"/>
              <a:t>взаємодій</a:t>
            </a:r>
            <a:r>
              <a:rPr lang="ru-RU" dirty="0"/>
              <a:t>, і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квантової</a:t>
            </a:r>
            <a:r>
              <a:rPr lang="ru-RU" dirty="0"/>
              <a:t> статистики </a:t>
            </a:r>
            <a:r>
              <a:rPr lang="ru-RU" dirty="0" err="1"/>
              <a:t>ферміонів</a:t>
            </a:r>
            <a:r>
              <a:rPr lang="ru-RU" dirty="0"/>
              <a:t> .</a:t>
            </a:r>
          </a:p>
          <a:p>
            <a:r>
              <a:rPr lang="ru-RU" dirty="0"/>
              <a:t>У 1922 </a:t>
            </a:r>
            <a:r>
              <a:rPr lang="ru-RU" dirty="0" err="1"/>
              <a:t>Фермі</a:t>
            </a:r>
            <a:r>
              <a:rPr lang="ru-RU" dirty="0"/>
              <a:t> </a:t>
            </a:r>
            <a:r>
              <a:rPr lang="ru-RU" dirty="0" err="1"/>
              <a:t>опублікував</a:t>
            </a:r>
            <a:r>
              <a:rPr lang="ru-RU" dirty="0"/>
              <a:t> роботу «Про </a:t>
            </a:r>
            <a:r>
              <a:rPr lang="ru-RU" dirty="0" err="1"/>
              <a:t>явища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часу»,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запровадив</a:t>
            </a:r>
            <a:r>
              <a:rPr lang="ru-RU" dirty="0"/>
              <a:t> так </a:t>
            </a:r>
            <a:r>
              <a:rPr lang="ru-RU" dirty="0" err="1"/>
              <a:t>звані</a:t>
            </a:r>
            <a:r>
              <a:rPr lang="ru-RU" dirty="0"/>
              <a:t> </a:t>
            </a:r>
            <a:r>
              <a:rPr lang="ru-RU" dirty="0" err="1"/>
              <a:t>координати</a:t>
            </a:r>
            <a:r>
              <a:rPr lang="ru-RU" dirty="0"/>
              <a:t> </a:t>
            </a:r>
            <a:r>
              <a:rPr lang="ru-RU" dirty="0" err="1"/>
              <a:t>Фермі</a:t>
            </a:r>
            <a:r>
              <a:rPr lang="ru-RU" dirty="0"/>
              <a:t> й </a:t>
            </a:r>
            <a:r>
              <a:rPr lang="ru-RU" dirty="0" err="1"/>
              <a:t>довів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часу </a:t>
            </a:r>
            <a:r>
              <a:rPr lang="ru-RU" dirty="0" err="1"/>
              <a:t>простір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евклідовим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4930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67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7467600" cy="4485112"/>
          </a:xfrm>
        </p:spPr>
        <p:txBody>
          <a:bodyPr/>
          <a:lstStyle/>
          <a:p>
            <a:r>
              <a:rPr lang="ru-RU" sz="2800" dirty="0"/>
              <a:t>Лауреат </a:t>
            </a:r>
            <a:r>
              <a:rPr lang="ru-RU" sz="2800" dirty="0" err="1"/>
              <a:t>Нобелівської</a:t>
            </a:r>
            <a:r>
              <a:rPr lang="ru-RU" sz="2800" dirty="0"/>
              <a:t> </a:t>
            </a:r>
            <a:r>
              <a:rPr lang="ru-RU" sz="2800" dirty="0" err="1"/>
              <a:t>премії</a:t>
            </a:r>
            <a:r>
              <a:rPr lang="ru-RU" sz="2800" dirty="0"/>
              <a:t> з </a:t>
            </a:r>
            <a:r>
              <a:rPr lang="ru-RU" sz="2800" dirty="0" err="1"/>
              <a:t>фізики</a:t>
            </a:r>
            <a:r>
              <a:rPr lang="ru-RU" sz="2800" dirty="0"/>
              <a:t> (1938).</a:t>
            </a:r>
          </a:p>
          <a:p>
            <a:r>
              <a:rPr lang="ru-RU" sz="2800" dirty="0"/>
              <a:t>Лауреат </a:t>
            </a:r>
            <a:r>
              <a:rPr lang="ru-RU" sz="2800" dirty="0" err="1"/>
              <a:t>премії</a:t>
            </a:r>
            <a:r>
              <a:rPr lang="ru-RU" sz="2800" dirty="0"/>
              <a:t> </a:t>
            </a:r>
            <a:r>
              <a:rPr lang="ru-RU" sz="2800" dirty="0" err="1"/>
              <a:t>Румфорда</a:t>
            </a:r>
            <a:r>
              <a:rPr lang="ru-RU" sz="2800" dirty="0"/>
              <a:t> </a:t>
            </a:r>
            <a:r>
              <a:rPr lang="ru-RU" sz="2800" dirty="0" err="1"/>
              <a:t>Американської</a:t>
            </a:r>
            <a:r>
              <a:rPr lang="ru-RU" sz="2800" dirty="0"/>
              <a:t> </a:t>
            </a:r>
            <a:r>
              <a:rPr lang="ru-RU" sz="2800" dirty="0" err="1"/>
              <a:t>академії</a:t>
            </a:r>
            <a:r>
              <a:rPr lang="ru-RU" sz="2800" dirty="0"/>
              <a:t> </a:t>
            </a:r>
            <a:r>
              <a:rPr lang="ru-RU" sz="2800" dirty="0" err="1"/>
              <a:t>мистецтв</a:t>
            </a:r>
            <a:r>
              <a:rPr lang="ru-RU" sz="2800" dirty="0"/>
              <a:t> і наук (1953).</a:t>
            </a:r>
          </a:p>
          <a:p>
            <a:r>
              <a:rPr lang="ru-RU" sz="2800" dirty="0" smtClean="0"/>
              <a:t>У </a:t>
            </a:r>
            <a:r>
              <a:rPr lang="ru-RU" sz="2800" dirty="0" err="1"/>
              <a:t>його</a:t>
            </a:r>
            <a:r>
              <a:rPr lang="ru-RU" sz="2800" dirty="0"/>
              <a:t> честь названий </a:t>
            </a:r>
            <a:r>
              <a:rPr lang="ru-RU" sz="2800" dirty="0" err="1"/>
              <a:t>сотий</a:t>
            </a:r>
            <a:r>
              <a:rPr lang="ru-RU" sz="2800" dirty="0"/>
              <a:t> </a:t>
            </a:r>
            <a:r>
              <a:rPr lang="ru-RU" sz="2800" dirty="0" err="1"/>
              <a:t>елемент</a:t>
            </a:r>
            <a:r>
              <a:rPr lang="ru-RU" sz="2800" dirty="0"/>
              <a:t> </a:t>
            </a:r>
            <a:r>
              <a:rPr lang="ru-RU" sz="2800" dirty="0" err="1"/>
              <a:t>таблиці</a:t>
            </a:r>
            <a:r>
              <a:rPr lang="ru-RU" sz="2800" dirty="0"/>
              <a:t> </a:t>
            </a:r>
            <a:r>
              <a:rPr lang="ru-RU" sz="2800" dirty="0" err="1"/>
              <a:t>Менделєєва</a:t>
            </a:r>
            <a:r>
              <a:rPr lang="ru-RU" sz="2800" dirty="0"/>
              <a:t> – </a:t>
            </a:r>
            <a:r>
              <a:rPr lang="ru-RU" sz="2800" dirty="0" err="1"/>
              <a:t>фермій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49300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04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352928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1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Костянтин</a:t>
            </a:r>
            <a:r>
              <a:rPr lang="ru-RU" sz="3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1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Едуардович</a:t>
            </a:r>
            <a:r>
              <a:rPr lang="ru-RU" sz="3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1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Ціолковський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(5.09.1857р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– 19.09.1935р)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59" y="1825779"/>
            <a:ext cx="3133861" cy="412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995936" y="2420888"/>
            <a:ext cx="4608512" cy="3751312"/>
          </a:xfrm>
        </p:spPr>
        <p:txBody>
          <a:bodyPr/>
          <a:lstStyle/>
          <a:p>
            <a:pPr algn="ctr"/>
            <a:r>
              <a:rPr lang="ru-RU" sz="2800" dirty="0" err="1"/>
              <a:t>Російський</a:t>
            </a:r>
            <a:r>
              <a:rPr lang="ru-RU" sz="2800" dirty="0"/>
              <a:t> </a:t>
            </a:r>
            <a:r>
              <a:rPr lang="ru-RU" sz="2800" dirty="0" err="1"/>
              <a:t>вчений</a:t>
            </a:r>
            <a:r>
              <a:rPr lang="ru-RU" sz="2800" dirty="0"/>
              <a:t>-самоучка і </a:t>
            </a:r>
            <a:r>
              <a:rPr lang="ru-RU" sz="2800" dirty="0" err="1"/>
              <a:t>винахідник</a:t>
            </a:r>
            <a:r>
              <a:rPr lang="ru-RU" sz="2800" dirty="0"/>
              <a:t>, </a:t>
            </a:r>
            <a:r>
              <a:rPr lang="ru-RU" sz="2800" dirty="0" err="1"/>
              <a:t>шкільний</a:t>
            </a:r>
            <a:r>
              <a:rPr lang="ru-RU" sz="2800" dirty="0"/>
              <a:t> </a:t>
            </a:r>
            <a:r>
              <a:rPr lang="ru-RU" sz="2800" dirty="0" err="1"/>
              <a:t>вчитель</a:t>
            </a:r>
            <a:r>
              <a:rPr lang="ru-RU" sz="2800" dirty="0"/>
              <a:t>. </a:t>
            </a:r>
          </a:p>
          <a:p>
            <a:endParaRPr lang="ru-RU" dirty="0"/>
          </a:p>
        </p:txBody>
      </p:sp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395536" y="6309320"/>
            <a:ext cx="43204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47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Основоположник </a:t>
            </a:r>
            <a:r>
              <a:rPr lang="ru-RU" dirty="0" err="1"/>
              <a:t>теоретичної</a:t>
            </a:r>
            <a:r>
              <a:rPr lang="ru-RU" dirty="0"/>
              <a:t> космонавтики.</a:t>
            </a:r>
          </a:p>
          <a:p>
            <a:r>
              <a:rPr lang="ru-RU" dirty="0"/>
              <a:t> </a:t>
            </a:r>
            <a:r>
              <a:rPr lang="ru-RU" dirty="0" err="1"/>
              <a:t>Обгрунтував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ракет для </a:t>
            </a:r>
            <a:r>
              <a:rPr lang="ru-RU" dirty="0" err="1"/>
              <a:t>польотів</a:t>
            </a:r>
            <a:r>
              <a:rPr lang="ru-RU" dirty="0"/>
              <a:t> в космос, </a:t>
            </a:r>
            <a:r>
              <a:rPr lang="ru-RU" dirty="0" err="1"/>
              <a:t>прийшов</a:t>
            </a:r>
            <a:r>
              <a:rPr lang="ru-RU" dirty="0"/>
              <a:t> до </a:t>
            </a:r>
            <a:r>
              <a:rPr lang="ru-RU" dirty="0" err="1"/>
              <a:t>висновку</a:t>
            </a:r>
            <a:r>
              <a:rPr lang="ru-RU" dirty="0"/>
              <a:t> про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«</a:t>
            </a:r>
            <a:r>
              <a:rPr lang="ru-RU" dirty="0" err="1"/>
              <a:t>ракетних</a:t>
            </a:r>
            <a:r>
              <a:rPr lang="ru-RU" dirty="0"/>
              <a:t> </a:t>
            </a:r>
            <a:r>
              <a:rPr lang="ru-RU" dirty="0" err="1"/>
              <a:t>поїздів</a:t>
            </a:r>
            <a:r>
              <a:rPr lang="ru-RU" dirty="0"/>
              <a:t>» - </a:t>
            </a:r>
            <a:r>
              <a:rPr lang="ru-RU" dirty="0" err="1"/>
              <a:t>прототипів</a:t>
            </a:r>
            <a:r>
              <a:rPr lang="ru-RU" dirty="0"/>
              <a:t> </a:t>
            </a:r>
            <a:r>
              <a:rPr lang="ru-RU" dirty="0" err="1"/>
              <a:t>багатоступеневих</a:t>
            </a:r>
            <a:r>
              <a:rPr lang="ru-RU" dirty="0"/>
              <a:t> ракет. </a:t>
            </a:r>
          </a:p>
          <a:p>
            <a:r>
              <a:rPr lang="ru-RU" dirty="0" err="1"/>
              <a:t>Починаючи</a:t>
            </a:r>
            <a:r>
              <a:rPr lang="ru-RU" dirty="0"/>
              <a:t> з 1896 р. </a:t>
            </a:r>
            <a:r>
              <a:rPr lang="ru-RU" dirty="0" err="1"/>
              <a:t>займався</a:t>
            </a:r>
            <a:r>
              <a:rPr lang="ru-RU" dirty="0"/>
              <a:t> </a:t>
            </a:r>
            <a:r>
              <a:rPr lang="ru-RU" dirty="0" err="1"/>
              <a:t>теорією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реактивних</a:t>
            </a:r>
            <a:r>
              <a:rPr lang="ru-RU" dirty="0"/>
              <a:t> </a:t>
            </a:r>
            <a:r>
              <a:rPr lang="ru-RU" dirty="0" err="1"/>
              <a:t>апаратів</a:t>
            </a:r>
            <a:r>
              <a:rPr lang="ru-RU" dirty="0"/>
              <a:t> і </a:t>
            </a:r>
            <a:r>
              <a:rPr lang="ru-RU" dirty="0" err="1"/>
              <a:t>запропонував</a:t>
            </a:r>
            <a:r>
              <a:rPr lang="ru-RU" dirty="0"/>
              <a:t> ряд схем ракет </a:t>
            </a:r>
            <a:r>
              <a:rPr lang="ru-RU" dirty="0" err="1"/>
              <a:t>дальньої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і ракет для </a:t>
            </a:r>
            <a:r>
              <a:rPr lang="ru-RU" dirty="0" err="1"/>
              <a:t>міжпланетних</a:t>
            </a:r>
            <a:r>
              <a:rPr lang="ru-RU" dirty="0"/>
              <a:t> </a:t>
            </a:r>
            <a:r>
              <a:rPr lang="ru-RU" dirty="0" err="1"/>
              <a:t>станцій</a:t>
            </a:r>
            <a:r>
              <a:rPr lang="ru-RU" dirty="0"/>
              <a:t>. </a:t>
            </a:r>
          </a:p>
          <a:p>
            <a:r>
              <a:rPr lang="ru-RU" dirty="0"/>
              <a:t>У 1903 р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опублікована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 «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світових</a:t>
            </a:r>
            <a:r>
              <a:rPr lang="ru-RU" dirty="0"/>
              <a:t> </a:t>
            </a:r>
            <a:r>
              <a:rPr lang="ru-RU" dirty="0" err="1"/>
              <a:t>просторів</a:t>
            </a:r>
            <a:r>
              <a:rPr lang="ru-RU" dirty="0"/>
              <a:t> </a:t>
            </a:r>
            <a:r>
              <a:rPr lang="ru-RU" dirty="0" err="1"/>
              <a:t>реактивними</a:t>
            </a:r>
            <a:r>
              <a:rPr lang="ru-RU" dirty="0"/>
              <a:t> </a:t>
            </a:r>
            <a:r>
              <a:rPr lang="ru-RU" dirty="0" err="1"/>
              <a:t>приладами</a:t>
            </a:r>
            <a:r>
              <a:rPr lang="ru-RU" dirty="0"/>
              <a:t>».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в роботах 1911 і 1914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заклав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ракет і </a:t>
            </a:r>
            <a:r>
              <a:rPr lang="ru-RU" dirty="0" err="1"/>
              <a:t>рідинного</a:t>
            </a:r>
            <a:r>
              <a:rPr lang="ru-RU" dirty="0"/>
              <a:t> ракетного </a:t>
            </a:r>
            <a:r>
              <a:rPr lang="ru-RU" dirty="0" err="1"/>
              <a:t>двигуна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вирішена</a:t>
            </a:r>
            <a:r>
              <a:rPr lang="ru-RU" dirty="0"/>
              <a:t> задача посадки </a:t>
            </a:r>
            <a:r>
              <a:rPr lang="ru-RU" dirty="0" err="1"/>
              <a:t>космічного</a:t>
            </a:r>
            <a:r>
              <a:rPr lang="ru-RU" dirty="0"/>
              <a:t> </a:t>
            </a:r>
            <a:r>
              <a:rPr lang="ru-RU" dirty="0" err="1"/>
              <a:t>апарата</a:t>
            </a:r>
            <a:r>
              <a:rPr lang="ru-RU" dirty="0"/>
              <a:t> на </a:t>
            </a:r>
            <a:r>
              <a:rPr lang="ru-RU" dirty="0" err="1"/>
              <a:t>поверхню</a:t>
            </a:r>
            <a:r>
              <a:rPr lang="ru-RU" dirty="0"/>
              <a:t> планет, </a:t>
            </a:r>
            <a:r>
              <a:rPr lang="ru-RU" dirty="0" err="1"/>
              <a:t>позбавлених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. </a:t>
            </a:r>
          </a:p>
          <a:p>
            <a:r>
              <a:rPr lang="ru-RU" dirty="0"/>
              <a:t>В 1926-1929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Ціолковський</a:t>
            </a:r>
            <a:r>
              <a:rPr lang="ru-RU" dirty="0"/>
              <a:t> </a:t>
            </a:r>
            <a:r>
              <a:rPr lang="ru-RU" dirty="0" err="1"/>
              <a:t>розробив</a:t>
            </a:r>
            <a:r>
              <a:rPr lang="ru-RU" dirty="0"/>
              <a:t> </a:t>
            </a:r>
            <a:r>
              <a:rPr lang="ru-RU" dirty="0" err="1"/>
              <a:t>теорію</a:t>
            </a:r>
            <a:r>
              <a:rPr lang="ru-RU" dirty="0"/>
              <a:t> </a:t>
            </a:r>
            <a:r>
              <a:rPr lang="ru-RU" dirty="0" err="1"/>
              <a:t>багатоступеневих</a:t>
            </a:r>
            <a:r>
              <a:rPr lang="ru-RU" dirty="0"/>
              <a:t> ракет.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/>
              <a:t>же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висловлена</a:t>
            </a:r>
            <a:r>
              <a:rPr lang="ru-RU" dirty="0"/>
              <a:t> ​​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навколоземних</a:t>
            </a:r>
            <a:r>
              <a:rPr lang="ru-RU" dirty="0"/>
              <a:t> </a:t>
            </a:r>
            <a:r>
              <a:rPr lang="ru-RU" dirty="0" err="1"/>
              <a:t>станцій</a:t>
            </a:r>
            <a:r>
              <a:rPr lang="ru-RU" dirty="0"/>
              <a:t>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4930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86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7467600" cy="4629128"/>
          </a:xfrm>
        </p:spPr>
        <p:txBody>
          <a:bodyPr>
            <a:normAutofit/>
          </a:bodyPr>
          <a:lstStyle/>
          <a:p>
            <a:r>
              <a:rPr lang="ru-RU" dirty="0"/>
              <a:t>За </a:t>
            </a:r>
            <a:r>
              <a:rPr lang="ru-RU" dirty="0" err="1"/>
              <a:t>особливі</a:t>
            </a:r>
            <a:r>
              <a:rPr lang="ru-RU" dirty="0"/>
              <a:t> заслуги в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винаходів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величезне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оборони Союзу РСР, </a:t>
            </a:r>
            <a:r>
              <a:rPr lang="ru-RU" dirty="0" err="1"/>
              <a:t>Ціолковський</a:t>
            </a:r>
            <a:r>
              <a:rPr lang="ru-RU" dirty="0"/>
              <a:t> в 1932 </a:t>
            </a:r>
            <a:r>
              <a:rPr lang="ru-RU" dirty="0" err="1"/>
              <a:t>нагороджений</a:t>
            </a:r>
            <a:r>
              <a:rPr lang="ru-RU" dirty="0"/>
              <a:t> орденом Трудового Червоного Прапора. </a:t>
            </a:r>
            <a:endParaRPr lang="ru-RU" dirty="0" smtClean="0"/>
          </a:p>
          <a:p>
            <a:r>
              <a:rPr lang="ru-RU" dirty="0" err="1" smtClean="0"/>
              <a:t>Напередодні</a:t>
            </a:r>
            <a:r>
              <a:rPr lang="ru-RU" dirty="0" smtClean="0"/>
              <a:t> </a:t>
            </a:r>
            <a:r>
              <a:rPr lang="ru-RU" dirty="0"/>
              <a:t>100-річчя </a:t>
            </a:r>
            <a:r>
              <a:rPr lang="ru-RU" dirty="0" err="1"/>
              <a:t>від</a:t>
            </a:r>
            <a:r>
              <a:rPr lang="ru-RU" dirty="0"/>
              <a:t> дня </a:t>
            </a:r>
            <a:r>
              <a:rPr lang="ru-RU" dirty="0" err="1"/>
              <a:t>народження</a:t>
            </a:r>
            <a:r>
              <a:rPr lang="ru-RU" dirty="0"/>
              <a:t> </a:t>
            </a:r>
            <a:r>
              <a:rPr lang="ru-RU" dirty="0" err="1"/>
              <a:t>Ціолковського</a:t>
            </a:r>
            <a:r>
              <a:rPr lang="ru-RU" dirty="0"/>
              <a:t> в 1954 АН СРСР </a:t>
            </a:r>
            <a:r>
              <a:rPr lang="ru-RU" dirty="0" err="1"/>
              <a:t>заснувала</a:t>
            </a:r>
            <a:r>
              <a:rPr lang="ru-RU" dirty="0"/>
              <a:t> золоту медаль </a:t>
            </a:r>
            <a:r>
              <a:rPr lang="ru-RU" dirty="0" err="1"/>
              <a:t>ім</a:t>
            </a:r>
            <a:r>
              <a:rPr lang="ru-RU" dirty="0"/>
              <a:t>. К. Е. </a:t>
            </a:r>
            <a:r>
              <a:rPr lang="ru-RU" dirty="0" err="1"/>
              <a:t>Ціолковського</a:t>
            </a:r>
            <a:r>
              <a:rPr lang="ru-RU" dirty="0"/>
              <a:t> «3а </a:t>
            </a:r>
            <a:r>
              <a:rPr lang="ru-RU" dirty="0" err="1"/>
              <a:t>видатні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в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міжпланетних</a:t>
            </a:r>
            <a:r>
              <a:rPr lang="ru-RU" dirty="0"/>
              <a:t> </a:t>
            </a:r>
            <a:r>
              <a:rPr lang="ru-RU" dirty="0" err="1"/>
              <a:t>сполучень</a:t>
            </a:r>
            <a:r>
              <a:rPr lang="ru-RU" dirty="0"/>
              <a:t>».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49300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35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присвячені</a:t>
            </a:r>
            <a:r>
              <a:rPr lang="ru-RU" dirty="0"/>
              <a:t> </a:t>
            </a:r>
            <a:r>
              <a:rPr lang="ru-RU" dirty="0" err="1"/>
              <a:t>електродинаміці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1820 </a:t>
            </a:r>
            <a:r>
              <a:rPr lang="ru-RU" dirty="0" err="1"/>
              <a:t>сформулював</a:t>
            </a:r>
            <a:r>
              <a:rPr lang="ru-RU" dirty="0"/>
              <a:t> правило для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магнітного</a:t>
            </a:r>
            <a:r>
              <a:rPr lang="ru-RU" dirty="0"/>
              <a:t> струму на </a:t>
            </a:r>
            <a:r>
              <a:rPr lang="ru-RU" dirty="0" err="1"/>
              <a:t>магнітну</a:t>
            </a:r>
            <a:r>
              <a:rPr lang="ru-RU" dirty="0"/>
              <a:t> </a:t>
            </a:r>
            <a:r>
              <a:rPr lang="ru-RU" dirty="0" err="1"/>
              <a:t>стрілку</a:t>
            </a:r>
            <a:r>
              <a:rPr lang="ru-RU" dirty="0"/>
              <a:t> (правило </a:t>
            </a:r>
            <a:r>
              <a:rPr lang="ru-RU" dirty="0" smtClean="0"/>
              <a:t>Ампера).</a:t>
            </a:r>
          </a:p>
          <a:p>
            <a:r>
              <a:rPr lang="ru-RU" dirty="0" err="1" smtClean="0"/>
              <a:t>Здійснив</a:t>
            </a:r>
            <a:r>
              <a:rPr lang="ru-RU" dirty="0" smtClean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експериментів</a:t>
            </a:r>
            <a:r>
              <a:rPr lang="ru-RU" dirty="0"/>
              <a:t> по </a:t>
            </a:r>
            <a:r>
              <a:rPr lang="ru-RU" dirty="0" err="1"/>
              <a:t>дослідженню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електричним</a:t>
            </a:r>
            <a:r>
              <a:rPr lang="ru-RU" dirty="0"/>
              <a:t> </a:t>
            </a:r>
            <a:r>
              <a:rPr lang="ru-RU" dirty="0" err="1"/>
              <a:t>струмом</a:t>
            </a:r>
            <a:r>
              <a:rPr lang="ru-RU" dirty="0"/>
              <a:t> і </a:t>
            </a:r>
            <a:r>
              <a:rPr lang="ru-RU" dirty="0" err="1" smtClean="0"/>
              <a:t>магнітом</a:t>
            </a:r>
            <a:r>
              <a:rPr lang="ru-RU" dirty="0" smtClean="0"/>
              <a:t>, </a:t>
            </a:r>
            <a:r>
              <a:rPr lang="ru-RU" dirty="0" err="1" smtClean="0"/>
              <a:t>сконструював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приладів</a:t>
            </a:r>
            <a:r>
              <a:rPr lang="ru-RU" dirty="0"/>
              <a:t>, </a:t>
            </a:r>
            <a:r>
              <a:rPr lang="ru-RU" dirty="0" err="1"/>
              <a:t>виявив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магнітного</a:t>
            </a:r>
            <a:r>
              <a:rPr lang="ru-RU" dirty="0"/>
              <a:t> поля </a:t>
            </a:r>
            <a:r>
              <a:rPr lang="ru-RU" dirty="0" err="1"/>
              <a:t>Землі</a:t>
            </a:r>
            <a:r>
              <a:rPr lang="ru-RU" dirty="0"/>
              <a:t> на </a:t>
            </a:r>
            <a:r>
              <a:rPr lang="ru-RU" dirty="0" err="1"/>
              <a:t>провідники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струмом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рухаються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Відкрив</a:t>
            </a:r>
            <a:r>
              <a:rPr lang="ru-RU" dirty="0" smtClean="0"/>
              <a:t> </a:t>
            </a:r>
            <a:r>
              <a:rPr lang="ru-RU" dirty="0" err="1"/>
              <a:t>взаємодію</a:t>
            </a:r>
            <a:r>
              <a:rPr lang="ru-RU" dirty="0"/>
              <a:t> </a:t>
            </a:r>
            <a:r>
              <a:rPr lang="ru-RU" dirty="0" err="1"/>
              <a:t>електричних</a:t>
            </a:r>
            <a:r>
              <a:rPr lang="ru-RU" dirty="0"/>
              <a:t> </a:t>
            </a:r>
            <a:r>
              <a:rPr lang="ru-RU" dirty="0" err="1"/>
              <a:t>струмів</a:t>
            </a:r>
            <a:r>
              <a:rPr lang="ru-RU" dirty="0"/>
              <a:t> і </a:t>
            </a:r>
            <a:r>
              <a:rPr lang="ru-RU" dirty="0" err="1"/>
              <a:t>встановив</a:t>
            </a:r>
            <a:r>
              <a:rPr lang="ru-RU" dirty="0"/>
              <a:t> закон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(закон Ампера), </a:t>
            </a:r>
            <a:r>
              <a:rPr lang="ru-RU" dirty="0" err="1"/>
              <a:t>розробив</a:t>
            </a:r>
            <a:r>
              <a:rPr lang="ru-RU" dirty="0"/>
              <a:t> </a:t>
            </a:r>
            <a:r>
              <a:rPr lang="ru-RU" dirty="0" err="1"/>
              <a:t>теорію</a:t>
            </a:r>
            <a:r>
              <a:rPr lang="ru-RU" dirty="0"/>
              <a:t> магнетизму (1820). </a:t>
            </a:r>
            <a:endParaRPr lang="ru-RU" dirty="0" smtClean="0"/>
          </a:p>
          <a:p>
            <a:r>
              <a:rPr lang="ru-RU" dirty="0" err="1" smtClean="0"/>
              <a:t>Відкрив</a:t>
            </a:r>
            <a:r>
              <a:rPr lang="ru-RU" dirty="0" smtClean="0"/>
              <a:t> </a:t>
            </a:r>
            <a:r>
              <a:rPr lang="ru-RU" dirty="0"/>
              <a:t>(1822) </a:t>
            </a:r>
            <a:r>
              <a:rPr lang="ru-RU" dirty="0" err="1"/>
              <a:t>магнітний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котушки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струмом</a:t>
            </a:r>
            <a:r>
              <a:rPr lang="ru-RU" dirty="0"/>
              <a:t> - </a:t>
            </a:r>
            <a:r>
              <a:rPr lang="ru-RU" dirty="0" err="1"/>
              <a:t>соленоїда</a:t>
            </a:r>
            <a:r>
              <a:rPr lang="ru-RU" dirty="0"/>
              <a:t>, </a:t>
            </a:r>
            <a:r>
              <a:rPr lang="ru-RU" dirty="0" err="1"/>
              <a:t>зробив</a:t>
            </a:r>
            <a:r>
              <a:rPr lang="ru-RU" dirty="0"/>
              <a:t> </a:t>
            </a:r>
            <a:r>
              <a:rPr lang="ru-RU" dirty="0" err="1"/>
              <a:t>висновок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соленоїд</a:t>
            </a:r>
            <a:r>
              <a:rPr lang="ru-RU" dirty="0"/>
              <a:t>, по </a:t>
            </a:r>
            <a:r>
              <a:rPr lang="ru-RU" dirty="0" err="1"/>
              <a:t>якому</a:t>
            </a:r>
            <a:r>
              <a:rPr lang="ru-RU" dirty="0"/>
              <a:t> проходить струм, є </a:t>
            </a:r>
            <a:r>
              <a:rPr lang="ru-RU" dirty="0" err="1"/>
              <a:t>еквівалентом</a:t>
            </a:r>
            <a:r>
              <a:rPr lang="ru-RU" dirty="0"/>
              <a:t> </a:t>
            </a:r>
            <a:r>
              <a:rPr lang="ru-RU" dirty="0" err="1"/>
              <a:t>постійного</a:t>
            </a:r>
            <a:r>
              <a:rPr lang="ru-RU" dirty="0"/>
              <a:t> </a:t>
            </a:r>
            <a:r>
              <a:rPr lang="ru-RU" dirty="0" err="1"/>
              <a:t>магніту</a:t>
            </a:r>
            <a:r>
              <a:rPr lang="ru-RU" dirty="0"/>
              <a:t>, </a:t>
            </a:r>
            <a:r>
              <a:rPr lang="ru-RU" dirty="0" err="1"/>
              <a:t>висунув</a:t>
            </a:r>
            <a:r>
              <a:rPr lang="ru-RU" dirty="0"/>
              <a:t> </a:t>
            </a:r>
            <a:r>
              <a:rPr lang="ru-RU" dirty="0" err="1"/>
              <a:t>ідею</a:t>
            </a:r>
            <a:r>
              <a:rPr lang="ru-RU" dirty="0"/>
              <a:t> </a:t>
            </a:r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магнітного</a:t>
            </a:r>
            <a:r>
              <a:rPr lang="ru-RU" dirty="0"/>
              <a:t> поля шляхом </a:t>
            </a:r>
            <a:r>
              <a:rPr lang="ru-RU" dirty="0" err="1"/>
              <a:t>переміщення</a:t>
            </a:r>
            <a:r>
              <a:rPr lang="ru-RU" dirty="0"/>
              <a:t> </a:t>
            </a:r>
            <a:r>
              <a:rPr lang="ru-RU" dirty="0" err="1"/>
              <a:t>усередину</a:t>
            </a:r>
            <a:r>
              <a:rPr lang="ru-RU" dirty="0"/>
              <a:t> </a:t>
            </a:r>
            <a:r>
              <a:rPr lang="ru-RU" dirty="0" err="1"/>
              <a:t>соленоїда</a:t>
            </a:r>
            <a:r>
              <a:rPr lang="ru-RU" dirty="0"/>
              <a:t> сердечника з </a:t>
            </a:r>
            <a:r>
              <a:rPr lang="ru-RU" dirty="0" err="1"/>
              <a:t>м'якого</a:t>
            </a:r>
            <a:r>
              <a:rPr lang="ru-RU" dirty="0"/>
              <a:t> </a:t>
            </a:r>
            <a:r>
              <a:rPr lang="ru-RU" dirty="0" err="1"/>
              <a:t>заліза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4930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78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7467600" cy="4845152"/>
          </a:xfrm>
        </p:spPr>
        <p:txBody>
          <a:bodyPr>
            <a:normAutofit/>
          </a:bodyPr>
          <a:lstStyle/>
          <a:p>
            <a:r>
              <a:rPr lang="ru-RU" sz="3200" dirty="0" err="1"/>
              <a:t>Одиниця</a:t>
            </a:r>
            <a:r>
              <a:rPr lang="ru-RU" sz="3200" dirty="0"/>
              <a:t> </a:t>
            </a:r>
            <a:r>
              <a:rPr lang="ru-RU" sz="3200" dirty="0" err="1"/>
              <a:t>виміру</a:t>
            </a:r>
            <a:r>
              <a:rPr lang="ru-RU" sz="3200" dirty="0"/>
              <a:t> </a:t>
            </a:r>
            <a:r>
              <a:rPr lang="ru-RU" sz="3200" dirty="0" err="1"/>
              <a:t>сили</a:t>
            </a:r>
            <a:r>
              <a:rPr lang="ru-RU" sz="3200" dirty="0"/>
              <a:t> </a:t>
            </a:r>
            <a:r>
              <a:rPr lang="ru-RU" sz="3200" dirty="0" err="1"/>
              <a:t>електричного</a:t>
            </a:r>
            <a:r>
              <a:rPr lang="ru-RU" sz="3200" dirty="0"/>
              <a:t> струму СІ ампер названа на </a:t>
            </a:r>
            <a:r>
              <a:rPr lang="ru-RU" sz="3200" dirty="0" err="1"/>
              <a:t>його</a:t>
            </a:r>
            <a:r>
              <a:rPr lang="ru-RU" sz="3200" dirty="0"/>
              <a:t> честь</a:t>
            </a:r>
            <a:r>
              <a:rPr lang="ru-RU" sz="3200" dirty="0" smtClean="0"/>
              <a:t>.</a:t>
            </a:r>
          </a:p>
          <a:p>
            <a:r>
              <a:rPr lang="ru-RU" sz="3200" dirty="0"/>
              <a:t>У 1814 р. </a:t>
            </a:r>
            <a:r>
              <a:rPr lang="ru-RU" sz="3200" dirty="0" err="1"/>
              <a:t>він</a:t>
            </a:r>
            <a:r>
              <a:rPr lang="ru-RU" sz="3200" dirty="0"/>
              <a:t> став членом </a:t>
            </a:r>
            <a:r>
              <a:rPr lang="ru-RU" sz="3200" dirty="0" err="1"/>
              <a:t>Паризької</a:t>
            </a:r>
            <a:r>
              <a:rPr lang="ru-RU" sz="3200" dirty="0"/>
              <a:t> </a:t>
            </a:r>
            <a:r>
              <a:rPr lang="ru-RU" sz="3200" dirty="0" err="1"/>
              <a:t>академії</a:t>
            </a:r>
            <a:r>
              <a:rPr lang="ru-RU" sz="3200" dirty="0"/>
              <a:t> </a:t>
            </a:r>
            <a:r>
              <a:rPr lang="ru-RU" sz="3200" dirty="0" smtClean="0"/>
              <a:t>наук.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« </a:t>
            </a:r>
            <a:r>
              <a:rPr lang="ru-RU" sz="3200" dirty="0"/>
              <a:t>1824 р. — </a:t>
            </a:r>
            <a:r>
              <a:rPr lang="ru-RU" sz="3200" dirty="0" smtClean="0"/>
              <a:t>став </a:t>
            </a:r>
            <a:r>
              <a:rPr lang="ru-RU" sz="3200" dirty="0" err="1" smtClean="0"/>
              <a:t>професором</a:t>
            </a:r>
            <a:r>
              <a:rPr lang="ru-RU" sz="3200" dirty="0" smtClean="0"/>
              <a:t> </a:t>
            </a:r>
            <a:r>
              <a:rPr lang="ru-RU" sz="3200" dirty="0" err="1"/>
              <a:t>експериментальної</a:t>
            </a:r>
            <a:r>
              <a:rPr lang="ru-RU" sz="3200" dirty="0"/>
              <a:t> </a:t>
            </a:r>
            <a:r>
              <a:rPr lang="ru-RU" sz="3200" dirty="0" err="1"/>
              <a:t>фізики</a:t>
            </a:r>
            <a:r>
              <a:rPr lang="ru-RU" sz="3200" dirty="0"/>
              <a:t> в </a:t>
            </a:r>
            <a:r>
              <a:rPr lang="ru-RU" sz="3200" dirty="0" err="1"/>
              <a:t>Колеж</a:t>
            </a:r>
            <a:r>
              <a:rPr lang="ru-RU" sz="3200" dirty="0"/>
              <a:t> де </a:t>
            </a:r>
            <a:r>
              <a:rPr lang="ru-RU" sz="3200" dirty="0" smtClean="0"/>
              <a:t>Франс.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493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33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Карл </a:t>
            </a: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Андерсен</a:t>
            </a:r>
            <a:b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3.IX.1905-11.I.1991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98307"/>
            <a:ext cx="3312368" cy="4416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70248" y="2348880"/>
            <a:ext cx="3974160" cy="382332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/>
              <a:t>Американський</a:t>
            </a:r>
            <a:r>
              <a:rPr lang="ru-RU" sz="3200" dirty="0"/>
              <a:t> </a:t>
            </a:r>
            <a:r>
              <a:rPr lang="ru-RU" sz="3200" dirty="0" err="1"/>
              <a:t>фізик</a:t>
            </a:r>
            <a:r>
              <a:rPr lang="ru-RU" sz="3200" dirty="0"/>
              <a:t>, член </a:t>
            </a:r>
            <a:r>
              <a:rPr lang="ru-RU" sz="3200" dirty="0" err="1"/>
              <a:t>Національної</a:t>
            </a:r>
            <a:r>
              <a:rPr lang="ru-RU" sz="3200" dirty="0"/>
              <a:t> </a:t>
            </a:r>
            <a:r>
              <a:rPr lang="ru-RU" sz="3200" dirty="0" err="1" smtClean="0"/>
              <a:t>академії</a:t>
            </a:r>
            <a:r>
              <a:rPr lang="ru-RU" sz="3200" dirty="0" smtClean="0"/>
              <a:t> наук.</a:t>
            </a:r>
            <a:endParaRPr lang="ru-RU" sz="3200" dirty="0"/>
          </a:p>
        </p:txBody>
      </p:sp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395536" y="6309320"/>
            <a:ext cx="43204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02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202</TotalTime>
  <Words>2681</Words>
  <Application>Microsoft Office PowerPoint</Application>
  <PresentationFormat>Экран (4:3)</PresentationFormat>
  <Paragraphs>185</Paragraphs>
  <Slides>65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Эркер</vt:lpstr>
      <vt:lpstr>Видатні фізики світу</vt:lpstr>
      <vt:lpstr>Зміст:</vt:lpstr>
      <vt:lpstr>Жорес Іванович Алфьоров  15 березня 1930</vt:lpstr>
      <vt:lpstr>відкриття</vt:lpstr>
      <vt:lpstr>Досягнення </vt:lpstr>
      <vt:lpstr>Андре Ампер 22.I.1775-10.VI.1836</vt:lpstr>
      <vt:lpstr>Презентация PowerPoint</vt:lpstr>
      <vt:lpstr>Презентация PowerPoint</vt:lpstr>
      <vt:lpstr>Карл Андерсен 3.IX.1905-11.I.1991</vt:lpstr>
      <vt:lpstr>Презентация PowerPoint</vt:lpstr>
      <vt:lpstr>Презентация PowerPoint</vt:lpstr>
      <vt:lpstr>Олександр Грейам Белл  (1847-1922) </vt:lpstr>
      <vt:lpstr>Презентация PowerPoint</vt:lpstr>
      <vt:lpstr>Презентация PowerPoint</vt:lpstr>
      <vt:lpstr>Стюарт Блекетт (1897-1974)</vt:lpstr>
      <vt:lpstr>Презентация PowerPoint</vt:lpstr>
      <vt:lpstr>Презентация PowerPoint</vt:lpstr>
      <vt:lpstr>Людвіг Больцман (20.II.1844-5.IX.1906)</vt:lpstr>
      <vt:lpstr>Презентация PowerPoint</vt:lpstr>
      <vt:lpstr>Презентация PowerPoint</vt:lpstr>
      <vt:lpstr>Джеймс Ватт (1736-1819)</vt:lpstr>
      <vt:lpstr>Презентация PowerPoint</vt:lpstr>
      <vt:lpstr>Презентация PowerPoint</vt:lpstr>
      <vt:lpstr>Галілео Галілей  (15 лютого 1564 — 8 січня 1642) </vt:lpstr>
      <vt:lpstr>Презентация PowerPoint</vt:lpstr>
      <vt:lpstr>Презентация PowerPoint</vt:lpstr>
      <vt:lpstr>Джон Дальтон (6.IX.1766-27.VII.1844)</vt:lpstr>
      <vt:lpstr>Презентация PowerPoint</vt:lpstr>
      <vt:lpstr>Презентация PowerPoint</vt:lpstr>
      <vt:lpstr>Альберт Ейнштейн (14.III.1879-18.IV.1955)</vt:lpstr>
      <vt:lpstr>Презентация PowerPoint</vt:lpstr>
      <vt:lpstr>Презентация PowerPoint</vt:lpstr>
      <vt:lpstr>   Петро Леонідович Капіца (1894 –1984 ) </vt:lpstr>
      <vt:lpstr>Презентация PowerPoint</vt:lpstr>
      <vt:lpstr>Презентация PowerPoint</vt:lpstr>
      <vt:lpstr>Курчатов Ігор Васильович (12.I.1903-07.II.1960)</vt:lpstr>
      <vt:lpstr>Презентация PowerPoint</vt:lpstr>
      <vt:lpstr>Презентация PowerPoint</vt:lpstr>
      <vt:lpstr>Марія Кюрі  (7.11.1867 — 4.07. 1934)</vt:lpstr>
      <vt:lpstr>Презентация PowerPoint</vt:lpstr>
      <vt:lpstr>Презентация PowerPoint</vt:lpstr>
      <vt:lpstr>Ісаак Ньютон (1643-1727)</vt:lpstr>
      <vt:lpstr>Презентация PowerPoint</vt:lpstr>
      <vt:lpstr>Презентация PowerPoint</vt:lpstr>
      <vt:lpstr>Блез Паскаль (19.VI.1623-19.VIII.1662)</vt:lpstr>
      <vt:lpstr>Презентация PowerPoint</vt:lpstr>
      <vt:lpstr>Презентация PowerPoint</vt:lpstr>
      <vt:lpstr>     Вільгельм  Конрад  Рентген (27.03.1845 – 10.02.1923) </vt:lpstr>
      <vt:lpstr>Презентация PowerPoint</vt:lpstr>
      <vt:lpstr>Презентация PowerPoint</vt:lpstr>
      <vt:lpstr>Столєтов Олександр Григорович (29 липня 1839 — 15 травня 1897)</vt:lpstr>
      <vt:lpstr>Презентация PowerPoint</vt:lpstr>
      <vt:lpstr>Презентация PowerPoint</vt:lpstr>
      <vt:lpstr>Нікола Тесла (10 липня 1856— 7 січня 1943) </vt:lpstr>
      <vt:lpstr>Презентация PowerPoint</vt:lpstr>
      <vt:lpstr>Презентация PowerPoint</vt:lpstr>
      <vt:lpstr>Майкл Фарадей (22.IX.1791-25.VIII.1867)</vt:lpstr>
      <vt:lpstr>Презентация PowerPoint</vt:lpstr>
      <vt:lpstr>Презентация PowerPoint</vt:lpstr>
      <vt:lpstr>Енріко Фермі (1901-1954)</vt:lpstr>
      <vt:lpstr>Презентация PowerPoint</vt:lpstr>
      <vt:lpstr>Презентация PowerPoint</vt:lpstr>
      <vt:lpstr>Костянтин Едуардович Ціолковський (5.09.1857р. – 19.09.1935р)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Sleepwalker</dc:creator>
  <cp:lastModifiedBy>Admin</cp:lastModifiedBy>
  <cp:revision>29</cp:revision>
  <dcterms:created xsi:type="dcterms:W3CDTF">2015-02-02T15:06:00Z</dcterms:created>
  <dcterms:modified xsi:type="dcterms:W3CDTF">2015-02-02T22:05:45Z</dcterms:modified>
</cp:coreProperties>
</file>