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7" r:id="rId2"/>
    <p:sldId id="259" r:id="rId3"/>
    <p:sldId id="260" r:id="rId4"/>
    <p:sldId id="261" r:id="rId5"/>
    <p:sldId id="262" r:id="rId6"/>
    <p:sldId id="263" r:id="rId7"/>
    <p:sldId id="30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0" r:id="rId16"/>
    <p:sldId id="301" r:id="rId17"/>
    <p:sldId id="271" r:id="rId18"/>
    <p:sldId id="299" r:id="rId19"/>
    <p:sldId id="272" r:id="rId20"/>
    <p:sldId id="273" r:id="rId21"/>
    <p:sldId id="277" r:id="rId22"/>
    <p:sldId id="278" r:id="rId23"/>
    <p:sldId id="279" r:id="rId24"/>
    <p:sldId id="281" r:id="rId25"/>
    <p:sldId id="283" r:id="rId26"/>
    <p:sldId id="284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A0F3E-2322-4AF3-8AD8-92EA6064CC08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1D597-7136-4940-8FD4-C42B9E4D1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8983D-B5F2-4061-97DA-F3196F8389F2}" type="slidenum">
              <a:rPr lang="ru-RU"/>
              <a:pPr/>
              <a:t>3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D8DAF-BFCB-47F9-A797-934B86C3AA93}" type="slidenum">
              <a:rPr lang="ru-RU"/>
              <a:pPr/>
              <a:t>13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0A2F-72D7-4CF4-A664-7D4006A7A251}" type="slidenum">
              <a:rPr lang="ru-RU"/>
              <a:pPr/>
              <a:t>14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A3B19-7A69-4F1B-A2E4-35E2E3712514}" type="slidenum">
              <a:rPr lang="ru-RU"/>
              <a:pPr/>
              <a:t>17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7575-821B-45E6-A1A9-0BD2D8DBB818}" type="slidenum">
              <a:rPr lang="ru-RU"/>
              <a:pPr/>
              <a:t>19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41F0A-A88E-4D4C-A4DB-657DC8E86385}" type="slidenum">
              <a:rPr lang="ru-RU"/>
              <a:pPr/>
              <a:t>4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59D76-F163-4576-BA75-283E63F6AD4E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B59EF-3595-4A79-8191-EA2A841B2F04}" type="slidenum">
              <a:rPr lang="ru-RU"/>
              <a:pPr/>
              <a:t>5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3F99D-4AED-4CE1-951C-41F7BAFA993B}" type="slidenum">
              <a:rPr lang="ru-RU"/>
              <a:pPr/>
              <a:t>6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ECCF3-B98D-49BA-971D-078900492D45}" type="slidenum">
              <a:rPr lang="ru-RU"/>
              <a:pPr/>
              <a:t>8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89150-E611-4ACF-B24B-F911E9D6C902}" type="slidenum">
              <a:rPr lang="ru-RU"/>
              <a:pPr/>
              <a:t>9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C3FBB-4588-49C2-9916-B4302E51C1B6}" type="slidenum">
              <a:rPr lang="ru-RU"/>
              <a:pPr/>
              <a:t>10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C1ED3-9CD3-49B0-8C96-B1904AE875D4}" type="slidenum">
              <a:rPr lang="ru-RU"/>
              <a:pPr/>
              <a:t>11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474E2-CF11-4E73-8366-ADE862133D3F}" type="slidenum">
              <a:rPr lang="ru-RU"/>
              <a:pPr/>
              <a:t>12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5DC6D9-8AAE-45E0-8DD1-DA15F36B0A3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B8760D-2A09-4364-BEFD-5D07B8E55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A%D1%80%D1%83%D0%B3%D0%BE%D0%BE%D0%B1%D1%96%D0%B3_%D1%80%D0%B5%D1%87%D0%BE%D0%B2%D0%B8%D0%BD_%D1%82%D0%B0_%D0%BF%D0%BE%D1%82%D1%96%D0%BA_%D0%B5%D0%BD%D0%B5%D1%80%D0%B3%D1%96%D1%97_%D0%B2_%D0%B5%D0%BA%D0%BE%D1%81%D0%B8%D1%81%D1%82%D0%B5%D0%BC%D0%B0%D1%85" TargetMode="External"/><Relationship Id="rId2" Type="http://schemas.openxmlformats.org/officeDocument/2006/relationships/hyperlink" Target="http://literacy.com.ua/ekolohii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mages.yandex.ua/yandsearch?text=%D1%85%D1%96%D0%BC%D1%96%D1%87%D0%BD%D1%96%20%D0%B5%D0%BB%D0%B5%D0%BC%D0%B5%D0%BD%D1%82%D0%B8&amp;stype=image&amp;lr=28401&amp;noreask=1&amp;source=wiz" TargetMode="External"/><Relationship Id="rId4" Type="http://schemas.openxmlformats.org/officeDocument/2006/relationships/hyperlink" Target="http://festival.1september.ru/articles/51033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4000">
                <a:latin typeface="Georgia" pitchFamily="18" charset="0"/>
              </a:rPr>
              <a:t>Колообіг речовин і потоки енергії як основні системоутворювальні чинники</a:t>
            </a:r>
            <a:endParaRPr lang="ru-RU" sz="4000"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uk-UA"/>
              <a:t>Вплив антропогенних чинників на колообіги речовин, потоки енергії та інформації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143512"/>
            <a:ext cx="457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305800" cy="1143000"/>
          </a:xfrm>
        </p:spPr>
        <p:txBody>
          <a:bodyPr/>
          <a:lstStyle/>
          <a:p>
            <a:r>
              <a:rPr lang="uk-UA" sz="3200" dirty="0"/>
              <a:t>Вплив господарської діяльності</a:t>
            </a:r>
            <a:endParaRPr lang="ru-RU" sz="3200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pic>
        <p:nvPicPr>
          <p:cNvPr id="27654" name="Picture 6" descr="image002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6200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sz="3200"/>
              <a:t/>
            </a:r>
            <a:br>
              <a:rPr lang="uk-UA" sz="3200"/>
            </a:br>
            <a:endParaRPr lang="ru-RU" sz="32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05000" y="3048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Забруднення атмосфери</a:t>
            </a:r>
            <a:endParaRPr lang="ru-RU" sz="2800"/>
          </a:p>
        </p:txBody>
      </p:sp>
      <p:pic>
        <p:nvPicPr>
          <p:cNvPr id="30727" name="Picture 7" descr="conesvi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253931" cy="292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38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47512"/>
            <a:ext cx="4195762" cy="300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9" name="Picture 9" descr="59ff25a2f7_136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936201" cy="23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PM475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805514"/>
            <a:ext cx="4071966" cy="259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3833655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 descr="1a3bbdb7e7f5e66ad7b4c2971cbc53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2857500" cy="264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v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571876"/>
            <a:ext cx="5181600" cy="281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220px-IronInRocksMakeRiver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33400"/>
            <a:ext cx="3505200" cy="251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2690336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Особливо великим є внесення людством в біосферу таких елементів, як </a:t>
            </a:r>
            <a:r>
              <a:rPr lang="en-US" dirty="0" smtClean="0"/>
              <a:t>Na, </a:t>
            </a:r>
            <a:r>
              <a:rPr lang="en-US" dirty="0" err="1" smtClean="0"/>
              <a:t>Cl</a:t>
            </a:r>
            <a:r>
              <a:rPr lang="en-US" dirty="0" smtClean="0"/>
              <a:t>, Fe, Ti, B, F, Cu, Zn, </a:t>
            </a:r>
            <a:r>
              <a:rPr lang="en-US" dirty="0" err="1" smtClean="0"/>
              <a:t>Ba</a:t>
            </a:r>
            <a:r>
              <a:rPr lang="ru-RU" dirty="0" smtClean="0"/>
              <a:t> в </a:t>
            </a:r>
            <a:r>
              <a:rPr lang="uk-UA" dirty="0" smtClean="0"/>
              <a:t>кількості сотень тисяч і мільйонів тонн щорічно.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Винищення лісів, розорювання степів, випалювання саван</a:t>
            </a:r>
            <a:endParaRPr lang="ru-RU" sz="2800"/>
          </a:p>
        </p:txBody>
      </p:sp>
      <p:pic>
        <p:nvPicPr>
          <p:cNvPr id="3789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5469016" cy="3722699"/>
          </a:xfrm>
          <a:prstGeom prst="rect">
            <a:avLst/>
          </a:prstGeom>
          <a:noFill/>
        </p:spPr>
      </p:pic>
      <p:pic>
        <p:nvPicPr>
          <p:cNvPr id="37894" name="Picture 6" descr="1313047083-random8188-11_08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09858"/>
            <a:ext cx="3748084" cy="2281442"/>
          </a:xfrm>
          <a:prstGeom prst="rect">
            <a:avLst/>
          </a:prstGeom>
          <a:noFill/>
        </p:spPr>
      </p:pic>
      <p:pic>
        <p:nvPicPr>
          <p:cNvPr id="37895" name="Picture 7" descr="511-300x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8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5dd3fe7664bedaf810871e99650c8e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4457700" cy="3133725"/>
          </a:xfrm>
          <a:prstGeom prst="rect">
            <a:avLst/>
          </a:prstGeom>
          <a:noFill/>
        </p:spPr>
      </p:pic>
      <p:pic>
        <p:nvPicPr>
          <p:cNvPr id="39941" name="Picture 5" descr="er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3810000" cy="5753100"/>
          </a:xfrm>
          <a:prstGeom prst="rect">
            <a:avLst/>
          </a:prstGeom>
          <a:noFill/>
        </p:spPr>
      </p:pic>
      <p:pic>
        <p:nvPicPr>
          <p:cNvPr id="39942" name="Picture 6" descr="PM584image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52800"/>
            <a:ext cx="4191000" cy="31416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14285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Виникнення ерозії ґрунтів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854696" cy="3960440"/>
          </a:xfrm>
        </p:spPr>
        <p:txBody>
          <a:bodyPr numCol="1"/>
          <a:lstStyle/>
          <a:p>
            <a:pPr algn="l"/>
            <a:r>
              <a:rPr lang="uk-UA" sz="4000" i="1" dirty="0" err="1" smtClean="0"/>
              <a:t>Колообіг</a:t>
            </a:r>
            <a:r>
              <a:rPr lang="uk-UA" sz="4000" i="1" dirty="0" smtClean="0"/>
              <a:t> води </a:t>
            </a:r>
            <a:r>
              <a:rPr lang="uk-UA" dirty="0" smtClean="0"/>
              <a:t>- це </a:t>
            </a:r>
            <a:r>
              <a:rPr lang="vi-VN" dirty="0" smtClean="0"/>
              <a:t>безперервний процес обертання води на </a:t>
            </a:r>
            <a:r>
              <a:rPr lang="uk-UA" dirty="0" smtClean="0"/>
              <a:t>земній кулі</a:t>
            </a:r>
            <a:r>
              <a:rPr lang="vi-VN" dirty="0" smtClean="0"/>
              <a:t>, що відбувається під впливом </a:t>
            </a:r>
            <a:r>
              <a:rPr lang="uk-UA" dirty="0" smtClean="0"/>
              <a:t>сонячної радіації</a:t>
            </a:r>
            <a:r>
              <a:rPr lang="vi-VN" dirty="0" smtClean="0"/>
              <a:t> і дії </a:t>
            </a:r>
            <a:r>
              <a:rPr lang="uk-UA" dirty="0" smtClean="0"/>
              <a:t>сили тяжіння</a:t>
            </a:r>
            <a:endParaRPr lang="uk-UA" dirty="0"/>
          </a:p>
        </p:txBody>
      </p:sp>
      <p:pic>
        <p:nvPicPr>
          <p:cNvPr id="4" name="Picture 2" descr="C:\Users\Наталя\Desktop\watercycleukrainian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3474710" cy="2417589"/>
          </a:xfrm>
          <a:prstGeom prst="rect">
            <a:avLst/>
          </a:prstGeom>
          <a:noFill/>
        </p:spPr>
      </p:pic>
      <p:pic>
        <p:nvPicPr>
          <p:cNvPr id="5" name="Picture 3" descr="C:\Users\Наталя\Desktop\As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804521" cy="314684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Види </a:t>
            </a:r>
            <a:r>
              <a:rPr lang="uk-UA" sz="3200" b="1" i="1" dirty="0" err="1" smtClean="0"/>
              <a:t>колообігів</a:t>
            </a:r>
            <a:r>
              <a:rPr lang="uk-UA" sz="3200" b="1" i="1" dirty="0" smtClean="0"/>
              <a:t> води:</a:t>
            </a:r>
          </a:p>
          <a:p>
            <a:r>
              <a:rPr lang="uk-UA" sz="2200" dirty="0" smtClean="0"/>
              <a:t>1-великий, або світовий, кругообіг — водяна пара, що утворилася над поверхнею океанів, переноситься вітрами на материки, випадає там у вигляді атмосферних опадів і повертається в океан у вигляді стоку. У процесі </a:t>
            </a:r>
            <a:r>
              <a:rPr lang="uk-UA" sz="2200" dirty="0" err="1" smtClean="0"/>
              <a:t>колообігу</a:t>
            </a:r>
            <a:r>
              <a:rPr lang="uk-UA" sz="2200" dirty="0" smtClean="0"/>
              <a:t> змінюється якість води: при випаровуванні солона морська вода перетворюється в прісну, а забруднена — очищається.</a:t>
            </a:r>
          </a:p>
          <a:p>
            <a:r>
              <a:rPr lang="uk-UA" sz="2200" dirty="0" smtClean="0"/>
              <a:t>2-малий, або океанічний, кругообіг — водяна пара, що утворилася над поверхнею океану, сконденсується і випадає у вигляді опадів знову в океан.</a:t>
            </a:r>
          </a:p>
          <a:p>
            <a:r>
              <a:rPr lang="uk-UA" sz="2200" dirty="0" smtClean="0"/>
              <a:t>3-внутрішньоконтинентальний кругообіг — вода, що випарувалась над поверхнею суходолу, знову випадають на суходіл у вигляді атмосферних опадів.</a:t>
            </a:r>
          </a:p>
          <a:p>
            <a:endParaRPr lang="uk-UA" dirty="0"/>
          </a:p>
        </p:txBody>
      </p:sp>
    </p:spTree>
  </p:cSld>
  <p:clrMapOvr>
    <a:masterClrMapping/>
  </p:clrMapOvr>
  <p:transition advTm="10000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71600" y="457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/>
              <a:t>Втручання в колообіг води</a:t>
            </a:r>
            <a:endParaRPr lang="ru-RU" sz="3200"/>
          </a:p>
        </p:txBody>
      </p:sp>
      <p:pic>
        <p:nvPicPr>
          <p:cNvPr id="41989" name="Picture 5" descr="Підземні_во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857625" cy="4200525"/>
          </a:xfrm>
          <a:prstGeom prst="rect">
            <a:avLst/>
          </a:prstGeom>
          <a:noFill/>
        </p:spPr>
      </p:pic>
      <p:pic>
        <p:nvPicPr>
          <p:cNvPr id="41990" name="Picture 6" descr="ground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00200"/>
            <a:ext cx="4648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Забруднення атмосфери та прісних водойм</a:t>
            </a:r>
            <a:endParaRPr lang="uk-UA" sz="2800" b="1" i="1" dirty="0"/>
          </a:p>
        </p:txBody>
      </p:sp>
      <p:pic>
        <p:nvPicPr>
          <p:cNvPr id="2050" name="Picture 2" descr="C:\Users\Наталя\Desktop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4772025" cy="381952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Забруднення водойм:</a:t>
            </a:r>
            <a:endParaRPr lang="ru-RU" sz="3200"/>
          </a:p>
        </p:txBody>
      </p:sp>
      <p:sp>
        <p:nvSpPr>
          <p:cNvPr id="4710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/>
              <a:t>промисловими стічними водами</a:t>
            </a:r>
          </a:p>
          <a:p>
            <a:r>
              <a:rPr lang="ru-RU" sz="2800"/>
              <a:t>внаслідок впливу комунально–побутових вод</a:t>
            </a:r>
          </a:p>
          <a:p>
            <a:r>
              <a:rPr lang="ru-RU" sz="2800"/>
              <a:t>транспортними засобами</a:t>
            </a:r>
          </a:p>
          <a:p>
            <a:r>
              <a:rPr lang="ru-RU" sz="2800"/>
              <a:t>радіоактивне забруднення</a:t>
            </a:r>
          </a:p>
          <a:p>
            <a:endParaRPr lang="ru-RU" sz="2800"/>
          </a:p>
        </p:txBody>
      </p:sp>
      <p:pic>
        <p:nvPicPr>
          <p:cNvPr id="47110" name="Picture 6" descr="55659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2895600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1" name="Picture 7" descr="li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500438"/>
            <a:ext cx="3282734" cy="311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305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/>
              <a:t>Колообіг речовин</a:t>
            </a:r>
            <a:r>
              <a:rPr lang="ru-RU" sz="2800"/>
              <a:t> – це повторюваний процес взаємопов'язаного перетворення, переміщення речовин у природі, який має циклічний характер, відбувається за обов'язковою участю живих організмів</a:t>
            </a:r>
          </a:p>
        </p:txBody>
      </p:sp>
      <p:pic>
        <p:nvPicPr>
          <p:cNvPr id="4" name="Picture 6" descr="1268337163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Проблеми нестачі прісної води</a:t>
            </a:r>
            <a:endParaRPr lang="ru-RU" sz="3200"/>
          </a:p>
        </p:txBody>
      </p:sp>
      <p:sp>
        <p:nvSpPr>
          <p:cNvPr id="44040" name="Rectangle 8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/>
              <a:t>в даний час одна людина з шести, тобто більше мільярда людей по всій Землі, страждають від нестачі питної прісної води</a:t>
            </a:r>
          </a:p>
          <a:p>
            <a:r>
              <a:rPr lang="ru-RU" sz="2400"/>
              <a:t>темпи росту споживання прісної води більш ніж удвічі перевищують приріст населення планети</a:t>
            </a:r>
          </a:p>
          <a:p>
            <a:r>
              <a:rPr lang="ru-RU" sz="2400"/>
              <a:t>за даними ООН, кожні 20 секунд у світі через погану питну воду помирає одна дитина</a:t>
            </a:r>
          </a:p>
          <a:p>
            <a:r>
              <a:rPr lang="ru-RU" sz="2400"/>
              <a:t>дефіцит прісної води у світі становить 230 мільярдів кубометрів на рік, через 20 років нестача сягне двох трильйонів кубометрів.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dirty="0" smtClean="0"/>
              <a:t>Завдяки біотичному кругообігу можливе тривале існування й розвиток життя при обмеженому запасі доступних хімічних елементів.</a:t>
            </a:r>
          </a:p>
          <a:p>
            <a:r>
              <a:rPr lang="uk-UA" dirty="0" smtClean="0"/>
              <a:t>Використовуючи неорганічні речовини, зелені рослини за рахунок енергії сонця створюють органічні речовини, яка іншими живими істотами (гермафродитами-споживачами) руйнується з тим щоб продути цього руйнування могли бути використані рослинами для нових органічних синтезів.</a:t>
            </a:r>
            <a:endParaRPr lang="uk-UA" dirty="0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uk-UA" dirty="0" err="1" smtClean="0"/>
              <a:t>Колообіги</a:t>
            </a:r>
            <a:r>
              <a:rPr lang="uk-UA" dirty="0" smtClean="0"/>
              <a:t> речовин є </a:t>
            </a:r>
            <a:r>
              <a:rPr lang="uk-UA" dirty="0" err="1" smtClean="0"/>
              <a:t>ландшафоутворювальними</a:t>
            </a:r>
            <a:r>
              <a:rPr lang="uk-UA" dirty="0" smtClean="0"/>
              <a:t> процесами, оскільки до них залучені всі компоненти </a:t>
            </a:r>
            <a:r>
              <a:rPr lang="uk-UA" dirty="0" err="1" smtClean="0"/>
              <a:t>природнього</a:t>
            </a:r>
            <a:r>
              <a:rPr lang="uk-UA" dirty="0" smtClean="0"/>
              <a:t> середовища</a:t>
            </a:r>
            <a:endParaRPr lang="uk-UA" dirty="0"/>
          </a:p>
        </p:txBody>
      </p:sp>
      <p:pic>
        <p:nvPicPr>
          <p:cNvPr id="2050" name="Picture 2" descr="C:\Users\Наталя\Desktop\Мал._22._Колообіг_речовин_у_природ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418374" cy="457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Біогеохімічний цикл - незамкнений і незворотній процес </a:t>
            </a:r>
            <a:r>
              <a:rPr lang="uk-UA" dirty="0" err="1" smtClean="0"/>
              <a:t>колообігів</a:t>
            </a:r>
            <a:r>
              <a:rPr lang="uk-UA" dirty="0" smtClean="0"/>
              <a:t> речовин і потоків енергії між компонентами біосферної </a:t>
            </a:r>
            <a:r>
              <a:rPr lang="uk-UA" dirty="0" err="1" smtClean="0"/>
              <a:t>ціліності</a:t>
            </a:r>
            <a:endParaRPr lang="uk-UA" dirty="0" smtClean="0"/>
          </a:p>
          <a:p>
            <a:r>
              <a:rPr lang="uk-UA" dirty="0" err="1" smtClean="0"/>
              <a:t>Біогеохімічеий</a:t>
            </a:r>
            <a:r>
              <a:rPr lang="uk-UA" dirty="0" smtClean="0"/>
              <a:t> цикл включає </a:t>
            </a:r>
            <a:r>
              <a:rPr lang="uk-UA" dirty="0" err="1" smtClean="0"/>
              <a:t>колообіг</a:t>
            </a:r>
            <a:r>
              <a:rPr lang="uk-UA" dirty="0" smtClean="0"/>
              <a:t> хімічних елементів з неорганічної природи через рослинні і тваринні організми назад у неорганічну природу.</a:t>
            </a:r>
          </a:p>
          <a:p>
            <a:r>
              <a:rPr lang="uk-UA" dirty="0" smtClean="0"/>
              <a:t>Він відбувається з використанням сонячної енергії і енергії хімічних реакцій</a:t>
            </a:r>
          </a:p>
          <a:p>
            <a:r>
              <a:rPr lang="uk-UA" dirty="0" smtClean="0"/>
              <a:t>У біосфері відбувається постійний </a:t>
            </a:r>
            <a:r>
              <a:rPr lang="uk-UA" dirty="0" err="1" smtClean="0"/>
              <a:t>колообіг</a:t>
            </a:r>
            <a:r>
              <a:rPr lang="uk-UA" dirty="0" smtClean="0"/>
              <a:t> активних елементів, які переходять від організму.</a:t>
            </a:r>
          </a:p>
          <a:p>
            <a:r>
              <a:rPr lang="uk-UA" dirty="0" smtClean="0"/>
              <a:t>Елементи, які вивільняються мікроорганізмами при гнитті,  надходять у </a:t>
            </a:r>
            <a:r>
              <a:rPr lang="uk-UA" dirty="0" err="1" smtClean="0"/>
              <a:t>грунт</a:t>
            </a:r>
            <a:r>
              <a:rPr lang="uk-UA" dirty="0" smtClean="0"/>
              <a:t> і атмосферу ,знову включається в </a:t>
            </a:r>
            <a:r>
              <a:rPr lang="uk-UA" dirty="0" err="1" smtClean="0"/>
              <a:t>колообіг</a:t>
            </a:r>
            <a:r>
              <a:rPr lang="uk-UA" dirty="0" smtClean="0"/>
              <a:t> речовин біосфери, поглинаючи живими організмами, увесь цей процес і є біогенною міграцією</a:t>
            </a:r>
          </a:p>
          <a:p>
            <a:endParaRPr lang="uk-UA" dirty="0"/>
          </a:p>
        </p:txBody>
      </p:sp>
    </p:spTree>
  </p:cSld>
  <p:clrMapOvr>
    <a:masterClrMapping/>
  </p:clrMapOvr>
  <p:transition advTm="8000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Біогенна міграція викликається процесами:</a:t>
            </a:r>
          </a:p>
          <a:p>
            <a:r>
              <a:rPr lang="uk-UA" sz="3200" dirty="0" smtClean="0"/>
              <a:t>*обміном речовин</a:t>
            </a:r>
          </a:p>
          <a:p>
            <a:r>
              <a:rPr lang="uk-UA" sz="3200" dirty="0" smtClean="0"/>
              <a:t>*ростом</a:t>
            </a:r>
          </a:p>
          <a:p>
            <a:r>
              <a:rPr lang="uk-UA" sz="3200" dirty="0" smtClean="0"/>
              <a:t>*розмноженням</a:t>
            </a:r>
            <a:endParaRPr lang="uk-UA" sz="3200" dirty="0"/>
          </a:p>
        </p:txBody>
      </p:sp>
      <p:pic>
        <p:nvPicPr>
          <p:cNvPr id="1026" name="Picture 2" descr="D:\cykly-krugovor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428868"/>
            <a:ext cx="4230683" cy="393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r>
              <a:rPr lang="uk-UA" dirty="0" smtClean="0"/>
              <a:t>Один із прикладів впливу господарської діяльності - це є вирубування лісів</a:t>
            </a:r>
            <a:endParaRPr lang="uk-UA" dirty="0"/>
          </a:p>
        </p:txBody>
      </p:sp>
      <p:pic>
        <p:nvPicPr>
          <p:cNvPr id="3074" name="Picture 2" descr="C:\Users\Наталя\Desktop\303397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2909117" cy="236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Наталя\Desktop\36830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071678"/>
            <a:ext cx="4462224" cy="334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Також , в атмосферу щороку потрапляє близько 1 </a:t>
            </a:r>
            <a:r>
              <a:rPr lang="uk-UA" sz="1800" dirty="0" err="1" smtClean="0"/>
              <a:t>млрд</a:t>
            </a:r>
            <a:r>
              <a:rPr lang="uk-UA" sz="1800" dirty="0" smtClean="0"/>
              <a:t> тони аерозолів і газів.</a:t>
            </a:r>
          </a:p>
          <a:p>
            <a:r>
              <a:rPr lang="uk-UA" sz="1800" dirty="0" smtClean="0"/>
              <a:t>Техногенне надходження окремих елементів і сполук в 10-100 раз перевищує </a:t>
            </a:r>
            <a:r>
              <a:rPr lang="uk-UA" sz="1800" dirty="0" err="1" smtClean="0"/>
              <a:t>природнє</a:t>
            </a:r>
            <a:r>
              <a:rPr lang="uk-UA" sz="1800" dirty="0" smtClean="0"/>
              <a:t> їх надходження.</a:t>
            </a:r>
          </a:p>
          <a:p>
            <a:r>
              <a:rPr lang="uk-UA" sz="1800" dirty="0" smtClean="0"/>
              <a:t>Особливо таких елементів як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 Na , </a:t>
            </a:r>
            <a:r>
              <a:rPr lang="en-US" sz="1800" dirty="0" err="1" smtClean="0"/>
              <a:t>Cl</a:t>
            </a:r>
            <a:r>
              <a:rPr lang="en-US" sz="1800" dirty="0" smtClean="0"/>
              <a:t>, Fe</a:t>
            </a:r>
            <a:r>
              <a:rPr lang="uk-UA" sz="1800" dirty="0" smtClean="0"/>
              <a:t>,</a:t>
            </a:r>
            <a:r>
              <a:rPr lang="en-US" sz="1800" dirty="0" smtClean="0"/>
              <a:t> Ti, B, F, Cu, Zn ,</a:t>
            </a:r>
            <a:r>
              <a:rPr lang="en-US" sz="1800" dirty="0" err="1" smtClean="0"/>
              <a:t>Ba</a:t>
            </a:r>
            <a:r>
              <a:rPr lang="en-US" sz="1800" dirty="0" smtClean="0"/>
              <a:t>.</a:t>
            </a:r>
            <a:endParaRPr lang="uk-UA" sz="1800" dirty="0" smtClean="0"/>
          </a:p>
        </p:txBody>
      </p:sp>
      <p:pic>
        <p:nvPicPr>
          <p:cNvPr id="2050" name="Picture 2" descr="D:\Spray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5472118" cy="3586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305800" cy="184884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Біотичний кругообіг хімічних елементів - це постійна циркуляція речовин між ґрунтом , гідросферою , атмосферою та живими організмами. Він відбувається за участю всіх живих організмів, які населяють Землю. Завдяки кругообігу можливе існування та розвиток життя за обмеженого запасу речовин , необхідних для забезпечення життєдіяльності</a:t>
            </a:r>
            <a:endParaRPr lang="uk-UA" sz="1800" dirty="0"/>
          </a:p>
        </p:txBody>
      </p:sp>
      <p:pic>
        <p:nvPicPr>
          <p:cNvPr id="1026" name="Picture 2" descr="D:\anywalls.com-1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643182"/>
            <a:ext cx="7500990" cy="404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3096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Кругообіг карбону</a:t>
            </a:r>
            <a:br>
              <a:rPr lang="uk-UA" dirty="0" smtClean="0"/>
            </a:br>
            <a:r>
              <a:rPr lang="uk-UA" sz="2000" dirty="0" smtClean="0"/>
              <a:t> 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завдяки виключній швидкості розмноження, виробляють на рік близько </a:t>
            </a:r>
            <a:r>
              <a:rPr lang="uk-UA" sz="1800" dirty="0" smtClean="0"/>
              <a:t>1,5• 10</a:t>
            </a:r>
            <a:r>
              <a:rPr lang="uk-UA" sz="1800" baseline="30000" dirty="0" smtClean="0"/>
              <a:t>7</a:t>
            </a:r>
            <a:r>
              <a:rPr lang="uk-UA" sz="1800" dirty="0" smtClean="0"/>
              <a:t> </a:t>
            </a:r>
            <a:r>
              <a:rPr lang="uk-UA" sz="2000" dirty="0" smtClean="0"/>
              <a:t> вуглецю у вигляді органічної маси.</a:t>
            </a:r>
            <a:endParaRPr lang="uk-UA" sz="2200" dirty="0"/>
          </a:p>
        </p:txBody>
      </p:sp>
      <p:pic>
        <p:nvPicPr>
          <p:cNvPr id="1026" name="Picture 2" descr="C:\Users\Наталя\Desktop\400px-Carbon_cycle-cute_dia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38100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Кругообіг нітрогену</a:t>
            </a:r>
            <a:br>
              <a:rPr lang="uk-UA" dirty="0" smtClean="0"/>
            </a:br>
            <a:r>
              <a:rPr lang="uk-UA" sz="2000" dirty="0" smtClean="0"/>
              <a:t>Нітроген на Землі є газоподібний молекулярний азот атмосфери та зв'язаний азот літосфери</a:t>
            </a:r>
            <a:endParaRPr lang="uk-UA" dirty="0"/>
          </a:p>
        </p:txBody>
      </p:sp>
      <p:pic>
        <p:nvPicPr>
          <p:cNvPr id="2050" name="Picture 2" descr="C:\Users\Наталя\Desktop\2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624736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81000" y="457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pic>
        <p:nvPicPr>
          <p:cNvPr id="7185" name="Picture 17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2904"/>
          </a:xfrm>
        </p:spPr>
        <p:txBody>
          <a:bodyPr>
            <a:normAutofit/>
          </a:bodyPr>
          <a:lstStyle/>
          <a:p>
            <a:r>
              <a:rPr lang="uk-UA" dirty="0" smtClean="0"/>
              <a:t>Кругообіг фосфору</a:t>
            </a:r>
            <a:br>
              <a:rPr lang="uk-UA" dirty="0" smtClean="0"/>
            </a:br>
            <a:r>
              <a:rPr lang="ru-RU" dirty="0" smtClean="0"/>
              <a:t> </a:t>
            </a:r>
            <a:r>
              <a:rPr lang="ru-RU" sz="2800" dirty="0" smtClean="0"/>
              <a:t>Фосфор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головних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органогенних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вживають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достатньо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 </a:t>
            </a:r>
            <a:endParaRPr lang="uk-UA" sz="2800" dirty="0"/>
          </a:p>
        </p:txBody>
      </p:sp>
      <p:pic>
        <p:nvPicPr>
          <p:cNvPr id="3074" name="Picture 2" descr="C:\Users\Наталя\Desktop\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5400600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Кругообіг </a:t>
            </a:r>
            <a:r>
              <a:rPr lang="uk-UA" dirty="0" err="1" smtClean="0"/>
              <a:t>сульфуру</a:t>
            </a:r>
            <a:endParaRPr lang="uk-UA" dirty="0"/>
          </a:p>
        </p:txBody>
      </p:sp>
      <p:pic>
        <p:nvPicPr>
          <p:cNvPr id="4098" name="Picture 2" descr="C:\Users\Наталя\Desktop\s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Кругообіг </a:t>
            </a:r>
            <a:r>
              <a:rPr lang="uk-UA" dirty="0" err="1" smtClean="0"/>
              <a:t>оксигену</a:t>
            </a:r>
            <a:endParaRPr lang="uk-UA" dirty="0"/>
          </a:p>
        </p:txBody>
      </p:sp>
      <p:pic>
        <p:nvPicPr>
          <p:cNvPr id="5122" name="Picture 2" descr="C:\Users\Наталя\Desktop\Chemistry_25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792088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"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Колообіги</a:t>
            </a:r>
            <a:r>
              <a:rPr lang="uk-UA" sz="2800" dirty="0" smtClean="0"/>
              <a:t> речовин і потоки енергії є </a:t>
            </a:r>
            <a:br>
              <a:rPr lang="uk-UA" sz="2800" dirty="0" smtClean="0"/>
            </a:br>
            <a:r>
              <a:rPr lang="uk-UA" sz="2800" dirty="0" smtClean="0"/>
              <a:t> </a:t>
            </a:r>
            <a:r>
              <a:rPr lang="uk-UA" sz="2800" dirty="0" err="1" smtClean="0"/>
              <a:t>системоутворювальними</a:t>
            </a:r>
            <a:r>
              <a:rPr lang="uk-UA" sz="2800" dirty="0" smtClean="0"/>
              <a:t> процесами ,оскільки вони     пов'язують єдине ціле компоненти природного середовища.</a:t>
            </a:r>
            <a:br>
              <a:rPr lang="uk-UA" sz="2800" dirty="0" smtClean="0"/>
            </a:br>
            <a:r>
              <a:rPr lang="uk-UA" sz="2800" dirty="0" smtClean="0"/>
              <a:t>Сукупність </a:t>
            </a:r>
            <a:r>
              <a:rPr lang="uk-UA" sz="2800" dirty="0" err="1" smtClean="0"/>
              <a:t>колообігів</a:t>
            </a:r>
            <a:r>
              <a:rPr lang="uk-UA" sz="2800" dirty="0" smtClean="0"/>
              <a:t> формує біогеохімічні цикли-незворотні потоки </a:t>
            </a:r>
            <a:r>
              <a:rPr lang="uk-UA" sz="2800" dirty="0" err="1" smtClean="0"/>
              <a:t>енергіїі</a:t>
            </a:r>
            <a:r>
              <a:rPr lang="uk-UA" sz="2800" dirty="0" smtClean="0"/>
              <a:t> </a:t>
            </a:r>
            <a:r>
              <a:rPr lang="uk-UA" sz="2800" dirty="0" err="1" smtClean="0"/>
              <a:t>колообігр</a:t>
            </a:r>
            <a:r>
              <a:rPr lang="uk-UA" sz="2800" dirty="0" smtClean="0"/>
              <a:t> речовин між основними компонентами.</a:t>
            </a:r>
            <a:br>
              <a:rPr lang="uk-UA" sz="2800" dirty="0" smtClean="0"/>
            </a:br>
            <a:r>
              <a:rPr lang="uk-UA" sz="2800" dirty="0" smtClean="0"/>
              <a:t>Зміна ланок </a:t>
            </a:r>
            <a:r>
              <a:rPr lang="uk-UA" sz="2800" dirty="0" err="1" smtClean="0"/>
              <a:t>колообігів</a:t>
            </a:r>
            <a:r>
              <a:rPr lang="uk-UA" sz="2800" dirty="0" smtClean="0"/>
              <a:t> речовин і потоків енергії процесами господарської діяльності спричиняє зміну геохімічної </a:t>
            </a:r>
            <a:r>
              <a:rPr lang="uk-UA" sz="2800" dirty="0" err="1" smtClean="0"/>
              <a:t>ситуаціїв</a:t>
            </a:r>
            <a:r>
              <a:rPr lang="uk-UA" sz="2800" dirty="0" smtClean="0"/>
              <a:t> середовищі енергетичного, водного, теплового балансів, призводить до формування геохімічних аномалій, скорочення запасів прісних вод, поживних речовин.</a:t>
            </a:r>
            <a:br>
              <a:rPr lang="uk-UA" sz="2800" dirty="0" smtClean="0"/>
            </a:br>
            <a:endParaRPr lang="uk-UA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05800" cy="4752528"/>
          </a:xfrm>
        </p:spPr>
        <p:txBody>
          <a:bodyPr>
            <a:normAutofit fontScale="90000"/>
          </a:bodyPr>
          <a:lstStyle/>
          <a:p>
            <a:pPr marL="914400" indent="-914400" algn="just"/>
            <a:r>
              <a:rPr lang="uk-UA" dirty="0" smtClean="0"/>
              <a:t> Запитання:</a:t>
            </a:r>
            <a:br>
              <a:rPr lang="uk-UA" dirty="0" smtClean="0"/>
            </a:br>
            <a:r>
              <a:rPr lang="uk-UA" sz="2400" dirty="0" smtClean="0"/>
              <a:t>1.Яку функцію виконують </a:t>
            </a:r>
            <a:r>
              <a:rPr lang="uk-UA" sz="2400" dirty="0" err="1" smtClean="0"/>
              <a:t>колообіги</a:t>
            </a:r>
            <a:r>
              <a:rPr lang="uk-UA" sz="2400" dirty="0" smtClean="0"/>
              <a:t> речовин і потоки енергії?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2.Як називають сукупність речовин і потоки енергій у   геосистемі?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3.Які зміни у геосистемі виникають унаслідок порушення </a:t>
            </a:r>
            <a:r>
              <a:rPr lang="uk-UA" sz="2400" dirty="0" err="1" smtClean="0"/>
              <a:t>колообігів</a:t>
            </a:r>
            <a:r>
              <a:rPr lang="uk-UA" sz="2400" dirty="0" smtClean="0"/>
              <a:t> речовин,води ,потоків енергії?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4.Які зміни природного середовища спричиняють порушення </a:t>
            </a:r>
            <a:r>
              <a:rPr lang="uk-UA" sz="2400" dirty="0" err="1" smtClean="0"/>
              <a:t>колообігу</a:t>
            </a:r>
            <a:r>
              <a:rPr lang="uk-UA" sz="2400" dirty="0" smtClean="0"/>
              <a:t> речовин?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857364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hlinkClick r:id="rId2"/>
              </a:rPr>
              <a:t>http://literacy.com.ua/ekolohiia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3"/>
              </a:rPr>
              <a:t>http://school.xvatit.com/index.php?title=%D0%9A%D1%80%D1%83%D0%B3%D0%BE%D0%BE%D0%B1%D1%96%D0%B3_%D1%80%D0%B5%D1%87%D0%BE%D0%B2%D0%B8%D0%BD_%D1%82%D0%B0_%D0%BF%D0%BE%D1%82%D1%96%D0%BA_%D0%B5%D0%BD%D0%B5%D1%80%D0%B3%D1%96%D1%97_%D0%B2_%D0%B5%D0%BA%D0%BE%D1%81%D0%B8%D1%81%D1%82%D0%B5%D0%BC%D0%B0%D1%85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78592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4"/>
              </a:rPr>
              <a:t>http://festival.1september.ru/articles/510335/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27146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5"/>
              </a:rPr>
              <a:t>http://images.yandex.ua/yandsearch?text=%D1%85%D1%96%D0%BC%D1%96%D1%87%D0%BD%D1%96%20%D0%B5%D0%BB%D0%B5%D0%BC%D0%B5%D0%BD%D1%82%D0%B8&amp;stype=image&amp;lr=28401&amp;noreask=1&amp;source=wiz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57214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Музика</a:t>
            </a:r>
            <a:r>
              <a:rPr lang="en-US" dirty="0" smtClean="0"/>
              <a:t> -</a:t>
            </a:r>
            <a:r>
              <a:rPr lang="uk-UA" dirty="0" smtClean="0"/>
              <a:t> </a:t>
            </a:r>
            <a:r>
              <a:rPr lang="en-US" dirty="0" smtClean="0"/>
              <a:t>The Daydream – I miss you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watercycleukrainianhi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304800"/>
            <a:ext cx="6548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/>
              <a:t>Енергія</a:t>
            </a:r>
            <a:r>
              <a:rPr lang="ru-RU" sz="2800"/>
              <a:t> - це загальна кількісна міра руху та взаємодії усіх видів матерії. Відповідно до закону збереження енергії вона не зникає та не виникає з нічого, а тільки переходить з однієї форми до іншої.</a:t>
            </a:r>
          </a:p>
        </p:txBody>
      </p:sp>
      <p:pic>
        <p:nvPicPr>
          <p:cNvPr id="16389" name="Picture 5" descr="_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28934"/>
            <a:ext cx="5494058" cy="355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2887682"/>
            <a:ext cx="2000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три </a:t>
            </a:r>
            <a:r>
              <a:rPr lang="ru-RU" dirty="0" err="1" smtClean="0"/>
              <a:t>джерела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кінетична</a:t>
            </a:r>
            <a:r>
              <a:rPr lang="ru-RU" dirty="0" smtClean="0"/>
              <a:t> </a:t>
            </a:r>
            <a:r>
              <a:rPr lang="ru-RU" dirty="0" err="1" smtClean="0"/>
              <a:t>енергія</a:t>
            </a:r>
            <a:r>
              <a:rPr lang="ru-RU" dirty="0" smtClean="0"/>
              <a:t> </a:t>
            </a:r>
            <a:r>
              <a:rPr lang="ru-RU" dirty="0" err="1" smtClean="0"/>
              <a:t>оберту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супутника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як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381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5181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/>
              <a:t>Колообіги речовин і енергії є ландшафтоутворювальними процесами, оскільки до них залучені всі компоненти ландшафту чи природного середовища.</a:t>
            </a:r>
            <a:endParaRPr lang="ru-RU" sz="2800"/>
          </a:p>
        </p:txBody>
      </p:sp>
      <p:pic>
        <p:nvPicPr>
          <p:cNvPr id="17414" name="Picture 6" descr="landshaft-na-kraju-svet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3962400" cy="3200400"/>
          </a:xfrm>
          <a:prstGeom prst="rect">
            <a:avLst/>
          </a:prstGeom>
          <a:noFill/>
        </p:spPr>
      </p:pic>
      <p:pic>
        <p:nvPicPr>
          <p:cNvPr id="17415" name="Picture 7" descr="88517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11350"/>
            <a:ext cx="3886200" cy="304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b565f361a48aaee511f024997f2cce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8600" y="381000"/>
            <a:ext cx="6248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i="1"/>
              <a:t>Біогеохімічний цикл</a:t>
            </a:r>
            <a:r>
              <a:rPr lang="uk-UA" sz="2800"/>
              <a:t> – незамкнутий і незворотний процес колообігів речовин і потоків енергії між компонентами біосферної цілісності.</a:t>
            </a:r>
            <a:endParaRPr lang="ru-RU" sz="2800"/>
          </a:p>
        </p:txBody>
      </p:sp>
      <p:pic>
        <p:nvPicPr>
          <p:cNvPr id="20485" name="Picture 5" descr="k_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4533928" cy="4062413"/>
          </a:xfrm>
          <a:prstGeom prst="rect">
            <a:avLst/>
          </a:prstGeom>
          <a:noFill/>
        </p:spPr>
      </p:pic>
      <p:pic>
        <p:nvPicPr>
          <p:cNvPr id="20486" name="Picture 6" descr="image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038600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/>
              <a:t>Вплив господарської діяльності</a:t>
            </a:r>
            <a:endParaRPr lang="ru-RU" sz="3200"/>
          </a:p>
        </p:txBody>
      </p:sp>
      <p:pic>
        <p:nvPicPr>
          <p:cNvPr id="24582" name="Picture 6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5438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</TotalTime>
  <Words>677</Words>
  <Application>Microsoft Office PowerPoint</Application>
  <PresentationFormat>Экран (4:3)</PresentationFormat>
  <Paragraphs>91</Paragraphs>
  <Slides>35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Колообіг речовин і потоки енергії як основні системоутворювальні чинники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Вплив господарської діяльності</vt:lpstr>
      <vt:lpstr>Вплив господарської діяльності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Забруднення водойм:</vt:lpstr>
      <vt:lpstr>Проблеми нестачі прісної води</vt:lpstr>
      <vt:lpstr>Слайд 21</vt:lpstr>
      <vt:lpstr>Слайд 22</vt:lpstr>
      <vt:lpstr>Слайд 23</vt:lpstr>
      <vt:lpstr>Слайд 24</vt:lpstr>
      <vt:lpstr>Слайд 25</vt:lpstr>
      <vt:lpstr>Слайд 26</vt:lpstr>
      <vt:lpstr>Біотичний кругообіг хімічних елементів - це постійна циркуляція речовин між ґрунтом , гідросферою , атмосферою та живими організмами. Він відбувається за участю всіх живих організмів, які населяють Землю. Завдяки кругообігу можливе існування та розвиток життя за обмеженого запасу речовин , необхідних для забезпечення життєдіяльності</vt:lpstr>
      <vt:lpstr>     Кругообіг карбону  Вуглець – основний біогенний елемент. Він відіграє важливу роль в утворенні живої речовини біосфери. Вуглекислий газ із атмосфери в процесі фотосинтезу, який здійснюють зелені рослини, асимілюється і перетворюється на численні різноманітні органічні сполуки рослин. Рослинні організми, особливо нижчі мікроорганізми, морський фітопланктон, завдяки виключній швидкості розмноження, виробляють на рік близько 1,5• 107  вуглецю у вигляді органічної маси.</vt:lpstr>
      <vt:lpstr>Кругообіг нітрогену Нітроген на Землі є газоподібний молекулярний азот атмосфери та зв'язаний азот літосфери</vt:lpstr>
      <vt:lpstr>Кругообіг фосфору  Фосфор належить до головних органогенних елементів, який живі організми вживають у достатньо великій кількості </vt:lpstr>
      <vt:lpstr>Кругообіг сульфуру</vt:lpstr>
      <vt:lpstr>Кругообіг оксигену</vt:lpstr>
      <vt:lpstr>  Колообіги речовин і потоки енергії є   системоутворювальними процесами ,оскільки вони     пов'язують єдине ціле компоненти природного середовища. Сукупність колообігів формує біогеохімічні цикли-незворотні потоки енергіїі колообігр речовин між основними компонентами. Зміна ланок колообігів речовин і потоків енергії процесами господарської діяльності спричиняє зміну геохімічної ситуаціїв середовищі енергетичного, водного, теплового балансів, призводить до формування геохімічних аномалій, скорочення запасів прісних вод, поживних речовин. </vt:lpstr>
      <vt:lpstr> Запитання: 1.Яку функцію виконують колообіги речовин і потоки енергії?  2.Як називають сукупність речовин і потоки енергій у   геосистемі?  3.Які зміни у геосистемі виникають унаслідок порушення колообігів речовин,води ,потоків енергії?  4.Які зміни природного середовища спричиняють порушення колообігу речовин?  </vt:lpstr>
      <vt:lpstr>Використані матеріали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і потоки енергії як основні системоутворювальні чинники</dc:title>
  <dc:creator>RWT</dc:creator>
  <cp:lastModifiedBy>Admin</cp:lastModifiedBy>
  <cp:revision>6</cp:revision>
  <dcterms:created xsi:type="dcterms:W3CDTF">2013-11-25T16:02:51Z</dcterms:created>
  <dcterms:modified xsi:type="dcterms:W3CDTF">2014-06-03T10:28:30Z</dcterms:modified>
</cp:coreProperties>
</file>