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734A3EE-05D5-4D01-9B47-A6E53F69BB89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68B53D9-4ED6-4FA1-9955-56ABE36036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Провідність напівпровідників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uk-UA" sz="2000" dirty="0" err="1" smtClean="0"/>
              <a:t>Корєшкова</a:t>
            </a:r>
            <a:r>
              <a:rPr lang="uk-UA" sz="2000" dirty="0" smtClean="0"/>
              <a:t> А. В.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Напівпровідник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Напівпровідни́к </a:t>
            </a:r>
            <a:r>
              <a:rPr lang="vi-VN" dirty="0" smtClean="0"/>
              <a:t>— матеріал, електропровідність якого має проміжне значення між провідностями провідника та діелектрика. Відрізняються від провідників сильною залежністю питомої провідності від концентрації домішок, температури і різних видів випромінювання. Основною властивістю цих матеріалів є збільшення електричної провідності з ростом температури.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Приклади напівпровідників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500034" y="1714488"/>
            <a:ext cx="4038600" cy="257176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Напівпровідниками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, ширина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b="1" dirty="0" err="1" smtClean="0"/>
              <a:t>електронвольт</a:t>
            </a:r>
            <a:r>
              <a:rPr lang="ru-RU" b="1" dirty="0" smtClean="0"/>
              <a:t> (</a:t>
            </a:r>
            <a:r>
              <a:rPr lang="ru-RU" b="1" dirty="0" err="1" smtClean="0"/>
              <a:t>еВ</a:t>
            </a:r>
            <a:r>
              <a:rPr lang="ru-RU" b="1" dirty="0" smtClean="0"/>
              <a:t>)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b="1" dirty="0" smtClean="0"/>
              <a:t>алмаз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до </a:t>
            </a:r>
            <a:r>
              <a:rPr lang="ru-RU" dirty="0" err="1" smtClean="0"/>
              <a:t>широкозонних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, а </a:t>
            </a:r>
            <a:r>
              <a:rPr lang="ru-RU" b="1" dirty="0" err="1" smtClean="0"/>
              <a:t>арсенід</a:t>
            </a:r>
            <a:r>
              <a:rPr lang="ru-RU" b="1" dirty="0" smtClean="0"/>
              <a:t> </a:t>
            </a:r>
            <a:r>
              <a:rPr lang="ru-RU" b="1" dirty="0" err="1" smtClean="0"/>
              <a:t>індію</a:t>
            </a:r>
            <a:r>
              <a:rPr lang="ru-RU" dirty="0" smtClean="0"/>
              <a:t> — до </a:t>
            </a:r>
            <a:r>
              <a:rPr lang="ru-RU" dirty="0" err="1" smtClean="0"/>
              <a:t>вузькозонних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7" name="Содержимое 6" descr="146298_origina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57752" y="1785926"/>
            <a:ext cx="3500462" cy="2286016"/>
          </a:xfrm>
          <a:effectLst>
            <a:outerShdw blurRad="444500" dist="381000" dir="2220000" algn="tl" rotWithShape="0">
              <a:schemeClr val="accent2">
                <a:lumMod val="60000"/>
                <a:lumOff val="40000"/>
                <a:alpha val="82000"/>
              </a:schemeClr>
            </a:outerShdw>
          </a:effec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4000"/>
          </a:blip>
          <a:srcRect/>
          <a:stretch>
            <a:fillRect/>
          </a:stretch>
        </p:blipFill>
        <p:spPr bwMode="auto">
          <a:xfrm>
            <a:off x="1000100" y="4286256"/>
            <a:ext cx="314327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66700" dir="4140000" sx="105000" sy="105000" algn="tl" rotWithShape="0">
              <a:prstClr val="black">
                <a:alpha val="90000"/>
              </a:prstClr>
            </a:outerShdw>
          </a:effectLst>
        </p:spPr>
      </p:pic>
      <p:sp>
        <p:nvSpPr>
          <p:cNvPr id="11" name="Прямоугольник 10"/>
          <p:cNvSpPr/>
          <p:nvPr/>
        </p:nvSpPr>
        <p:spPr>
          <a:xfrm>
            <a:off x="4857752" y="4143380"/>
            <a:ext cx="392909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 числа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належать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(</a:t>
            </a:r>
            <a:r>
              <a:rPr lang="ru-RU" b="1" dirty="0" err="1" smtClean="0"/>
              <a:t>германій</a:t>
            </a:r>
            <a:r>
              <a:rPr lang="ru-RU" b="1" dirty="0" smtClean="0"/>
              <a:t>, </a:t>
            </a:r>
            <a:r>
              <a:rPr lang="ru-RU" b="1" dirty="0" err="1" smtClean="0"/>
              <a:t>кремній</a:t>
            </a:r>
            <a:r>
              <a:rPr lang="ru-RU" b="1" dirty="0" smtClean="0"/>
              <a:t>, селен, </a:t>
            </a:r>
            <a:r>
              <a:rPr lang="ru-RU" b="1" dirty="0" err="1" smtClean="0"/>
              <a:t>телур</a:t>
            </a:r>
            <a:r>
              <a:rPr lang="ru-RU" b="1" dirty="0" smtClean="0"/>
              <a:t>, </a:t>
            </a:r>
            <a:r>
              <a:rPr lang="ru-RU" b="1" dirty="0" err="1" smtClean="0"/>
              <a:t>арсен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), </a:t>
            </a:r>
            <a:r>
              <a:rPr lang="ru-RU" dirty="0" err="1" smtClean="0"/>
              <a:t>величезна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сплавів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(</a:t>
            </a:r>
            <a:r>
              <a:rPr lang="ru-RU" b="1" dirty="0" err="1" smtClean="0"/>
              <a:t>арсенід</a:t>
            </a:r>
            <a:r>
              <a:rPr lang="ru-RU" b="1" dirty="0" smtClean="0"/>
              <a:t> </a:t>
            </a:r>
            <a:r>
              <a:rPr lang="ru-RU" b="1" dirty="0" err="1" smtClean="0"/>
              <a:t>галію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Залежність провідності від тепла</a:t>
            </a:r>
            <a:endParaRPr lang="ru-RU" dirty="0"/>
          </a:p>
        </p:txBody>
      </p:sp>
      <p:pic>
        <p:nvPicPr>
          <p:cNvPr id="5" name="Содержимое 4" descr="151.gif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500306"/>
            <a:ext cx="4437561" cy="342902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Провідність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сильно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 </a:t>
            </a:r>
            <a:r>
              <a:rPr lang="ru-RU" dirty="0" err="1" smtClean="0"/>
              <a:t>Поблизу</a:t>
            </a:r>
            <a:r>
              <a:rPr lang="ru-RU" dirty="0" smtClean="0"/>
              <a:t> абсолютного нуля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діелектриків</a:t>
            </a:r>
            <a:r>
              <a:rPr lang="ru-RU" dirty="0" smtClean="0"/>
              <a:t> (</a:t>
            </a:r>
            <a:r>
              <a:rPr lang="ru-RU" dirty="0" err="1" smtClean="0"/>
              <a:t>ізоляторів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Кремній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при </a:t>
            </a:r>
            <a:r>
              <a:rPr lang="ru-RU" dirty="0" err="1" smtClean="0"/>
              <a:t>низькій</a:t>
            </a:r>
            <a:r>
              <a:rPr lang="ru-RU" dirty="0" smtClean="0"/>
              <a:t> </a:t>
            </a:r>
            <a:r>
              <a:rPr lang="ru-RU" dirty="0" err="1" smtClean="0"/>
              <a:t>температурі</a:t>
            </a:r>
            <a:r>
              <a:rPr lang="ru-RU" dirty="0" smtClean="0"/>
              <a:t> погано проводить </a:t>
            </a:r>
            <a:r>
              <a:rPr lang="ru-RU" dirty="0" err="1" smtClean="0"/>
              <a:t>електричний</a:t>
            </a:r>
            <a:r>
              <a:rPr lang="ru-RU" dirty="0" smtClean="0"/>
              <a:t> струм,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, тепла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електропровідність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Фактори, що впливають на провідність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заповнену</a:t>
            </a:r>
            <a:r>
              <a:rPr lang="ru-RU" dirty="0" smtClean="0"/>
              <a:t> </a:t>
            </a:r>
            <a:r>
              <a:rPr lang="ru-RU" dirty="0" err="1" smtClean="0"/>
              <a:t>валентну</a:t>
            </a:r>
            <a:r>
              <a:rPr lang="ru-RU" dirty="0" smtClean="0"/>
              <a:t> зону, </a:t>
            </a:r>
            <a:r>
              <a:rPr lang="ru-RU" dirty="0" err="1" smtClean="0"/>
              <a:t>відділену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провідності</a:t>
            </a:r>
            <a:r>
              <a:rPr lang="ru-RU" dirty="0" smtClean="0"/>
              <a:t> неширокою </a:t>
            </a:r>
            <a:r>
              <a:rPr lang="ru-RU" dirty="0" err="1" smtClean="0"/>
              <a:t>забороненою</a:t>
            </a:r>
            <a:r>
              <a:rPr lang="ru-RU" dirty="0" smtClean="0"/>
              <a:t> зоною. Ширина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менша</a:t>
            </a:r>
            <a:r>
              <a:rPr lang="ru-RU" dirty="0" smtClean="0"/>
              <a:t> за 3 </a:t>
            </a:r>
            <a:r>
              <a:rPr lang="ru-RU" dirty="0" err="1" smtClean="0"/>
              <a:t>еВ</a:t>
            </a:r>
            <a:r>
              <a:rPr lang="ru-RU" dirty="0" smtClean="0"/>
              <a:t>. Неширока заборонена зона </a:t>
            </a:r>
            <a:r>
              <a:rPr lang="ru-RU" dirty="0" err="1" smtClean="0"/>
              <a:t>призводить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підвищенні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ймовірність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 </a:t>
            </a:r>
            <a:r>
              <a:rPr lang="ru-RU" dirty="0" err="1" smtClean="0"/>
              <a:t>електрона</a:t>
            </a:r>
            <a:r>
              <a:rPr lang="ru-RU" dirty="0" smtClean="0"/>
              <a:t> у зону </a:t>
            </a:r>
            <a:r>
              <a:rPr lang="ru-RU" dirty="0" err="1" smtClean="0"/>
              <a:t>провідності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за </a:t>
            </a:r>
            <a:r>
              <a:rPr lang="ru-RU" dirty="0" err="1" smtClean="0"/>
              <a:t>експоненційним</a:t>
            </a:r>
            <a:r>
              <a:rPr lang="ru-RU" dirty="0" smtClean="0"/>
              <a:t> законом.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фактом </a:t>
            </a:r>
            <a:r>
              <a:rPr lang="ru-RU" dirty="0" err="1" smtClean="0"/>
              <a:t>зумовлене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електропровідності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на </a:t>
            </a:r>
            <a:r>
              <a:rPr lang="ru-RU" dirty="0" err="1" smtClean="0"/>
              <a:t>електропровідність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домішки</a:t>
            </a:r>
            <a:r>
              <a:rPr lang="ru-RU" dirty="0" smtClean="0"/>
              <a:t> — </a:t>
            </a:r>
            <a:r>
              <a:rPr lang="ru-RU" dirty="0" err="1" smtClean="0"/>
              <a:t>донори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акцептори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діелектричній</a:t>
            </a:r>
            <a:r>
              <a:rPr lang="ru-RU" dirty="0" smtClean="0"/>
              <a:t> </a:t>
            </a:r>
            <a:r>
              <a:rPr lang="ru-RU" dirty="0" err="1" smtClean="0"/>
              <a:t>проникності</a:t>
            </a:r>
            <a:r>
              <a:rPr lang="ru-RU" dirty="0" smtClean="0"/>
              <a:t> </a:t>
            </a:r>
            <a:r>
              <a:rPr lang="ru-RU" dirty="0" err="1" smtClean="0"/>
              <a:t>домішкові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в </a:t>
            </a:r>
            <a:r>
              <a:rPr lang="ru-RU" dirty="0" err="1" smtClean="0"/>
              <a:t>забороненій</a:t>
            </a:r>
            <a:r>
              <a:rPr lang="ru-RU" dirty="0" smtClean="0"/>
              <a:t>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до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провідності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валентної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(&lt; 0.5 </a:t>
            </a:r>
            <a:r>
              <a:rPr lang="ru-RU" dirty="0" err="1" smtClean="0"/>
              <a:t>еВ</a:t>
            </a:r>
            <a:r>
              <a:rPr lang="ru-RU" dirty="0" smtClean="0"/>
              <a:t>), </a:t>
            </a:r>
            <a:r>
              <a:rPr lang="ru-RU" dirty="0" err="1" smtClean="0"/>
              <a:t>й</a:t>
            </a:r>
            <a:r>
              <a:rPr lang="ru-RU" dirty="0" smtClean="0"/>
              <a:t> легко </a:t>
            </a:r>
            <a:r>
              <a:rPr lang="ru-RU" dirty="0" err="1" smtClean="0"/>
              <a:t>іонізуються</a:t>
            </a:r>
            <a:r>
              <a:rPr lang="ru-RU" dirty="0" smtClean="0"/>
              <a:t>, </a:t>
            </a:r>
            <a:r>
              <a:rPr lang="ru-RU" dirty="0" err="1" smtClean="0"/>
              <a:t>віддаючи</a:t>
            </a:r>
            <a:r>
              <a:rPr lang="ru-RU" dirty="0" smtClean="0"/>
              <a:t> </a:t>
            </a:r>
            <a:r>
              <a:rPr lang="ru-RU" dirty="0" err="1" smtClean="0"/>
              <a:t>електрони</a:t>
            </a:r>
            <a:r>
              <a:rPr lang="ru-RU" dirty="0" smtClean="0"/>
              <a:t> в зону </a:t>
            </a:r>
            <a:r>
              <a:rPr lang="ru-RU" dirty="0" err="1" smtClean="0"/>
              <a:t>провідності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забираючи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валентної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. </a:t>
            </a:r>
            <a:r>
              <a:rPr lang="ru-RU" dirty="0" err="1" smtClean="0"/>
              <a:t>Леговані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електропровідність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Фактори, що впливають на провідність</a:t>
            </a:r>
            <a:endParaRPr lang="ru-RU" sz="3200" dirty="0"/>
          </a:p>
        </p:txBody>
      </p:sp>
      <p:pic>
        <p:nvPicPr>
          <p:cNvPr id="5" name="Содержимое 4" descr="default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1785926"/>
            <a:ext cx="2571768" cy="233797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85926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Невелика ширина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фотопровідності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власні</a:t>
            </a:r>
            <a:r>
              <a:rPr lang="ru-RU" dirty="0" smtClean="0"/>
              <a:t> (без </a:t>
            </a:r>
            <a:r>
              <a:rPr lang="ru-RU" dirty="0" err="1" smtClean="0"/>
              <a:t>домішок</a:t>
            </a:r>
            <a:r>
              <a:rPr lang="ru-RU" dirty="0" smtClean="0"/>
              <a:t>), </a:t>
            </a:r>
            <a:r>
              <a:rPr lang="en-US" dirty="0" smtClean="0"/>
              <a:t>n-</a:t>
            </a:r>
            <a:r>
              <a:rPr lang="ru-RU" dirty="0" smtClean="0"/>
              <a:t>типу (</a:t>
            </a:r>
            <a:r>
              <a:rPr lang="ru-RU" dirty="0" err="1" smtClean="0"/>
              <a:t>донори</a:t>
            </a:r>
            <a:r>
              <a:rPr lang="ru-RU" dirty="0" smtClean="0"/>
              <a:t>), </a:t>
            </a:r>
            <a:r>
              <a:rPr lang="en-US" dirty="0" smtClean="0"/>
              <a:t>p-</a:t>
            </a:r>
            <a:r>
              <a:rPr lang="ru-RU" dirty="0" smtClean="0"/>
              <a:t>типу (</a:t>
            </a:r>
            <a:r>
              <a:rPr lang="ru-RU" dirty="0" err="1" smtClean="0"/>
              <a:t>акцептори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компенсовані</a:t>
            </a:r>
            <a:r>
              <a:rPr lang="ru-RU" dirty="0" smtClean="0"/>
              <a:t> (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донорів</a:t>
            </a:r>
            <a:r>
              <a:rPr lang="ru-RU" dirty="0" smtClean="0"/>
              <a:t> </a:t>
            </a:r>
            <a:r>
              <a:rPr lang="ru-RU" dirty="0" err="1" smtClean="0"/>
              <a:t>урівноважує</a:t>
            </a:r>
            <a:r>
              <a:rPr lang="ru-RU" dirty="0" smtClean="0"/>
              <a:t> </a:t>
            </a:r>
            <a:r>
              <a:rPr lang="ru-RU" dirty="0" err="1" smtClean="0"/>
              <a:t>концентрацію</a:t>
            </a:r>
            <a:r>
              <a:rPr lang="ru-RU" dirty="0" smtClean="0"/>
              <a:t> </a:t>
            </a:r>
            <a:r>
              <a:rPr lang="ru-RU" dirty="0" err="1" smtClean="0"/>
              <a:t>акцепторів</a:t>
            </a:r>
            <a:r>
              <a:rPr lang="ru-RU" dirty="0" smtClean="0"/>
              <a:t>,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себе, як </a:t>
            </a:r>
            <a:r>
              <a:rPr lang="ru-RU" dirty="0" err="1" smtClean="0"/>
              <a:t>власний</a:t>
            </a:r>
            <a:r>
              <a:rPr lang="ru-RU" dirty="0" smtClean="0"/>
              <a:t>). При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домішок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виродженим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поводить себе як метал.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429132"/>
            <a:ext cx="273111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Напівпровідники в ПСХЕ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2000240"/>
            <a:ext cx="4038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Неорганічні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ru-RU" dirty="0" err="1" smtClean="0"/>
              <a:t>розділяють</a:t>
            </a:r>
            <a:r>
              <a:rPr lang="ru-RU" dirty="0" smtClean="0"/>
              <a:t> на </a:t>
            </a:r>
            <a:r>
              <a:rPr lang="ru-RU" dirty="0" err="1" smtClean="0"/>
              <a:t>типи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Одноелементні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 </a:t>
            </a:r>
            <a:r>
              <a:rPr lang="en-US" dirty="0" smtClean="0"/>
              <a:t>IV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періодичної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За </a:t>
            </a:r>
            <a:r>
              <a:rPr lang="ru-RU" dirty="0" err="1" smtClean="0"/>
              <a:t>сучасною</a:t>
            </a:r>
            <a:r>
              <a:rPr lang="ru-RU" dirty="0" smtClean="0"/>
              <a:t> </a:t>
            </a:r>
            <a:r>
              <a:rPr lang="ru-RU" dirty="0" err="1" smtClean="0"/>
              <a:t>хімічною</a:t>
            </a:r>
            <a:r>
              <a:rPr lang="ru-RU" dirty="0" smtClean="0"/>
              <a:t> </a:t>
            </a:r>
            <a:r>
              <a:rPr lang="ru-RU" dirty="0" err="1" smtClean="0"/>
              <a:t>класифікацією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14 </a:t>
            </a:r>
            <a:r>
              <a:rPr lang="ru-RU" dirty="0" err="1" smtClean="0"/>
              <a:t>періодичної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фізиці</a:t>
            </a:r>
            <a:r>
              <a:rPr lang="ru-RU" dirty="0" smtClean="0"/>
              <a:t> заведено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стару</a:t>
            </a:r>
            <a:r>
              <a:rPr lang="ru-RU" dirty="0" smtClean="0"/>
              <a:t> </a:t>
            </a:r>
            <a:r>
              <a:rPr lang="ru-RU" dirty="0" err="1" smtClean="0"/>
              <a:t>термінологію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Складні</a:t>
            </a:r>
            <a:r>
              <a:rPr lang="ru-RU" dirty="0" smtClean="0"/>
              <a:t>: </a:t>
            </a:r>
            <a:r>
              <a:rPr lang="ru-RU" dirty="0" err="1" smtClean="0"/>
              <a:t>двоелементний</a:t>
            </a:r>
            <a:r>
              <a:rPr lang="ru-RU" dirty="0" smtClean="0"/>
              <a:t> </a:t>
            </a:r>
            <a:r>
              <a:rPr lang="en-US" dirty="0" smtClean="0"/>
              <a:t>AIII BV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AII BVI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третьої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п'ятої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шостої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неорганічних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цікаву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ширини</a:t>
            </a:r>
            <a:r>
              <a:rPr lang="ru-RU" dirty="0" smtClean="0"/>
              <a:t>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 —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ширина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</p:nvPr>
        </p:nvGraphicFramePr>
        <p:xfrm>
          <a:off x="4357686" y="1857364"/>
          <a:ext cx="4643470" cy="4826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690566"/>
                <a:gridCol w="773912"/>
                <a:gridCol w="773912"/>
                <a:gridCol w="773912"/>
                <a:gridCol w="773912"/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Група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IIIA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IVA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VIA</a:t>
                      </a:r>
                      <a:endParaRPr lang="ru-RU" dirty="0"/>
                    </a:p>
                  </a:txBody>
                  <a:tcPr/>
                </a:tc>
              </a:tr>
              <a:tr h="640080">
                <a:tc gridSpan="6">
                  <a:txBody>
                    <a:bodyPr/>
                    <a:lstStyle/>
                    <a:p>
                      <a:r>
                        <a:rPr lang="uk-UA" sz="1600" dirty="0" smtClean="0"/>
                        <a:t>Період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2068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C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382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82068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Al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Si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P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82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6413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Zn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  <a:endParaRPr lang="ru-RU" dirty="0"/>
                    </a:p>
                    <a:p>
                      <a:pPr algn="ctr"/>
                      <a:r>
                        <a:rPr lang="en-US" dirty="0" err="1" smtClean="0"/>
                        <a:t>Ga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ru-RU" dirty="0"/>
                    </a:p>
                    <a:p>
                      <a:pPr algn="ctr"/>
                      <a:r>
                        <a:rPr lang="en-US" dirty="0" err="1" smtClean="0"/>
                        <a:t>Ge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As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Se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764136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</a:t>
                      </a:r>
                      <a:endParaRPr lang="ru-RU" dirty="0"/>
                    </a:p>
                    <a:p>
                      <a:pPr algn="ctr"/>
                      <a:r>
                        <a:rPr lang="en-US" dirty="0" err="1" smtClean="0"/>
                        <a:t>Cd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49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In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ru-RU" dirty="0"/>
                    </a:p>
                    <a:p>
                      <a:pPr algn="ctr"/>
                      <a:r>
                        <a:rPr lang="en-US" dirty="0" err="1" smtClean="0"/>
                        <a:t>Sn</a:t>
                      </a:r>
                      <a:endParaRPr lang="ru-RU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</a:t>
                      </a:r>
                      <a:endParaRPr lang="ru-RU" dirty="0"/>
                    </a:p>
                    <a:p>
                      <a:pPr algn="ctr"/>
                      <a:r>
                        <a:rPr lang="en-US" dirty="0" err="1" smtClean="0"/>
                        <a:t>Sb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52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Te</a:t>
                      </a:r>
                      <a:endParaRPr lang="ru-RU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82068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ru-RU" dirty="0"/>
                    </a:p>
                    <a:p>
                      <a:pPr algn="ctr"/>
                      <a:r>
                        <a:rPr lang="en-US" dirty="0" smtClean="0"/>
                        <a:t>Hg</a:t>
                      </a:r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20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algn="ctr"/>
            <a:r>
              <a:rPr lang="ru-RU" dirty="0" err="1" smtClean="0"/>
              <a:t>Застосування</a:t>
            </a:r>
            <a:endParaRPr lang="ru-RU" dirty="0"/>
          </a:p>
        </p:txBody>
      </p:sp>
      <p:pic>
        <p:nvPicPr>
          <p:cNvPr id="5" name="Содержимое 4" descr="novye-mikro-svetodiody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14348" y="1857364"/>
            <a:ext cx="3786214" cy="2187789"/>
          </a:xfrm>
          <a:effectLst>
            <a:outerShdw blurRad="342900" dist="101600" dir="6180000" sx="104000" sy="104000" algn="tr" rotWithShape="0">
              <a:srgbClr val="0070C0">
                <a:alpha val="78000"/>
              </a:srgbClr>
            </a:outerShdw>
          </a:effectLst>
          <a:scene3d>
            <a:camera prst="orthographicFront"/>
            <a:lightRig rig="threePt" dir="t"/>
          </a:scene3d>
          <a:sp3d>
            <a:bevelB/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Кремній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діодах</a:t>
            </a:r>
            <a:r>
              <a:rPr lang="ru-RU" dirty="0" smtClean="0"/>
              <a:t>, </a:t>
            </a:r>
            <a:r>
              <a:rPr lang="ru-RU" dirty="0" err="1" smtClean="0"/>
              <a:t>світлодіодах</a:t>
            </a:r>
            <a:r>
              <a:rPr lang="ru-RU" dirty="0" smtClean="0"/>
              <a:t>, транзисторах, </a:t>
            </a:r>
            <a:r>
              <a:rPr lang="ru-RU" dirty="0" err="1" smtClean="0"/>
              <a:t>випрямлячах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інтегральних</a:t>
            </a:r>
            <a:r>
              <a:rPr lang="ru-RU" dirty="0" smtClean="0"/>
              <a:t> схемах (чипах), </a:t>
            </a:r>
            <a:r>
              <a:rPr lang="ru-RU" dirty="0" err="1" smtClean="0"/>
              <a:t>сонячних</a:t>
            </a:r>
            <a:r>
              <a:rPr lang="ru-RU" dirty="0" smtClean="0"/>
              <a:t> </a:t>
            </a:r>
            <a:r>
              <a:rPr lang="ru-RU" dirty="0" err="1" smtClean="0"/>
              <a:t>елементах</a:t>
            </a:r>
            <a:r>
              <a:rPr lang="ru-RU" dirty="0" smtClean="0"/>
              <a:t>. 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кремнію</a:t>
            </a:r>
            <a:r>
              <a:rPr lang="ru-RU" dirty="0" smtClean="0"/>
              <a:t> широко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арсенід</a:t>
            </a:r>
            <a:r>
              <a:rPr lang="ru-RU" dirty="0" smtClean="0"/>
              <a:t> </a:t>
            </a:r>
            <a:r>
              <a:rPr lang="ru-RU" dirty="0" err="1" smtClean="0"/>
              <a:t>галію</a:t>
            </a:r>
            <a:r>
              <a:rPr lang="ru-RU" dirty="0" smtClean="0"/>
              <a:t>, </a:t>
            </a:r>
            <a:r>
              <a:rPr lang="ru-RU" dirty="0" err="1" smtClean="0"/>
              <a:t>арсенід</a:t>
            </a:r>
            <a:r>
              <a:rPr lang="ru-RU" dirty="0" smtClean="0"/>
              <a:t> </a:t>
            </a:r>
            <a:r>
              <a:rPr lang="ru-RU" dirty="0" err="1" smtClean="0"/>
              <a:t>алюмінію</a:t>
            </a:r>
            <a:r>
              <a:rPr lang="ru-RU" dirty="0" smtClean="0"/>
              <a:t>, </a:t>
            </a:r>
            <a:r>
              <a:rPr lang="ru-RU" dirty="0" err="1" smtClean="0"/>
              <a:t>германій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популярніші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копіювальній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143380"/>
            <a:ext cx="3786214" cy="2526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17500" dist="165100" dir="8100000" sx="103000" sy="103000" algn="tr" rotWithShape="0">
              <a:srgbClr val="00B050">
                <a:alpha val="77000"/>
              </a:srgbClr>
            </a:outerShdw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4F4F4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111</TotalTime>
  <Words>539</Words>
  <Application>Microsoft Office PowerPoint</Application>
  <PresentationFormat>Экран (4:3)</PresentationFormat>
  <Paragraphs>71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Провідність напівпровідників</vt:lpstr>
      <vt:lpstr>Напівпровідник</vt:lpstr>
      <vt:lpstr>Приклади напівпровідників</vt:lpstr>
      <vt:lpstr>Залежність провідності від тепла</vt:lpstr>
      <vt:lpstr>Фактори, що впливають на провідність</vt:lpstr>
      <vt:lpstr>Фактори, що впливають на провідність</vt:lpstr>
      <vt:lpstr>Напівпровідники в ПСХЕ</vt:lpstr>
      <vt:lpstr>Застосування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Провідність напівпровідників</dc:title>
  <dc:creator>www.PHILka.RU</dc:creator>
  <cp:lastModifiedBy>www.PHILka.RU</cp:lastModifiedBy>
  <cp:revision>16</cp:revision>
  <dcterms:created xsi:type="dcterms:W3CDTF">2013-10-07T15:53:05Z</dcterms:created>
  <dcterms:modified xsi:type="dcterms:W3CDTF">2013-10-07T17:44:15Z</dcterms:modified>
</cp:coreProperties>
</file>