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519690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79699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9725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52587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45312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60114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23922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18079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86754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892960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51310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79132C9-58E1-4734-8FB8-803C885805B7}" type="datetimeFigureOut">
              <a:rPr lang="ru-RU" smtClean="0"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3BFC3FB-7AA8-4B4E-9CE4-EDA3BAA601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Пароутворення і конденсація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</a:t>
            </a:r>
          </a:p>
          <a:p>
            <a:r>
              <a:rPr lang="uk-UA" dirty="0" smtClean="0"/>
              <a:t>Учениця 10-А класу</a:t>
            </a:r>
          </a:p>
          <a:p>
            <a:r>
              <a:rPr lang="uk-UA" dirty="0" smtClean="0"/>
              <a:t>Кузнєцова Анастасія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3614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2924944"/>
            <a:ext cx="8229600" cy="1143000"/>
          </a:xfrm>
        </p:spPr>
        <p:txBody>
          <a:bodyPr/>
          <a:lstStyle/>
          <a:p>
            <a:r>
              <a:rPr lang="uk-UA" dirty="0" smtClean="0"/>
              <a:t>Механізм та закономірності випаровування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9700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9"/>
            <a:ext cx="8229600" cy="5202902"/>
          </a:xfrm>
        </p:spPr>
        <p:txBody>
          <a:bodyPr/>
          <a:lstStyle/>
          <a:p>
            <a:pPr marL="0" indent="0" algn="r">
              <a:buNone/>
            </a:pPr>
            <a:endParaRPr lang="uk-UA" sz="2000" u="sng" dirty="0"/>
          </a:p>
          <a:p>
            <a:pPr marL="0" indent="0">
              <a:buNone/>
            </a:pPr>
            <a:r>
              <a:rPr lang="uk-UA" sz="2000" dirty="0"/>
              <a:t> </a:t>
            </a:r>
            <a:r>
              <a:rPr lang="uk-UA" sz="2000" dirty="0" smtClean="0"/>
              <a:t>       </a:t>
            </a:r>
            <a:r>
              <a:rPr lang="uk-UA" sz="2000" u="sng" dirty="0" smtClean="0"/>
              <a:t>Механізм </a:t>
            </a:r>
            <a:r>
              <a:rPr lang="uk-UA" sz="2000" u="sng" dirty="0"/>
              <a:t>випаровування</a:t>
            </a:r>
            <a:r>
              <a:rPr lang="uk-UA" sz="2000" dirty="0"/>
              <a:t> пов'язаний із випадковим виштовхуванням окремих молекул поверхневого шару рідини під дією неперервних безладних поштовхів від сусідніх молекул в ході їх хаотичного теплового руху.</a:t>
            </a:r>
          </a:p>
          <a:p>
            <a:pPr marL="0" indent="0">
              <a:buNone/>
            </a:pP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421" y="2492896"/>
            <a:ext cx="5529185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139579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/>
              <a:t>       </a:t>
            </a:r>
            <a:r>
              <a:rPr lang="uk-UA" sz="2400" u="sng" dirty="0" smtClean="0"/>
              <a:t>Для </a:t>
            </a:r>
            <a:r>
              <a:rPr lang="uk-UA" sz="2400" u="sng" dirty="0"/>
              <a:t>подолання сил міжмолекулярного зчеплення</a:t>
            </a:r>
            <a:r>
              <a:rPr lang="uk-UA" sz="2400" dirty="0"/>
              <a:t> молекулам поверхневого шару потрібно надати певну кінетичну енергію, більшу від середньої кінетичної енергії теплового руху всіх молекул цієї рідини. Тому середня кінетична енергія молекул, що залишаються в об'ємі рідини, під час випаровування буде постійно зменшуватись.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7056">
            <a:off x="1547664" y="3212976"/>
            <a:ext cx="5621610" cy="29457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609792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dirty="0" smtClean="0"/>
              <a:t>Отже,</a:t>
            </a:r>
            <a:r>
              <a:rPr lang="uk-UA" sz="2000" b="1" dirty="0" smtClean="0"/>
              <a:t> </a:t>
            </a:r>
            <a:r>
              <a:rPr lang="uk-UA" sz="2000" b="1" i="1" dirty="0" smtClean="0"/>
              <a:t>випаровування буде завжди супроводжуватись охолодженням рідини</a:t>
            </a:r>
            <a:r>
              <a:rPr lang="uk-UA" sz="2000" b="1" dirty="0" smtClean="0"/>
              <a:t>. </a:t>
            </a:r>
            <a:r>
              <a:rPr lang="uk-UA" sz="2000" dirty="0" smtClean="0"/>
              <a:t>Саме цю властивість випаровування успішно застосовують в холодильниках та кондиціонерах, а також при наданні першої медичної допомоги для знеболювання при травмах. Прикладом охолоджуючої дії випаровування є ефект замерзання людини, яка щойно вийшла з води у спекотний літній день. На побутовому рівні емпіричним шляхом з давніх часів було винайдено охолоджуючий ефект посуду із сирої (пористої) глини або шкіри тварин, пронизаної капілярами.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8346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030019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    З </a:t>
            </a:r>
            <a:r>
              <a:rPr lang="uk-UA" sz="2000" dirty="0"/>
              <a:t>точки зору випадкового </a:t>
            </a:r>
            <a:r>
              <a:rPr lang="uk-UA" sz="2000" u="sng" dirty="0"/>
              <a:t>кінетичного механізму випаровування</a:t>
            </a:r>
            <a:r>
              <a:rPr lang="uk-UA" sz="2000" dirty="0"/>
              <a:t> має існувати зворотній процес - випадкового кінетичного проникнення вільних молекул пари у поверхневий шар рідини. Цей процес </a:t>
            </a:r>
            <a:r>
              <a:rPr lang="uk-UA" sz="2000" dirty="0" err="1"/>
              <a:t>називається </a:t>
            </a:r>
            <a:r>
              <a:rPr lang="uk-UA" sz="2000" b="1" i="1" dirty="0" err="1"/>
              <a:t>зрідженням</a:t>
            </a:r>
            <a:r>
              <a:rPr lang="uk-UA" sz="2000" dirty="0" err="1"/>
              <a:t> або </a:t>
            </a:r>
            <a:r>
              <a:rPr lang="uk-UA" sz="2000" b="1" i="1" dirty="0"/>
              <a:t>конденсацією</a:t>
            </a:r>
            <a:r>
              <a:rPr lang="uk-UA" sz="2000" dirty="0"/>
              <a:t>. </a:t>
            </a:r>
            <a:r>
              <a:rPr lang="uk-UA" sz="2000" b="1" i="1" dirty="0"/>
              <a:t>Конденсація завжди супроводжує випаровування</a:t>
            </a:r>
            <a:r>
              <a:rPr lang="uk-UA" sz="2000" dirty="0"/>
              <a:t>, але для відкритої поверхні за інтенсивністю (числом молекул, що повертаються до рідини за одиницю часу) - неодмінно відстає від нього. Тому загальне число молекул, що випаровуються за певний проміжок часу з вільної поверхні рідини, завжди більше від загального числа молекул, які за цей час повертаються назад</a:t>
            </a:r>
            <a:r>
              <a:rPr lang="uk-UA" sz="2000" dirty="0" smtClean="0"/>
              <a:t>. </a:t>
            </a:r>
          </a:p>
          <a:p>
            <a:pPr marL="0" indent="0">
              <a:buNone/>
            </a:pPr>
            <a:r>
              <a:rPr lang="uk-UA" sz="2000" dirty="0" smtClean="0"/>
              <a:t>    Виключенням </a:t>
            </a:r>
            <a:r>
              <a:rPr lang="uk-UA" sz="2000" dirty="0"/>
              <a:t>із даної закономірності є утворення </a:t>
            </a:r>
            <a:r>
              <a:rPr lang="uk-UA" sz="2000" u="sng" dirty="0"/>
              <a:t>насиченої пари</a:t>
            </a:r>
            <a:r>
              <a:rPr lang="uk-UA" sz="2000" dirty="0"/>
              <a:t> - пари, яка </a:t>
            </a:r>
            <a:r>
              <a:rPr lang="uk-UA" sz="2000" b="1" i="1" dirty="0"/>
              <a:t>знаходиться у динамічній рівновазі із своєю рідиною</a:t>
            </a:r>
            <a:r>
              <a:rPr lang="uk-UA" sz="2000" dirty="0"/>
              <a:t>, тобто, коли середнє число молекул рідини, що випаровуються, дорівнює середньому числу молекул пари, які конденсуються. Такі умови можливі лише у закритій посудині, або при 100% вологості повітря.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128925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0346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112275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Закономірності випаровування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sz="2000" dirty="0" smtClean="0"/>
              <a:t> </a:t>
            </a:r>
            <a:r>
              <a:rPr lang="uk-UA" sz="2000" dirty="0"/>
              <a:t>Швидкість випаровування пропорційна площі вільної поверхні рідини</a:t>
            </a:r>
            <a:r>
              <a:rPr lang="uk-UA" sz="2000" dirty="0" smtClean="0"/>
              <a:t>.</a:t>
            </a:r>
            <a:endParaRPr lang="uk-UA" sz="2000" dirty="0"/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 </a:t>
            </a:r>
            <a:r>
              <a:rPr lang="uk-UA" sz="2000" dirty="0"/>
              <a:t>Швидкість випаровування пропорційна температурі </a:t>
            </a:r>
            <a:r>
              <a:rPr lang="uk-UA" sz="2000" dirty="0" smtClean="0"/>
              <a:t>рідини.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Швидкість </a:t>
            </a:r>
            <a:r>
              <a:rPr lang="uk-UA" sz="2000" dirty="0"/>
              <a:t>випаровування залежить від руху повітря поблизу поверхні рідини</a:t>
            </a:r>
            <a:r>
              <a:rPr lang="uk-UA" sz="2000" dirty="0" smtClean="0"/>
              <a:t>.</a:t>
            </a:r>
            <a:endParaRPr lang="uk-UA" sz="2000" dirty="0"/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 </a:t>
            </a:r>
            <a:r>
              <a:rPr lang="uk-UA" sz="2000" dirty="0"/>
              <a:t>Швидкість випаровування залежить від вологості повітря</a:t>
            </a:r>
            <a:r>
              <a:rPr lang="uk-UA" sz="2000" dirty="0" smtClean="0"/>
              <a:t>.</a:t>
            </a:r>
            <a:endParaRPr lang="uk-UA" sz="2000" dirty="0"/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 </a:t>
            </a:r>
            <a:r>
              <a:rPr lang="uk-UA" sz="2000" dirty="0"/>
              <a:t>Швидкість випаровування у різних рідин - різна.</a:t>
            </a:r>
          </a:p>
          <a:p>
            <a:pPr marL="0" indent="0">
              <a:buNone/>
            </a:pPr>
            <a:r>
              <a:rPr lang="uk-UA" sz="2000" dirty="0" smtClean="0"/>
              <a:t/>
            </a:r>
            <a:br>
              <a:rPr lang="uk-UA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099771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/>
          <a:lstStyle/>
          <a:p>
            <a:r>
              <a:rPr lang="uk-UA" dirty="0" smtClean="0"/>
              <a:t>Механізми та закономірності кипіння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2959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Механізм кипіння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    </a:t>
            </a:r>
            <a:r>
              <a:rPr lang="uk-UA" sz="2000" u="sng" dirty="0" smtClean="0"/>
              <a:t>Механізм </a:t>
            </a:r>
            <a:r>
              <a:rPr lang="uk-UA" sz="2000" u="sng" dirty="0"/>
              <a:t>кипіння</a:t>
            </a:r>
            <a:r>
              <a:rPr lang="uk-UA" sz="2000" dirty="0"/>
              <a:t> пов'язаний із утворенням всередині об'єму рідини (на дні та стінках посудини) повітряних бульбашок, заповненням цих бульбашок парою під час внутрішнього випаровування, їх спливанням на поверхню рідини під дією </a:t>
            </a:r>
            <a:r>
              <a:rPr lang="uk-UA" sz="2000" dirty="0" err="1"/>
              <a:t>архімедової</a:t>
            </a:r>
            <a:r>
              <a:rPr lang="uk-UA" sz="2000" dirty="0"/>
              <a:t> сили, шумним руйнуванням бульбашок та виходом із них пари при досягненні поверхні рідини. В цілому, процес кипіння відрізняється від процесу випаровування саме великою інтенсивністю пароутворення: рідина при кипінні значно швидше (за менший проміжок часу) перетворюється у пару.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777871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2203">
            <a:off x="1354457" y="1398930"/>
            <a:ext cx="60346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989434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пароутворення?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</a:t>
            </a:r>
            <a:r>
              <a:rPr lang="ru-RU" u="sng" dirty="0" err="1" smtClean="0"/>
              <a:t>Пароутворення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 </a:t>
            </a:r>
            <a:r>
              <a:rPr lang="ru-RU" i="1" dirty="0" err="1"/>
              <a:t>рідкого</a:t>
            </a:r>
            <a:r>
              <a:rPr lang="ru-RU" dirty="0"/>
              <a:t> агрегатного стану у </a:t>
            </a:r>
            <a:r>
              <a:rPr lang="ru-RU" i="1" dirty="0" err="1"/>
              <a:t>газоподібний</a:t>
            </a:r>
            <a:r>
              <a:rPr lang="ru-RU" i="1" dirty="0"/>
              <a:t> </a:t>
            </a:r>
            <a:r>
              <a:rPr lang="ru-RU" dirty="0" err="1"/>
              <a:t>агрегатний</a:t>
            </a:r>
            <a:r>
              <a:rPr lang="ru-RU" dirty="0"/>
              <a:t> стан (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 у пару).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1613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    </a:t>
            </a:r>
            <a:r>
              <a:rPr lang="uk-UA" sz="2000" u="sng" dirty="0" smtClean="0"/>
              <a:t>Основним </a:t>
            </a:r>
            <a:r>
              <a:rPr lang="uk-UA" sz="2000" u="sng" dirty="0"/>
              <a:t>механізмом початку </a:t>
            </a:r>
            <a:r>
              <a:rPr lang="uk-UA" sz="2000" u="sng" dirty="0" err="1"/>
              <a:t>кипіння</a:t>
            </a:r>
            <a:r>
              <a:rPr lang="uk-UA" sz="2000" dirty="0" err="1"/>
              <a:t> є </a:t>
            </a:r>
            <a:r>
              <a:rPr lang="uk-UA" sz="2000" i="1" dirty="0" err="1"/>
              <a:t>у</a:t>
            </a:r>
            <a:r>
              <a:rPr lang="uk-UA" sz="2000" i="1" dirty="0"/>
              <a:t>творення бульбашок із повітря, розчиненого у рідині за певного зовнішнього тиску</a:t>
            </a:r>
            <a:r>
              <a:rPr lang="uk-UA" sz="2000" dirty="0"/>
              <a:t>. При зниженні зовнішнього тиску рідина здатна закипіти і без попереднього нагрівання (в тому числі і за кімнатної температури), оскільки за малого тиску розчинене у рідині повітря або інший газ може утворювати бульбашки самочинно (як при відкриванні пляшки із газованими напоями).</a:t>
            </a:r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80928"/>
            <a:ext cx="4104456" cy="3652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631642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41987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    </a:t>
            </a:r>
            <a:r>
              <a:rPr lang="uk-UA" sz="2000" u="sng" dirty="0"/>
              <a:t>При незмінному зовнішньому тиску на </a:t>
            </a:r>
            <a:r>
              <a:rPr lang="uk-UA" sz="2000" u="sng" dirty="0" err="1"/>
              <a:t>рідину</a:t>
            </a:r>
            <a:r>
              <a:rPr lang="uk-UA" sz="2000" dirty="0" err="1"/>
              <a:t> вона</a:t>
            </a:r>
            <a:r>
              <a:rPr lang="uk-UA" sz="2000" dirty="0"/>
              <a:t> </a:t>
            </a:r>
            <a:r>
              <a:rPr lang="uk-UA" sz="2000" b="1" i="1" dirty="0"/>
              <a:t>здатна закипіти лише після нагрівання до певної температури (</a:t>
            </a:r>
            <a:r>
              <a:rPr lang="uk-UA" sz="2000" b="1" i="1" dirty="0" err="1"/>
              <a:t>температури</a:t>
            </a:r>
            <a:r>
              <a:rPr lang="uk-UA" sz="2000" b="1" i="1" dirty="0"/>
              <a:t> кипіння)</a:t>
            </a:r>
            <a:r>
              <a:rPr lang="uk-UA" sz="2000" b="1" dirty="0"/>
              <a:t>. </a:t>
            </a:r>
            <a:r>
              <a:rPr lang="uk-UA" sz="2000" dirty="0"/>
              <a:t>Це пояснюється тим, що під час нагрівання рідини відбувається її теплове розширення, внаслідок якого зменшується густина цієї рідини. При зменшенні густини рідини, розчинність у ній повітря теж зменшується. Отже, утворення бульбашок та їх наповнення парою починається одразу із початком нагрівання. Однак, для </a:t>
            </a:r>
            <a:r>
              <a:rPr lang="uk-UA" sz="2000" b="1" i="1" dirty="0"/>
              <a:t>початку спливання на поверхню</a:t>
            </a:r>
            <a:r>
              <a:rPr lang="uk-UA" sz="2000" b="1" dirty="0"/>
              <a:t> </a:t>
            </a:r>
            <a:r>
              <a:rPr lang="uk-UA" sz="2000" b="1" i="1" dirty="0"/>
              <a:t>бульбашок із парою</a:t>
            </a:r>
            <a:r>
              <a:rPr lang="uk-UA" sz="2000" b="1" dirty="0"/>
              <a:t>,</a:t>
            </a:r>
            <a:r>
              <a:rPr lang="uk-UA" sz="2000" dirty="0"/>
              <a:t> відповідно до закону Архімеда, є необхідним, щоб ці бульбашки досягли достатнього початкового об'єму. А от для розширення первинних бульбашок потрібно, щоб тиск пари в них переважав зовнішній тиск. </a:t>
            </a:r>
            <a:r>
              <a:rPr lang="uk-UA" sz="2000" b="1" dirty="0"/>
              <a:t>Отже,</a:t>
            </a:r>
            <a:r>
              <a:rPr lang="uk-UA" sz="2000" b="1" i="1" dirty="0"/>
              <a:t>оскільки тиск пари залежить від температури, то</a:t>
            </a:r>
            <a:r>
              <a:rPr lang="uk-UA" sz="2000" b="1" dirty="0"/>
              <a:t> </a:t>
            </a:r>
            <a:r>
              <a:rPr lang="uk-UA" sz="2000" b="1" i="1" dirty="0"/>
              <a:t>для кожного певного значення зовнішнього тиску існує певне фіксоване значення температури кипіння даної рідини</a:t>
            </a:r>
            <a:r>
              <a:rPr lang="uk-UA" sz="2000" b="1" dirty="0"/>
              <a:t>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432834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Загальні закономірності кипіння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/>
              <a:t>умовою</a:t>
            </a:r>
            <a:r>
              <a:rPr lang="ru-RU" sz="2000" dirty="0"/>
              <a:t> початку </a:t>
            </a:r>
            <a:r>
              <a:rPr lang="ru-RU" sz="2000" dirty="0" err="1"/>
              <a:t>кипіння</a:t>
            </a:r>
            <a:r>
              <a:rPr lang="ru-RU" sz="2000" dirty="0"/>
              <a:t> є </a:t>
            </a:r>
            <a:r>
              <a:rPr lang="ru-RU" sz="2000" dirty="0" err="1"/>
              <a:t>нагрівання</a:t>
            </a:r>
            <a:r>
              <a:rPr lang="ru-RU" sz="2000" dirty="0"/>
              <a:t> </a:t>
            </a:r>
            <a:r>
              <a:rPr lang="ru-RU" sz="2000" dirty="0" err="1"/>
              <a:t>рідини</a:t>
            </a:r>
            <a:r>
              <a:rPr lang="ru-RU" sz="2000" dirty="0"/>
              <a:t> до </a:t>
            </a:r>
            <a:r>
              <a:rPr lang="ru-RU" sz="2000" dirty="0" err="1"/>
              <a:t>певної</a:t>
            </a:r>
            <a:r>
              <a:rPr lang="ru-RU" sz="2000" dirty="0"/>
              <a:t> </a:t>
            </a:r>
            <a:r>
              <a:rPr lang="ru-RU" sz="2000" dirty="0" err="1" smtClean="0"/>
              <a:t>температури</a:t>
            </a:r>
            <a:r>
              <a:rPr lang="ru-RU" sz="2000" dirty="0" smtClean="0"/>
              <a:t>;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умовою</a:t>
            </a:r>
            <a:r>
              <a:rPr lang="ru-RU" sz="2000" dirty="0" smtClean="0"/>
              <a:t>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кипіння</a:t>
            </a:r>
            <a:r>
              <a:rPr lang="ru-RU" sz="2000" dirty="0"/>
              <a:t> є </a:t>
            </a:r>
            <a:r>
              <a:rPr lang="ru-RU" sz="2000" dirty="0" err="1"/>
              <a:t>неперервне</a:t>
            </a:r>
            <a:r>
              <a:rPr lang="ru-RU" sz="2000" dirty="0"/>
              <a:t>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рідині</a:t>
            </a:r>
            <a:r>
              <a:rPr lang="ru-RU" sz="2000" dirty="0"/>
              <a:t> </a:t>
            </a:r>
            <a:r>
              <a:rPr lang="ru-RU" sz="2000" dirty="0" err="1"/>
              <a:t>великої</a:t>
            </a:r>
            <a:r>
              <a:rPr lang="ru-RU" sz="2000" dirty="0"/>
              <a:t> </a:t>
            </a:r>
            <a:r>
              <a:rPr lang="ru-RU" sz="2000" dirty="0" err="1"/>
              <a:t>кількості</a:t>
            </a:r>
            <a:r>
              <a:rPr lang="ru-RU" sz="2000" dirty="0"/>
              <a:t> </a:t>
            </a:r>
            <a:r>
              <a:rPr lang="ru-RU" sz="2000" dirty="0" err="1" smtClean="0"/>
              <a:t>теплоти</a:t>
            </a:r>
            <a:r>
              <a:rPr lang="ru-RU" sz="2000" dirty="0" smtClean="0"/>
              <a:t>;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температура </a:t>
            </a:r>
            <a:r>
              <a:rPr lang="ru-RU" sz="2000" dirty="0" err="1"/>
              <a:t>кипіння</a:t>
            </a:r>
            <a:r>
              <a:rPr lang="ru-RU" sz="2000" dirty="0"/>
              <a:t> є </a:t>
            </a:r>
            <a:r>
              <a:rPr lang="ru-RU" sz="2000" dirty="0" err="1"/>
              <a:t>різною</a:t>
            </a:r>
            <a:r>
              <a:rPr lang="ru-RU" sz="2000" dirty="0"/>
              <a:t> для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рідин</a:t>
            </a:r>
            <a:r>
              <a:rPr lang="ru-RU" sz="2000" dirty="0" smtClean="0"/>
              <a:t>;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для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рідини</a:t>
            </a:r>
            <a:r>
              <a:rPr lang="ru-RU" sz="2000" dirty="0"/>
              <a:t> температура </a:t>
            </a:r>
            <a:r>
              <a:rPr lang="ru-RU" sz="2000" dirty="0" err="1"/>
              <a:t>кипіння</a:t>
            </a:r>
            <a:r>
              <a:rPr lang="ru-RU" sz="2000" dirty="0"/>
              <a:t> </a:t>
            </a:r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зовнішнього</a:t>
            </a:r>
            <a:r>
              <a:rPr lang="ru-RU" sz="2000" dirty="0"/>
              <a:t> </a:t>
            </a:r>
            <a:r>
              <a:rPr lang="ru-RU" sz="2000" dirty="0" err="1"/>
              <a:t>тиску</a:t>
            </a:r>
            <a:r>
              <a:rPr lang="ru-RU" sz="2000" dirty="0"/>
              <a:t>: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зменшенням</a:t>
            </a:r>
            <a:r>
              <a:rPr lang="ru-RU" sz="2000" dirty="0"/>
              <a:t> </a:t>
            </a:r>
            <a:r>
              <a:rPr lang="ru-RU" sz="2000" dirty="0" err="1"/>
              <a:t>тиску</a:t>
            </a:r>
            <a:r>
              <a:rPr lang="ru-RU" sz="2000" dirty="0"/>
              <a:t> температура </a:t>
            </a:r>
            <a:r>
              <a:rPr lang="ru-RU" sz="2000" dirty="0" err="1"/>
              <a:t>кипіння</a:t>
            </a:r>
            <a:r>
              <a:rPr lang="ru-RU" sz="2000" dirty="0"/>
              <a:t> </a:t>
            </a:r>
            <a:r>
              <a:rPr lang="ru-RU" sz="2000" dirty="0" err="1"/>
              <a:t>зменшується</a:t>
            </a:r>
            <a:r>
              <a:rPr lang="ru-RU" sz="2000" dirty="0"/>
              <a:t> і </a:t>
            </a:r>
            <a:r>
              <a:rPr lang="ru-RU" sz="2000" dirty="0" err="1"/>
              <a:t>навпаки</a:t>
            </a:r>
            <a:r>
              <a:rPr lang="ru-RU" sz="2000" dirty="0" smtClean="0"/>
              <a:t>;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/>
              <a:t>кипіння</a:t>
            </a:r>
            <a:r>
              <a:rPr lang="ru-RU" sz="2000" dirty="0"/>
              <a:t> </a:t>
            </a:r>
            <a:r>
              <a:rPr lang="ru-RU" sz="2000" dirty="0" err="1"/>
              <a:t>зажди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у </a:t>
            </a:r>
            <a:r>
              <a:rPr lang="ru-RU" sz="2000" dirty="0" err="1"/>
              <a:t>декілька</a:t>
            </a:r>
            <a:r>
              <a:rPr lang="ru-RU" sz="2000" dirty="0"/>
              <a:t> </a:t>
            </a:r>
            <a:r>
              <a:rPr lang="ru-RU" sz="2000" dirty="0" err="1"/>
              <a:t>окремих</a:t>
            </a:r>
            <a:r>
              <a:rPr lang="ru-RU" sz="2000" dirty="0"/>
              <a:t> </a:t>
            </a:r>
            <a:r>
              <a:rPr lang="ru-RU" sz="2000" dirty="0" err="1" smtClean="0"/>
              <a:t>стадій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823190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/>
              <a:t>Основні стадії кипіння рідини у відкритій посудині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dirty="0" smtClean="0"/>
              <a:t>- </a:t>
            </a:r>
            <a:r>
              <a:rPr lang="uk-UA" sz="2000" dirty="0"/>
              <a:t>утворення первинних бульбашок повітря на дні та стінках посудини;</a:t>
            </a:r>
            <a:br>
              <a:rPr lang="uk-UA" sz="2000" dirty="0"/>
            </a:br>
            <a:r>
              <a:rPr lang="uk-UA" sz="2000" dirty="0"/>
              <a:t>- заповнення первинних бульбашок парою під час внутрішнього випаровування;</a:t>
            </a:r>
            <a:br>
              <a:rPr lang="uk-UA" sz="2000" dirty="0"/>
            </a:br>
            <a:r>
              <a:rPr lang="uk-UA" sz="2000" dirty="0"/>
              <a:t>- зростання тиску пари у бульбашках за рахунок нагрівання рідини;</a:t>
            </a:r>
            <a:br>
              <a:rPr lang="uk-UA" sz="2000" dirty="0"/>
            </a:br>
            <a:r>
              <a:rPr lang="uk-UA" sz="2000" dirty="0"/>
              <a:t>- збільшення розмірів бульбашок під дією внутрішнього тиску;</a:t>
            </a:r>
            <a:br>
              <a:rPr lang="uk-UA" sz="2000" dirty="0"/>
            </a:br>
            <a:r>
              <a:rPr lang="uk-UA" sz="2000" dirty="0"/>
              <a:t>- початок спливання бульбашок під дією </a:t>
            </a:r>
            <a:r>
              <a:rPr lang="uk-UA" sz="2000" dirty="0" err="1"/>
              <a:t>архімедової</a:t>
            </a:r>
            <a:r>
              <a:rPr lang="uk-UA" sz="2000" dirty="0"/>
              <a:t> сили;</a:t>
            </a:r>
            <a:br>
              <a:rPr lang="uk-UA" sz="2000" dirty="0"/>
            </a:br>
            <a:r>
              <a:rPr lang="uk-UA" sz="2000" dirty="0"/>
              <a:t>-</a:t>
            </a:r>
            <a:r>
              <a:rPr lang="uk-UA" sz="2000" b="1" i="1" dirty="0"/>
              <a:t> шумове кипіння</a:t>
            </a:r>
            <a:r>
              <a:rPr lang="uk-UA" sz="2000" dirty="0"/>
              <a:t>: при недостатньому початковому прогріванні верхніх шарів рідини перші бульбашки, що спливають, потрапляючи у холодніші шари рідини, стискаються із характерним шумом;</a:t>
            </a:r>
            <a:br>
              <a:rPr lang="uk-UA" sz="2000" dirty="0"/>
            </a:br>
            <a:r>
              <a:rPr lang="uk-UA" sz="2000" dirty="0"/>
              <a:t>- </a:t>
            </a:r>
            <a:r>
              <a:rPr lang="uk-UA" sz="2000" b="1" i="1" dirty="0"/>
              <a:t>повне кипіння</a:t>
            </a:r>
            <a:r>
              <a:rPr lang="uk-UA" sz="2000" dirty="0"/>
              <a:t>: при рівномірному прогріванні всіх шарів рідини розмір бульбашок по мірі спливання через зменшення гідростатичного тиску - збільшується, досягаючи поверхні, бульбашки із булькотінням руйнуються, випускаючи накопичену в них пару назовні.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225820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uk-UA" dirty="0" smtClean="0"/>
              <a:t>Питома теплота пароутворення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6842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це таке?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u="sng" dirty="0" err="1"/>
              <a:t>Питома</a:t>
            </a:r>
            <a:r>
              <a:rPr lang="ru-RU" sz="2000" u="sng" dirty="0"/>
              <a:t> теплота </a:t>
            </a:r>
            <a:r>
              <a:rPr lang="ru-RU" sz="2000" u="sng" dirty="0" err="1"/>
              <a:t>пароутворення</a:t>
            </a:r>
            <a:r>
              <a:rPr lang="ru-RU" sz="2000" dirty="0"/>
              <a:t> - 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фізична</a:t>
            </a:r>
            <a:r>
              <a:rPr lang="ru-RU" sz="2000" i="1" dirty="0"/>
              <a:t> величина, </a:t>
            </a:r>
            <a:r>
              <a:rPr lang="ru-RU" sz="2000" i="1" dirty="0" err="1"/>
              <a:t>що</a:t>
            </a:r>
            <a:r>
              <a:rPr lang="ru-RU" sz="2000" i="1" dirty="0"/>
              <a:t> є </a:t>
            </a:r>
            <a:r>
              <a:rPr lang="ru-RU" sz="2000" i="1" dirty="0" err="1"/>
              <a:t>мірою</a:t>
            </a:r>
            <a:r>
              <a:rPr lang="ru-RU" sz="2000" i="1" dirty="0"/>
              <a:t> </a:t>
            </a:r>
            <a:r>
              <a:rPr lang="ru-RU" sz="2000" i="1" dirty="0" err="1"/>
              <a:t>кількості</a:t>
            </a:r>
            <a:r>
              <a:rPr lang="ru-RU" sz="2000" i="1" dirty="0"/>
              <a:t> тепла, </a:t>
            </a:r>
            <a:r>
              <a:rPr lang="ru-RU" sz="2000" i="1" dirty="0" err="1"/>
              <a:t>необхідного</a:t>
            </a:r>
            <a:r>
              <a:rPr lang="ru-RU" sz="2000" i="1" dirty="0"/>
              <a:t> для </a:t>
            </a:r>
            <a:r>
              <a:rPr lang="ru-RU" sz="2000" i="1" dirty="0" err="1"/>
              <a:t>перетворення</a:t>
            </a:r>
            <a:r>
              <a:rPr lang="ru-RU" sz="2000" i="1" dirty="0"/>
              <a:t> у пару 1 кг </a:t>
            </a:r>
            <a:r>
              <a:rPr lang="ru-RU" sz="2000" i="1" dirty="0" err="1"/>
              <a:t>даної</a:t>
            </a:r>
            <a:r>
              <a:rPr lang="ru-RU" sz="2000" i="1" dirty="0"/>
              <a:t> </a:t>
            </a:r>
            <a:r>
              <a:rPr lang="ru-RU" sz="2000" i="1" dirty="0" err="1"/>
              <a:t>рідини</a:t>
            </a:r>
            <a:r>
              <a:rPr lang="ru-RU" sz="2000" i="1" dirty="0"/>
              <a:t>, </a:t>
            </a:r>
            <a:r>
              <a:rPr lang="ru-RU" sz="2000" i="1" dirty="0" err="1"/>
              <a:t>попередньо</a:t>
            </a:r>
            <a:r>
              <a:rPr lang="ru-RU" sz="2000" i="1" dirty="0"/>
              <a:t> </a:t>
            </a:r>
            <a:r>
              <a:rPr lang="ru-RU" sz="2000" i="1" dirty="0" err="1"/>
              <a:t>нагрітої</a:t>
            </a:r>
            <a:r>
              <a:rPr lang="ru-RU" sz="2000" i="1" dirty="0"/>
              <a:t> до </a:t>
            </a:r>
            <a:r>
              <a:rPr lang="ru-RU" sz="2000" i="1" dirty="0" err="1"/>
              <a:t>температури</a:t>
            </a:r>
            <a:r>
              <a:rPr lang="ru-RU" sz="2000" i="1" dirty="0"/>
              <a:t> </a:t>
            </a:r>
            <a:r>
              <a:rPr lang="ru-RU" sz="2000" i="1" dirty="0" err="1"/>
              <a:t>її</a:t>
            </a:r>
            <a:r>
              <a:rPr lang="ru-RU" sz="2000" i="1" dirty="0"/>
              <a:t> </a:t>
            </a:r>
            <a:r>
              <a:rPr lang="ru-RU" sz="2000" i="1" dirty="0" err="1"/>
              <a:t>кипіння</a:t>
            </a:r>
            <a:r>
              <a:rPr lang="ru-RU" sz="2000" i="1" dirty="0"/>
              <a:t> за </a:t>
            </a:r>
            <a:r>
              <a:rPr lang="ru-RU" sz="2000" i="1" dirty="0" err="1"/>
              <a:t>даного</a:t>
            </a:r>
            <a:r>
              <a:rPr lang="ru-RU" sz="2000" i="1" dirty="0"/>
              <a:t> </a:t>
            </a:r>
            <a:r>
              <a:rPr lang="ru-RU" sz="2000" i="1" dirty="0" err="1"/>
              <a:t>зовнішнього</a:t>
            </a:r>
            <a:r>
              <a:rPr lang="ru-RU" sz="2000" i="1" dirty="0"/>
              <a:t> </a:t>
            </a:r>
            <a:r>
              <a:rPr lang="ru-RU" sz="2000" i="1" dirty="0" err="1"/>
              <a:t>тиску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Питома</a:t>
            </a:r>
            <a:r>
              <a:rPr lang="ru-RU" sz="2000" dirty="0"/>
              <a:t> </a:t>
            </a:r>
            <a:r>
              <a:rPr lang="ru-RU" sz="2000" dirty="0" smtClean="0"/>
              <a:t>теплота </a:t>
            </a:r>
            <a:r>
              <a:rPr lang="ru-RU" sz="2000" dirty="0" err="1" smtClean="0"/>
              <a:t>пароутворення</a:t>
            </a:r>
            <a:r>
              <a:rPr lang="ru-RU" sz="2000" dirty="0"/>
              <a:t> </a:t>
            </a:r>
            <a:r>
              <a:rPr lang="ru-RU" sz="2000" u="sng" dirty="0" err="1"/>
              <a:t>позначається</a:t>
            </a:r>
            <a:r>
              <a:rPr lang="ru-RU" sz="2000" dirty="0"/>
              <a:t> </a:t>
            </a:r>
            <a:r>
              <a:rPr lang="ru-RU" sz="2000" dirty="0" err="1"/>
              <a:t>літерою</a:t>
            </a:r>
            <a:r>
              <a:rPr lang="ru-RU" sz="2000" dirty="0"/>
              <a:t> </a:t>
            </a:r>
            <a:r>
              <a:rPr lang="ru-RU" sz="2000" b="1" i="1" dirty="0"/>
              <a:t>r</a:t>
            </a:r>
            <a:r>
              <a:rPr lang="ru-RU" sz="2000" dirty="0"/>
              <a:t> та </a:t>
            </a:r>
            <a:r>
              <a:rPr lang="ru-RU" sz="2000" u="sng" dirty="0" err="1"/>
              <a:t>вимірюється</a:t>
            </a:r>
            <a:r>
              <a:rPr lang="ru-RU" sz="2000" dirty="0"/>
              <a:t> у </a:t>
            </a:r>
            <a:r>
              <a:rPr lang="ru-RU" sz="2000" b="1" i="1" dirty="0"/>
              <a:t>Дж/кг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Наприклад</a:t>
            </a:r>
            <a:r>
              <a:rPr lang="ru-RU" sz="2000" dirty="0"/>
              <a:t>, </a:t>
            </a:r>
            <a:r>
              <a:rPr lang="ru-RU" sz="2000" u="sng" dirty="0" err="1"/>
              <a:t>питома</a:t>
            </a:r>
            <a:r>
              <a:rPr lang="ru-RU" sz="2000" u="sng" dirty="0"/>
              <a:t> теплота </a:t>
            </a:r>
            <a:r>
              <a:rPr lang="ru-RU" sz="2000" u="sng" dirty="0" err="1"/>
              <a:t>пароутворення</a:t>
            </a:r>
            <a:r>
              <a:rPr lang="ru-RU" sz="2000" u="sng" dirty="0"/>
              <a:t> води</a:t>
            </a:r>
            <a:r>
              <a:rPr lang="ru-RU" sz="2000" dirty="0"/>
              <a:t> </a:t>
            </a:r>
            <a:r>
              <a:rPr lang="ru-RU" sz="2000" dirty="0" err="1"/>
              <a:t>складає</a:t>
            </a:r>
            <a:r>
              <a:rPr lang="ru-RU" sz="2000" dirty="0"/>
              <a:t>: </a:t>
            </a:r>
            <a:r>
              <a:rPr lang="ru-RU" sz="2000" b="1" i="1" dirty="0"/>
              <a:t>r = 2257000 Дж/кг</a:t>
            </a:r>
            <a:r>
              <a:rPr lang="ru-RU" sz="2000" dirty="0"/>
              <a:t>. </a:t>
            </a:r>
            <a:r>
              <a:rPr lang="ru-RU" sz="2000" u="sng" dirty="0" err="1"/>
              <a:t>Це</a:t>
            </a:r>
            <a:r>
              <a:rPr lang="ru-RU" sz="2000" u="sng" dirty="0"/>
              <a:t> </a:t>
            </a:r>
            <a:r>
              <a:rPr lang="ru-RU" sz="2000" u="sng" dirty="0" err="1"/>
              <a:t>означає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для </a:t>
            </a:r>
            <a:r>
              <a:rPr lang="ru-RU" sz="2000" dirty="0" err="1"/>
              <a:t>перетворення</a:t>
            </a:r>
            <a:r>
              <a:rPr lang="ru-RU" sz="2000" dirty="0"/>
              <a:t> у пару 1 кг води, </a:t>
            </a:r>
            <a:r>
              <a:rPr lang="ru-RU" sz="2000" dirty="0" err="1"/>
              <a:t>попередньо</a:t>
            </a:r>
            <a:r>
              <a:rPr lang="ru-RU" sz="2000" dirty="0"/>
              <a:t> </a:t>
            </a:r>
            <a:r>
              <a:rPr lang="ru-RU" sz="2000" dirty="0" err="1"/>
              <a:t>нагрітої</a:t>
            </a:r>
            <a:r>
              <a:rPr lang="ru-RU" sz="2000" dirty="0"/>
              <a:t> до </a:t>
            </a:r>
            <a:r>
              <a:rPr lang="ru-RU" sz="2000" dirty="0" err="1"/>
              <a:t>температури</a:t>
            </a:r>
            <a:r>
              <a:rPr lang="ru-RU" sz="2000" dirty="0"/>
              <a:t> 100 </a:t>
            </a:r>
            <a:r>
              <a:rPr lang="ru-RU" sz="2000" baseline="30000" dirty="0"/>
              <a:t>0</a:t>
            </a:r>
            <a:r>
              <a:rPr lang="ru-RU" sz="2000" dirty="0"/>
              <a:t>C за нормального атмосферного </a:t>
            </a:r>
            <a:r>
              <a:rPr lang="ru-RU" sz="2000" dirty="0" err="1"/>
              <a:t>тиску</a:t>
            </a:r>
            <a:r>
              <a:rPr lang="ru-RU" sz="2000" dirty="0"/>
              <a:t> </a:t>
            </a:r>
            <a:r>
              <a:rPr lang="ru-RU" sz="2000" dirty="0" err="1"/>
              <a:t>необхідно</a:t>
            </a:r>
            <a:r>
              <a:rPr lang="ru-RU" sz="2000" dirty="0"/>
              <a:t> 2257000 Дж </a:t>
            </a:r>
            <a:r>
              <a:rPr lang="ru-RU" sz="2000" dirty="0" err="1"/>
              <a:t>теплоти</a:t>
            </a:r>
            <a:endParaRPr lang="ru-RU" sz="2000" dirty="0"/>
          </a:p>
          <a:p>
            <a:r>
              <a:rPr lang="ru-RU" sz="2000" u="sng" dirty="0"/>
              <a:t>Для </a:t>
            </a:r>
            <a:r>
              <a:rPr lang="ru-RU" sz="2000" u="sng" dirty="0" err="1"/>
              <a:t>розрахунку</a:t>
            </a:r>
            <a:r>
              <a:rPr lang="ru-RU" sz="2000" u="sng" dirty="0"/>
              <a:t> </a:t>
            </a:r>
            <a:r>
              <a:rPr lang="ru-RU" sz="2000" u="sng" dirty="0" err="1"/>
              <a:t>загальної</a:t>
            </a:r>
            <a:r>
              <a:rPr lang="ru-RU" sz="2000" u="sng" dirty="0"/>
              <a:t> </a:t>
            </a:r>
            <a:r>
              <a:rPr lang="ru-RU" sz="2000" u="sng" dirty="0" err="1"/>
              <a:t>теплоти</a:t>
            </a:r>
            <a:r>
              <a:rPr lang="ru-RU" sz="2000" u="sng" dirty="0"/>
              <a:t> </a:t>
            </a:r>
            <a:r>
              <a:rPr lang="ru-RU" sz="2000" u="sng" dirty="0" err="1"/>
              <a:t>пароутворення</a:t>
            </a:r>
            <a:r>
              <a:rPr lang="ru-RU" sz="2000" dirty="0"/>
              <a:t> </a:t>
            </a:r>
            <a:r>
              <a:rPr lang="ru-RU" sz="2000" dirty="0" err="1"/>
              <a:t>потрібно</a:t>
            </a:r>
            <a:r>
              <a:rPr lang="ru-RU" sz="2000" dirty="0"/>
              <a:t> питому теплоту </a:t>
            </a:r>
            <a:r>
              <a:rPr lang="ru-RU" sz="2000" dirty="0" err="1"/>
              <a:t>пароутворення</a:t>
            </a:r>
            <a:r>
              <a:rPr lang="ru-RU" sz="2000" dirty="0"/>
              <a:t>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рідини</a:t>
            </a:r>
            <a:r>
              <a:rPr lang="ru-RU" sz="2000" dirty="0"/>
              <a:t> </a:t>
            </a:r>
            <a:r>
              <a:rPr lang="ru-RU" sz="2000" dirty="0" err="1"/>
              <a:t>помножити</a:t>
            </a:r>
            <a:r>
              <a:rPr lang="ru-RU" sz="2000" dirty="0"/>
              <a:t> на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масу</a:t>
            </a:r>
            <a:r>
              <a:rPr lang="ru-RU" sz="2000" dirty="0"/>
              <a:t>: </a:t>
            </a:r>
            <a:r>
              <a:rPr lang="ru-RU" sz="2500" b="1" i="1" dirty="0" err="1"/>
              <a:t>Q</a:t>
            </a:r>
            <a:r>
              <a:rPr lang="ru-RU" sz="2500" b="1" i="1" baseline="-25000" dirty="0" err="1"/>
              <a:t>пар</a:t>
            </a:r>
            <a:r>
              <a:rPr lang="ru-RU" sz="2500" b="1" i="1" baseline="-25000" dirty="0"/>
              <a:t> </a:t>
            </a:r>
            <a:r>
              <a:rPr lang="ru-RU" sz="2500" b="1" i="1" dirty="0"/>
              <a:t>= r * m</a:t>
            </a:r>
            <a:endParaRPr lang="ru-RU" sz="2500" dirty="0"/>
          </a:p>
          <a:p>
            <a:r>
              <a:rPr lang="ru-RU" sz="2500" dirty="0" smtClean="0"/>
              <a:t/>
            </a:r>
            <a:br>
              <a:rPr lang="ru-RU" sz="2500" dirty="0" smtClean="0"/>
            </a:b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0986900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/>
          <a:lstStyle/>
          <a:p>
            <a:r>
              <a:rPr lang="uk-UA" dirty="0" smtClean="0"/>
              <a:t>Конденсація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9603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це таке?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sz="2500" dirty="0" smtClean="0"/>
              <a:t>     </a:t>
            </a:r>
            <a:r>
              <a:rPr lang="uk-UA" sz="2500" u="sng" dirty="0" smtClean="0"/>
              <a:t>Конденсація</a:t>
            </a:r>
            <a:r>
              <a:rPr lang="uk-UA" sz="2500" dirty="0"/>
              <a:t> - це зворотній процес перетворення речовини із газоподібного агрегатного стану у рідкий агрегатний стан (перетворення пари у рідину). Серед прикладів конденсації у природі найбільш важливими є такі, як випадіння роси, утворення туману, конденсація хмар, дощі та зливи тощо.</a:t>
            </a:r>
          </a:p>
          <a:p>
            <a:pPr marL="0" indent="0">
              <a:buNone/>
            </a:pPr>
            <a:r>
              <a:rPr lang="ru-RU" sz="2500" dirty="0"/>
              <a:t> </a:t>
            </a:r>
            <a:r>
              <a:rPr lang="ru-RU" sz="2500" dirty="0" smtClean="0"/>
              <a:t>   </a:t>
            </a:r>
            <a:r>
              <a:rPr lang="ru-RU" sz="2500" u="sng" dirty="0" err="1" smtClean="0"/>
              <a:t>Енергетичний</a:t>
            </a:r>
            <a:r>
              <a:rPr lang="ru-RU" sz="2500" u="sng" dirty="0" smtClean="0"/>
              <a:t> </a:t>
            </a:r>
            <a:r>
              <a:rPr lang="ru-RU" sz="2500" u="sng" dirty="0"/>
              <a:t>баланс </a:t>
            </a:r>
            <a:r>
              <a:rPr lang="ru-RU" sz="2500" u="sng" dirty="0" err="1"/>
              <a:t>конденсації</a:t>
            </a:r>
            <a:r>
              <a:rPr lang="ru-RU" sz="2500" dirty="0"/>
              <a:t>, через </a:t>
            </a:r>
            <a:r>
              <a:rPr lang="ru-RU" sz="2500" dirty="0" err="1"/>
              <a:t>її</a:t>
            </a:r>
            <a:r>
              <a:rPr lang="ru-RU" sz="2500" dirty="0"/>
              <a:t> </a:t>
            </a:r>
            <a:r>
              <a:rPr lang="ru-RU" sz="2500" dirty="0" err="1"/>
              <a:t>зворотній</a:t>
            </a:r>
            <a:r>
              <a:rPr lang="ru-RU" sz="2500" dirty="0"/>
              <a:t> характер, є </a:t>
            </a:r>
            <a:r>
              <a:rPr lang="ru-RU" sz="2500" dirty="0" err="1"/>
              <a:t>оберненим</a:t>
            </a:r>
            <a:r>
              <a:rPr lang="ru-RU" sz="2500" dirty="0"/>
              <a:t> до </a:t>
            </a:r>
            <a:r>
              <a:rPr lang="ru-RU" sz="2500" dirty="0" err="1"/>
              <a:t>енергетичного</a:t>
            </a:r>
            <a:r>
              <a:rPr lang="ru-RU" sz="2500" dirty="0"/>
              <a:t> балансу при </a:t>
            </a:r>
            <a:r>
              <a:rPr lang="ru-RU" sz="2500" dirty="0" err="1"/>
              <a:t>пароутворенні</a:t>
            </a:r>
            <a:r>
              <a:rPr lang="ru-RU" sz="2500" dirty="0"/>
              <a:t>: при </a:t>
            </a:r>
            <a:r>
              <a:rPr lang="ru-RU" sz="2500" dirty="0" err="1"/>
              <a:t>перетворенні</a:t>
            </a:r>
            <a:r>
              <a:rPr lang="ru-RU" sz="2500" dirty="0"/>
              <a:t> пари у </a:t>
            </a:r>
            <a:r>
              <a:rPr lang="ru-RU" sz="2500" dirty="0" err="1"/>
              <a:t>рідину</a:t>
            </a:r>
            <a:r>
              <a:rPr lang="ru-RU" sz="2500" dirty="0"/>
              <a:t> </a:t>
            </a:r>
            <a:r>
              <a:rPr lang="ru-RU" sz="2500" dirty="0" err="1"/>
              <a:t>внутрішня</a:t>
            </a:r>
            <a:r>
              <a:rPr lang="ru-RU" sz="2500" dirty="0"/>
              <a:t> </a:t>
            </a:r>
            <a:r>
              <a:rPr lang="ru-RU" sz="2500" dirty="0" err="1"/>
              <a:t>енергія</a:t>
            </a:r>
            <a:r>
              <a:rPr lang="ru-RU" sz="2500" dirty="0"/>
              <a:t> </a:t>
            </a:r>
            <a:r>
              <a:rPr lang="ru-RU" sz="2500" dirty="0" err="1"/>
              <a:t>речовини</a:t>
            </a:r>
            <a:r>
              <a:rPr lang="ru-RU" sz="2500" dirty="0"/>
              <a:t> </a:t>
            </a:r>
            <a:r>
              <a:rPr lang="ru-RU" sz="2500" dirty="0" err="1"/>
              <a:t>зменшується</a:t>
            </a:r>
            <a:r>
              <a:rPr lang="ru-RU" sz="2500" dirty="0"/>
              <a:t>, і тому </a:t>
            </a:r>
            <a:r>
              <a:rPr lang="ru-RU" sz="2500" i="1" dirty="0" err="1"/>
              <a:t>конденсація</a:t>
            </a:r>
            <a:r>
              <a:rPr lang="ru-RU" sz="2500" i="1" dirty="0"/>
              <a:t> </a:t>
            </a:r>
            <a:r>
              <a:rPr lang="ru-RU" sz="2500" i="1" dirty="0" err="1"/>
              <a:t>завжди</a:t>
            </a:r>
            <a:r>
              <a:rPr lang="ru-RU" sz="2500" i="1" dirty="0"/>
              <a:t> </a:t>
            </a:r>
            <a:r>
              <a:rPr lang="ru-RU" sz="2500" i="1" dirty="0" err="1"/>
              <a:t>супроводжується</a:t>
            </a:r>
            <a:r>
              <a:rPr lang="ru-RU" sz="2500" i="1" dirty="0"/>
              <a:t> </a:t>
            </a:r>
            <a:r>
              <a:rPr lang="ru-RU" sz="2500" i="1" dirty="0" err="1"/>
              <a:t>виділенням</a:t>
            </a:r>
            <a:r>
              <a:rPr lang="ru-RU" sz="2500" i="1" dirty="0"/>
              <a:t> </a:t>
            </a:r>
            <a:r>
              <a:rPr lang="ru-RU" sz="2500" i="1" dirty="0" err="1"/>
              <a:t>теплоти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5352306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З точки зору </a:t>
            </a:r>
            <a:r>
              <a:rPr lang="uk-UA" u="sng" dirty="0"/>
              <a:t>закону збереження енергії</a:t>
            </a:r>
            <a:r>
              <a:rPr lang="uk-UA" dirty="0"/>
              <a:t>, вочевидь, </a:t>
            </a:r>
            <a:r>
              <a:rPr lang="uk-UA" i="1" dirty="0"/>
              <a:t>при конденсації пари відбувається виділення такої ж самої кількості теплоти, яка була забрана рідиною під час її перетворення на цю пару</a:t>
            </a:r>
            <a:r>
              <a:rPr lang="uk-UA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4436">
            <a:off x="4987726" y="1344768"/>
            <a:ext cx="3106613" cy="453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339728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C -3.88889E-6 0.0331 0.02709 0.05996 0.06007 0.05996 C 0.09896 0.05996 0.11302 0.03009 0.11893 0.01204 L 0.125 -0.01203 C 0.13108 -0.03009 0.14601 -0.05995 0.18993 -0.05995 C 0.21806 -0.05995 0.25 -0.0331 0.25 -2.22222E-6 C 0.25 0.0331 0.21806 0.05996 0.18993 0.05996 C 0.14601 0.05996 0.13108 0.03009 0.125 0.01204 L 0.11893 -0.01203 C 0.11302 -0.03009 0.09896 -0.05995 0.06007 -0.05995 C 0.02709 -0.05995 -3.88889E-6 -0.0331 -3.88889E-6 -2.22222E-6 Z " pathEditMode="relative" rAng="0" ptsTypes="ffFffff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Закономірності </a:t>
            </a:r>
            <a:r>
              <a:rPr lang="uk-UA" dirty="0" err="1" smtClean="0"/>
              <a:t>конженсації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sz="2000" dirty="0" smtClean="0"/>
              <a:t>конденсація </a:t>
            </a:r>
            <a:r>
              <a:rPr lang="uk-UA" sz="2000" dirty="0"/>
              <a:t>може відбуватись за будь-якої </a:t>
            </a:r>
            <a:r>
              <a:rPr lang="uk-UA" sz="2000" dirty="0" smtClean="0"/>
              <a:t>температури;</a:t>
            </a:r>
            <a:endParaRPr lang="uk-UA" sz="2000" dirty="0"/>
          </a:p>
          <a:p>
            <a:pPr>
              <a:buFont typeface="Wingdings" pitchFamily="2" charset="2"/>
              <a:buChar char="v"/>
            </a:pPr>
            <a:r>
              <a:rPr lang="uk-UA" sz="2000" dirty="0" err="1" smtClean="0"/>
              <a:t>нтенсивність</a:t>
            </a:r>
            <a:r>
              <a:rPr lang="uk-UA" sz="2000" dirty="0" smtClean="0"/>
              <a:t> </a:t>
            </a:r>
            <a:r>
              <a:rPr lang="uk-UA" sz="2000" dirty="0"/>
              <a:t>конденсації залежить від зовнішнього (атмосферного) тиску</a:t>
            </a:r>
            <a:r>
              <a:rPr lang="uk-UA" sz="2000" dirty="0" smtClean="0"/>
              <a:t>;</a:t>
            </a:r>
            <a:endParaRPr lang="uk-UA" sz="2000" dirty="0"/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/>
              <a:t>інтенсивність конденсації залежить від вологості повітря: конденсація є найбільш інтенсивною при 100% вологості</a:t>
            </a:r>
            <a:r>
              <a:rPr lang="uk-UA" sz="2000" dirty="0" smtClean="0"/>
              <a:t>;</a:t>
            </a:r>
            <a:endParaRPr lang="uk-UA" sz="2000" dirty="0"/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/>
              <a:t>оскільки вологість повітря залежить від температури, то для даного зовнішнього тиску конденсація відбувається при зниженні температури до певного значення - точки роси</a:t>
            </a:r>
            <a:r>
              <a:rPr lang="uk-UA" sz="2000" dirty="0" smtClean="0"/>
              <a:t>;</a:t>
            </a:r>
            <a:endParaRPr lang="uk-UA" sz="2000" dirty="0"/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/>
              <a:t>питома теплота конденсації чисельно дорівнює питомій теплоті пароутворення.</a:t>
            </a:r>
          </a:p>
          <a:p>
            <a:pPr marL="0" indent="0">
              <a:buNone/>
            </a:pPr>
            <a:r>
              <a:rPr lang="uk-UA" sz="2000" dirty="0" smtClean="0"/>
              <a:t/>
            </a:r>
            <a:br>
              <a:rPr lang="uk-UA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396117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712"/>
            <a:ext cx="6795598" cy="50966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817422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4666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Внутрішня енергія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sz="2000" u="sng" dirty="0"/>
              <a:t>Внутрішня енергія</a:t>
            </a:r>
            <a:r>
              <a:rPr lang="uk-UA" sz="2000" dirty="0"/>
              <a:t> речовини у газоподібному агрегатному стані завжди є більшою за внутрішню енергію цієї ж речовини у рідкому агрегатному стані. Пояснення цього факту спираються на означення поняття внутрішньої енергії речовини - </a:t>
            </a:r>
            <a:r>
              <a:rPr lang="uk-UA" sz="2000" i="1" dirty="0"/>
              <a:t>суми кінетичної енергії руху її молекул та потенціальної енергії їх взаємодії</a:t>
            </a:r>
            <a:r>
              <a:rPr lang="uk-UA" sz="2000" dirty="0"/>
              <a:t>. Сила взаємодії між молекулами речовини визначає модуль потенціальної енергії. Тому, вочевидь, модуль потенціальної енергії взаємодії молекул газів значно менший, ніж молекул рідин. Однак, потенціальна енергія взаємодії компонентів у будь-якій фізичній системі за означенням виражається від'ємним числом. Отже, в енергетичному порівняння величина внутрішньої енергії взаємодії молекул газів буде більшою, ніж молекул рідин.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869911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dirty="0"/>
              <a:t>Отже, </a:t>
            </a:r>
            <a:r>
              <a:rPr lang="uk-UA" sz="2000" u="sng" dirty="0"/>
              <a:t>під час пароутворення</a:t>
            </a:r>
            <a:r>
              <a:rPr lang="uk-UA" sz="2000" dirty="0"/>
              <a:t> внутрішня енергія речовини неодмінно має збільшитись. Це безпосередньо означає, що для здійснення пароутворення необхідно надавати тепло рідині, яка перетворюється у пару. Однак, завдяки особливостям механізму пароутворення та на відміну від плавлення, пароутворення може відбуватись із самочинним поглинанням тепла із оточуючого середовища</a:t>
            </a:r>
            <a:r>
              <a:rPr lang="uk-UA" sz="2000" dirty="0" smtClean="0"/>
              <a:t>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2581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uk-UA" dirty="0" smtClean="0"/>
              <a:t>Види пароутворення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3687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16487" y="908720"/>
            <a:ext cx="3960440" cy="1224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Пароутворення</a:t>
            </a:r>
            <a:endParaRPr lang="ru-RU" sz="3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411760" y="2132856"/>
            <a:ext cx="79208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652120" y="2132856"/>
            <a:ext cx="924807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127448" y="3652695"/>
            <a:ext cx="237626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500" b="1" dirty="0" smtClean="0"/>
              <a:t>Випаровування</a:t>
            </a:r>
            <a:endParaRPr lang="ru-RU" sz="25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91295" y="3652695"/>
            <a:ext cx="2448272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500" b="1" dirty="0" smtClean="0"/>
              <a:t>Кипіння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37280216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Випаровування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   </a:t>
            </a:r>
            <a:r>
              <a:rPr lang="ru-RU" sz="2000" b="1" u="sng" dirty="0" err="1"/>
              <a:t>Випаровування</a:t>
            </a:r>
            <a:r>
              <a:rPr lang="ru-RU" sz="2000" b="1" dirty="0"/>
              <a:t> - 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пароутворення</a:t>
            </a:r>
            <a:r>
              <a:rPr lang="ru-RU" sz="2000" i="1" dirty="0"/>
              <a:t> на </a:t>
            </a:r>
            <a:r>
              <a:rPr lang="ru-RU" sz="2000" i="1" dirty="0" err="1"/>
              <a:t>поверхні</a:t>
            </a:r>
            <a:r>
              <a:rPr lang="ru-RU" sz="2000" i="1" dirty="0"/>
              <a:t> </a:t>
            </a:r>
            <a:r>
              <a:rPr lang="ru-RU" sz="2000" i="1" dirty="0" err="1" smtClean="0"/>
              <a:t>рідини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 </a:t>
            </a:r>
            <a:r>
              <a:rPr lang="ru-RU" sz="2000" dirty="0" err="1" smtClean="0"/>
              <a:t>Випаровування</a:t>
            </a:r>
            <a:r>
              <a:rPr lang="ru-RU" sz="2000" dirty="0" smtClean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за будь-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температури</a:t>
            </a:r>
            <a:r>
              <a:rPr lang="ru-RU" sz="2000" dirty="0"/>
              <a:t> та у будь-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рідин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вільну</a:t>
            </a:r>
            <a:r>
              <a:rPr lang="ru-RU" sz="2000" dirty="0"/>
              <a:t> </a:t>
            </a:r>
            <a:r>
              <a:rPr lang="ru-RU" sz="2000" dirty="0" err="1" smtClean="0"/>
              <a:t>поверхню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Випаровування</a:t>
            </a:r>
            <a:r>
              <a:rPr lang="ru-RU" sz="2000" dirty="0" smtClean="0"/>
              <a:t> </a:t>
            </a:r>
            <a:r>
              <a:rPr lang="ru-RU" sz="2000" dirty="0" err="1"/>
              <a:t>завжди</a:t>
            </a:r>
            <a:r>
              <a:rPr lang="ru-RU" sz="2000" dirty="0"/>
              <a:t> </a:t>
            </a:r>
            <a:r>
              <a:rPr lang="ru-RU" sz="2000" dirty="0" err="1"/>
              <a:t>супроводжується</a:t>
            </a:r>
            <a:r>
              <a:rPr lang="ru-RU" sz="2000" dirty="0"/>
              <a:t> </a:t>
            </a:r>
            <a:r>
              <a:rPr lang="ru-RU" sz="2000" dirty="0" err="1"/>
              <a:t>охолодженням</a:t>
            </a:r>
            <a:r>
              <a:rPr lang="ru-RU" sz="2000" dirty="0"/>
              <a:t> </a:t>
            </a:r>
            <a:r>
              <a:rPr lang="ru-RU" sz="2000" dirty="0" err="1" smtClean="0"/>
              <a:t>рідини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Інтенсивність</a:t>
            </a:r>
            <a:r>
              <a:rPr lang="ru-RU" sz="2000" dirty="0" smtClean="0"/>
              <a:t> </a:t>
            </a:r>
            <a:r>
              <a:rPr lang="ru-RU" sz="2000" dirty="0" err="1"/>
              <a:t>випаровування</a:t>
            </a:r>
            <a:r>
              <a:rPr lang="ru-RU" sz="2000" dirty="0"/>
              <a:t> </a:t>
            </a:r>
            <a:r>
              <a:rPr lang="ru-RU" sz="2000" dirty="0" err="1"/>
              <a:t>суттєво</a:t>
            </a:r>
            <a:r>
              <a:rPr lang="ru-RU" sz="2000" dirty="0"/>
              <a:t> </a:t>
            </a:r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кількох</a:t>
            </a:r>
            <a:r>
              <a:rPr lang="ru-RU" sz="2000" dirty="0"/>
              <a:t> </a:t>
            </a:r>
            <a:r>
              <a:rPr lang="ru-RU" sz="2000" dirty="0" err="1"/>
              <a:t>зовнішніх</a:t>
            </a:r>
            <a:r>
              <a:rPr lang="ru-RU" sz="2000" dirty="0"/>
              <a:t> </a:t>
            </a:r>
            <a:r>
              <a:rPr lang="ru-RU" sz="2000" dirty="0" err="1"/>
              <a:t>чинників</a:t>
            </a:r>
            <a:r>
              <a:rPr lang="ru-RU" sz="2000" dirty="0"/>
              <a:t> (</a:t>
            </a:r>
            <a:r>
              <a:rPr lang="ru-RU" sz="2000" dirty="0" err="1"/>
              <a:t>дивіться</a:t>
            </a:r>
            <a:r>
              <a:rPr lang="ru-RU" sz="2000" dirty="0"/>
              <a:t> </a:t>
            </a:r>
            <a:r>
              <a:rPr lang="ru-RU" sz="2000" dirty="0" err="1"/>
              <a:t>наступний</a:t>
            </a:r>
            <a:r>
              <a:rPr lang="ru-RU" sz="2000" dirty="0"/>
              <a:t> </a:t>
            </a:r>
            <a:r>
              <a:rPr lang="ru-RU" sz="2000" dirty="0" err="1"/>
              <a:t>розділ</a:t>
            </a:r>
            <a:r>
              <a:rPr lang="ru-RU" sz="2000" dirty="0"/>
              <a:t> конспекту).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3301">
            <a:off x="4741521" y="1296307"/>
            <a:ext cx="3308226" cy="49623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662131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Кипіння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u="sng" dirty="0" err="1"/>
              <a:t>Кипіння</a:t>
            </a:r>
            <a:r>
              <a:rPr lang="ru-RU" sz="2000" b="1" dirty="0"/>
              <a:t> - 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пароутворення</a:t>
            </a:r>
            <a:r>
              <a:rPr lang="ru-RU" sz="2000" i="1" dirty="0"/>
              <a:t> в </a:t>
            </a:r>
            <a:r>
              <a:rPr lang="ru-RU" sz="2000" i="1" dirty="0" err="1"/>
              <a:t>об'ємі</a:t>
            </a:r>
            <a:r>
              <a:rPr lang="ru-RU" sz="2000" i="1" dirty="0"/>
              <a:t> </a:t>
            </a:r>
            <a:r>
              <a:rPr lang="ru-RU" sz="2000" i="1" dirty="0" err="1"/>
              <a:t>рідини</a:t>
            </a:r>
            <a:r>
              <a:rPr lang="ru-RU" sz="2000" dirty="0" smtClean="0"/>
              <a:t>.</a:t>
            </a:r>
            <a:endParaRPr lang="ru-RU" sz="2000" dirty="0"/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Кипіння</a:t>
            </a:r>
            <a:r>
              <a:rPr lang="ru-RU" sz="2000" dirty="0" smtClean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за </a:t>
            </a:r>
            <a:r>
              <a:rPr lang="ru-RU" sz="2000" dirty="0" err="1"/>
              <a:t>певної</a:t>
            </a:r>
            <a:r>
              <a:rPr lang="ru-RU" sz="2000" dirty="0"/>
              <a:t> для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рідини</a:t>
            </a:r>
            <a:r>
              <a:rPr lang="ru-RU" sz="2000" dirty="0"/>
              <a:t> та </a:t>
            </a:r>
            <a:r>
              <a:rPr lang="ru-RU" sz="2000" dirty="0" err="1"/>
              <a:t>даних</a:t>
            </a:r>
            <a:r>
              <a:rPr lang="ru-RU" sz="2000" dirty="0"/>
              <a:t> умов </a:t>
            </a:r>
            <a:r>
              <a:rPr lang="ru-RU" sz="2000" dirty="0" err="1" smtClean="0"/>
              <a:t>температури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/>
              <a:t>час </a:t>
            </a:r>
            <a:r>
              <a:rPr lang="ru-RU" sz="2000" dirty="0" err="1"/>
              <a:t>кипіння</a:t>
            </a:r>
            <a:r>
              <a:rPr lang="ru-RU" sz="2000" dirty="0"/>
              <a:t> </a:t>
            </a:r>
            <a:r>
              <a:rPr lang="ru-RU" sz="2000" dirty="0" err="1"/>
              <a:t>рідини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температура не </a:t>
            </a:r>
            <a:r>
              <a:rPr lang="ru-RU" sz="2000" dirty="0" err="1" smtClean="0"/>
              <a:t>змінюється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Температура </a:t>
            </a:r>
            <a:r>
              <a:rPr lang="ru-RU" sz="2000" dirty="0" err="1"/>
              <a:t>кипіння</a:t>
            </a:r>
            <a:r>
              <a:rPr lang="ru-RU" sz="2000" dirty="0"/>
              <a:t> </a:t>
            </a:r>
            <a:r>
              <a:rPr lang="ru-RU" sz="2000" dirty="0" err="1"/>
              <a:t>суттєво</a:t>
            </a:r>
            <a:r>
              <a:rPr lang="ru-RU" sz="2000" dirty="0"/>
              <a:t> </a:t>
            </a:r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зовнішнього</a:t>
            </a:r>
            <a:r>
              <a:rPr lang="ru-RU" sz="2000" dirty="0"/>
              <a:t> </a:t>
            </a:r>
            <a:r>
              <a:rPr lang="ru-RU" sz="2000" dirty="0" err="1" smtClean="0"/>
              <a:t>тиску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84784"/>
            <a:ext cx="3816424" cy="46427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654895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 Office PowerPoint</Template>
  <TotalTime>75</TotalTime>
  <Words>290</Words>
  <Application>Microsoft Office PowerPoint</Application>
  <PresentationFormat>Экран (4:3)</PresentationFormat>
  <Paragraphs>71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Пароутворення і конденсація</vt:lpstr>
      <vt:lpstr>Що таке пароутворення?</vt:lpstr>
      <vt:lpstr>Презентация PowerPoint</vt:lpstr>
      <vt:lpstr>Внутрішня енергія</vt:lpstr>
      <vt:lpstr>Презентация PowerPoint</vt:lpstr>
      <vt:lpstr>Види пароутворення</vt:lpstr>
      <vt:lpstr>Презентация PowerPoint</vt:lpstr>
      <vt:lpstr>Випаровування</vt:lpstr>
      <vt:lpstr>Кипіння</vt:lpstr>
      <vt:lpstr>Механізм та закономірності випаровування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Закономірності випаровування</vt:lpstr>
      <vt:lpstr>Механізми та закономірності кипіння</vt:lpstr>
      <vt:lpstr>Механізм кипіння</vt:lpstr>
      <vt:lpstr>Презентация PowerPoint</vt:lpstr>
      <vt:lpstr>Презентация PowerPoint</vt:lpstr>
      <vt:lpstr>Презентация PowerPoint</vt:lpstr>
      <vt:lpstr>Загальні закономірності кипіння</vt:lpstr>
      <vt:lpstr>Основні стадії кипіння рідини у відкритій посудині</vt:lpstr>
      <vt:lpstr>Питома теплота пароутворення</vt:lpstr>
      <vt:lpstr>Що це таке?</vt:lpstr>
      <vt:lpstr>Конденсація</vt:lpstr>
      <vt:lpstr>Що це таке?</vt:lpstr>
      <vt:lpstr>Презентация PowerPoint</vt:lpstr>
      <vt:lpstr>Закономірності конженсації</vt:lpstr>
      <vt:lpstr>Дякую за увагу!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Пароутворення і конденсація</dc:title>
  <dc:creator>Anastasiya</dc:creator>
  <cp:lastModifiedBy>Anastasiya</cp:lastModifiedBy>
  <cp:revision>8</cp:revision>
  <dcterms:created xsi:type="dcterms:W3CDTF">2014-03-17T15:09:33Z</dcterms:created>
  <dcterms:modified xsi:type="dcterms:W3CDTF">2014-03-17T16:25:05Z</dcterms:modified>
</cp:coreProperties>
</file>