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224" r:id="rId1"/>
  </p:sldMasterIdLst>
  <p:notesMasterIdLst>
    <p:notesMasterId r:id="rId13"/>
  </p:notesMasterIdLst>
  <p:sldIdLst>
    <p:sldId id="256" r:id="rId2"/>
    <p:sldId id="257" r:id="rId3"/>
    <p:sldId id="259" r:id="rId4"/>
    <p:sldId id="260" r:id="rId5"/>
    <p:sldId id="262" r:id="rId6"/>
    <p:sldId id="270" r:id="rId7"/>
    <p:sldId id="264" r:id="rId8"/>
    <p:sldId id="265" r:id="rId9"/>
    <p:sldId id="271" r:id="rId10"/>
    <p:sldId id="266" r:id="rId11"/>
    <p:sldId id="268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170" autoAdjust="0"/>
    <p:restoredTop sz="94708" autoAdjust="0"/>
  </p:normalViewPr>
  <p:slideViewPr>
    <p:cSldViewPr>
      <p:cViewPr varScale="1">
        <p:scale>
          <a:sx n="74" d="100"/>
          <a:sy n="74" d="100"/>
        </p:scale>
        <p:origin x="-121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274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82DAEF3-5D52-4E2A-B72A-66FF0C98E4C1}" type="datetimeFigureOut">
              <a:rPr lang="ru-RU" smtClean="0"/>
              <a:pPr/>
              <a:t>28.01.2015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B864B0-54CA-4F44-9685-9194E846889E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183079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B864B0-54CA-4F44-9685-9194E846889E}" type="slidenum">
              <a:rPr lang="ru-RU" smtClean="0"/>
              <a:pPr/>
              <a:t>1</a:t>
            </a:fld>
            <a:endParaRPr lang="ru-RU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Скругленный прямоугольник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5F14F-AC2D-4370-9D97-D4336A1A34F3}" type="datetimeFigureOut">
              <a:rPr lang="ru-RU" smtClean="0"/>
              <a:pPr/>
              <a:t>28.01.2015</a:t>
            </a:fld>
            <a:endParaRPr lang="ru-RU" dirty="0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43413126-962F-4613-AE99-BC28FB5F6DD9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strips dir="ld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5F14F-AC2D-4370-9D97-D4336A1A34F3}" type="datetimeFigureOut">
              <a:rPr lang="ru-RU" smtClean="0"/>
              <a:pPr/>
              <a:t>28.01.2015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13126-962F-4613-AE99-BC28FB5F6DD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>
    <p:strips dir="ld"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5F14F-AC2D-4370-9D97-D4336A1A34F3}" type="datetimeFigureOut">
              <a:rPr lang="ru-RU" smtClean="0"/>
              <a:pPr/>
              <a:t>28.01.2015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13126-962F-4613-AE99-BC28FB5F6DD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>
    <p:strips dir="ld"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5F14F-AC2D-4370-9D97-D4336A1A34F3}" type="datetimeFigureOut">
              <a:rPr lang="ru-RU" smtClean="0"/>
              <a:pPr/>
              <a:t>28.01.2015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13126-962F-4613-AE99-BC28FB5F6DD9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  <p:transition>
    <p:strips dir="ld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Скругленный прямоугольник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5F14F-AC2D-4370-9D97-D4336A1A34F3}" type="datetimeFigureOut">
              <a:rPr lang="ru-RU" smtClean="0"/>
              <a:pPr/>
              <a:t>28.01.2015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43413126-962F-4613-AE99-BC28FB5F6DD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strips dir="ld"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5F14F-AC2D-4370-9D97-D4336A1A34F3}" type="datetimeFigureOut">
              <a:rPr lang="ru-RU" smtClean="0"/>
              <a:pPr/>
              <a:t>28.01.2015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13126-962F-4613-AE99-BC28FB5F6DD9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  <p:transition>
    <p:strips dir="ld"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5F14F-AC2D-4370-9D97-D4336A1A34F3}" type="datetimeFigureOut">
              <a:rPr lang="ru-RU" smtClean="0"/>
              <a:pPr/>
              <a:t>28.01.2015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13126-962F-4613-AE99-BC28FB5F6DD9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1" name="Содержимое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  <p:transition>
    <p:strips dir="ld"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5F14F-AC2D-4370-9D97-D4336A1A34F3}" type="datetimeFigureOut">
              <a:rPr lang="ru-RU" smtClean="0"/>
              <a:pPr/>
              <a:t>28.01.2015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13126-962F-4613-AE99-BC28FB5F6DD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>
    <p:strips dir="ld"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5F14F-AC2D-4370-9D97-D4336A1A34F3}" type="datetimeFigureOut">
              <a:rPr lang="ru-RU" smtClean="0"/>
              <a:pPr/>
              <a:t>28.01.2015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13126-962F-4613-AE99-BC28FB5F6DD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>
    <p:strips dir="ld"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Скругленный прямоугольник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5F14F-AC2D-4370-9D97-D4336A1A34F3}" type="datetimeFigureOut">
              <a:rPr lang="ru-RU" smtClean="0"/>
              <a:pPr/>
              <a:t>28.01.2015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13126-962F-4613-AE99-BC28FB5F6DD9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  <p:transition>
    <p:strips dir="ld"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5F14F-AC2D-4370-9D97-D4336A1A34F3}" type="datetimeFigureOut">
              <a:rPr lang="ru-RU" smtClean="0"/>
              <a:pPr/>
              <a:t>28.01.2015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43413126-962F-4613-AE99-BC28FB5F6DD9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  <p:transition>
    <p:strips dir="ld"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Скругленный прямоугольник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6065F14F-AC2D-4370-9D97-D4336A1A34F3}" type="datetimeFigureOut">
              <a:rPr lang="ru-RU" smtClean="0"/>
              <a:pPr/>
              <a:t>28.01.2015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43413126-962F-4613-AE99-BC28FB5F6DD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25" r:id="rId1"/>
    <p:sldLayoutId id="2147484226" r:id="rId2"/>
    <p:sldLayoutId id="2147484227" r:id="rId3"/>
    <p:sldLayoutId id="2147484228" r:id="rId4"/>
    <p:sldLayoutId id="2147484229" r:id="rId5"/>
    <p:sldLayoutId id="2147484230" r:id="rId6"/>
    <p:sldLayoutId id="2147484231" r:id="rId7"/>
    <p:sldLayoutId id="2147484232" r:id="rId8"/>
    <p:sldLayoutId id="2147484233" r:id="rId9"/>
    <p:sldLayoutId id="2147484234" r:id="rId10"/>
    <p:sldLayoutId id="2147484235" r:id="rId11"/>
  </p:sldLayoutIdLst>
  <p:transition>
    <p:strips dir="ld"/>
  </p:transition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ru-RU" dirty="0" smtClean="0"/>
              <a:t>Явища електролітичної дисоціації і електролізу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dirty="0" smtClean="0"/>
              <a:t>Електричний струм у розчинах і розплавах електролітів</a:t>
            </a:r>
            <a:endParaRPr lang="ru-RU" dirty="0"/>
          </a:p>
        </p:txBody>
      </p:sp>
    </p:spTree>
  </p:cSld>
  <p:clrMapOvr>
    <a:masterClrMapping/>
  </p:clrMapOvr>
  <p:transition spd="med"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/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03648" y="332656"/>
            <a:ext cx="6984776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 err="1" smtClean="0"/>
              <a:t>Явище</a:t>
            </a:r>
            <a:r>
              <a:rPr lang="ru-RU" sz="2800" dirty="0" smtClean="0"/>
              <a:t> </a:t>
            </a:r>
            <a:r>
              <a:rPr lang="ru-RU" sz="2800" dirty="0" err="1" smtClean="0"/>
              <a:t>електролізу</a:t>
            </a:r>
            <a:r>
              <a:rPr lang="ru-RU" sz="2800" dirty="0" smtClean="0"/>
              <a:t> </a:t>
            </a:r>
            <a:r>
              <a:rPr lang="ru-RU" sz="2800" dirty="0" err="1" smtClean="0"/>
              <a:t>має</a:t>
            </a:r>
            <a:r>
              <a:rPr lang="ru-RU" sz="2800" dirty="0" smtClean="0"/>
              <a:t> </a:t>
            </a:r>
            <a:r>
              <a:rPr lang="ru-RU" sz="2800" dirty="0" err="1" smtClean="0"/>
              <a:t>широке</a:t>
            </a:r>
            <a:r>
              <a:rPr lang="ru-RU" sz="2800" dirty="0" smtClean="0"/>
              <a:t> </a:t>
            </a:r>
            <a:r>
              <a:rPr lang="ru-RU" sz="2800" dirty="0" err="1" smtClean="0"/>
              <a:t>застосування</a:t>
            </a:r>
            <a:r>
              <a:rPr lang="ru-RU" sz="2800" dirty="0" smtClean="0"/>
              <a:t> в </a:t>
            </a:r>
            <a:r>
              <a:rPr lang="ru-RU" sz="2800" dirty="0" err="1" smtClean="0"/>
              <a:t>електрометалургії</a:t>
            </a:r>
            <a:r>
              <a:rPr lang="ru-RU" sz="2800" dirty="0" smtClean="0"/>
              <a:t> (</a:t>
            </a:r>
            <a:r>
              <a:rPr lang="ru-RU" sz="2800" dirty="0" err="1" smtClean="0"/>
              <a:t>добування</a:t>
            </a:r>
            <a:r>
              <a:rPr lang="ru-RU" sz="2800" dirty="0" smtClean="0"/>
              <a:t> </a:t>
            </a:r>
            <a:r>
              <a:rPr lang="ru-RU" sz="2800" dirty="0" err="1" smtClean="0"/>
              <a:t>чистих</a:t>
            </a:r>
            <a:r>
              <a:rPr lang="ru-RU" sz="2800" dirty="0" smtClean="0"/>
              <a:t> </a:t>
            </a:r>
            <a:r>
              <a:rPr lang="ru-RU" sz="2800" dirty="0" err="1" smtClean="0"/>
              <a:t>металів</a:t>
            </a:r>
            <a:r>
              <a:rPr lang="ru-RU" sz="2800" dirty="0" smtClean="0"/>
              <a:t>); </a:t>
            </a:r>
            <a:r>
              <a:rPr lang="ru-RU" sz="2800" dirty="0" err="1" smtClean="0"/>
              <a:t>рафінуванні</a:t>
            </a:r>
            <a:r>
              <a:rPr lang="ru-RU" sz="2800" dirty="0" smtClean="0"/>
              <a:t> (</a:t>
            </a:r>
            <a:r>
              <a:rPr lang="ru-RU" sz="2800" dirty="0" err="1" smtClean="0"/>
              <a:t>очищенні</a:t>
            </a:r>
            <a:r>
              <a:rPr lang="ru-RU" sz="2800" dirty="0" smtClean="0"/>
              <a:t>) </a:t>
            </a:r>
            <a:r>
              <a:rPr lang="ru-RU" sz="2800" dirty="0" err="1" smtClean="0"/>
              <a:t>металів</a:t>
            </a:r>
            <a:r>
              <a:rPr lang="ru-RU" sz="2800" dirty="0" smtClean="0"/>
              <a:t>; у </a:t>
            </a:r>
            <a:r>
              <a:rPr lang="ru-RU" sz="2800" dirty="0" err="1" smtClean="0"/>
              <a:t>гальваностегії</a:t>
            </a:r>
            <a:r>
              <a:rPr lang="ru-RU" sz="2800" dirty="0" smtClean="0"/>
              <a:t> (</a:t>
            </a:r>
            <a:r>
              <a:rPr lang="ru-RU" sz="2800" dirty="0" err="1" smtClean="0"/>
              <a:t>нанесення</a:t>
            </a:r>
            <a:r>
              <a:rPr lang="ru-RU" sz="2800" dirty="0" smtClean="0"/>
              <a:t> </a:t>
            </a:r>
            <a:r>
              <a:rPr lang="ru-RU" sz="2800" dirty="0" err="1" smtClean="0"/>
              <a:t>металевих</a:t>
            </a:r>
            <a:r>
              <a:rPr lang="ru-RU" sz="2800" dirty="0" smtClean="0"/>
              <a:t> </a:t>
            </a:r>
            <a:r>
              <a:rPr lang="ru-RU" sz="2800" dirty="0" err="1" smtClean="0"/>
              <a:t>покриттів</a:t>
            </a:r>
            <a:r>
              <a:rPr lang="ru-RU" sz="2800" dirty="0" smtClean="0"/>
              <a:t> для </a:t>
            </a:r>
            <a:r>
              <a:rPr lang="ru-RU" sz="2800" dirty="0" err="1" smtClean="0"/>
              <a:t>запобігання</a:t>
            </a:r>
            <a:r>
              <a:rPr lang="ru-RU" sz="2800" dirty="0" smtClean="0"/>
              <a:t> </a:t>
            </a:r>
            <a:r>
              <a:rPr lang="ru-RU" sz="2800" dirty="0" err="1" smtClean="0"/>
              <a:t>корозії</a:t>
            </a:r>
            <a:r>
              <a:rPr lang="ru-RU" sz="2800" dirty="0" smtClean="0"/>
              <a:t> </a:t>
            </a:r>
            <a:r>
              <a:rPr lang="ru-RU" sz="2800" dirty="0" err="1" smtClean="0"/>
              <a:t>металів</a:t>
            </a:r>
            <a:r>
              <a:rPr lang="ru-RU" sz="2800" dirty="0" smtClean="0"/>
              <a:t>); у </a:t>
            </a:r>
            <a:r>
              <a:rPr lang="ru-RU" sz="2800" dirty="0" err="1" smtClean="0"/>
              <a:t>гальванопластиці</a:t>
            </a:r>
            <a:r>
              <a:rPr lang="ru-RU" sz="2800" dirty="0" smtClean="0"/>
              <a:t> (</a:t>
            </a:r>
            <a:r>
              <a:rPr lang="ru-RU" sz="2800" dirty="0" err="1" smtClean="0"/>
              <a:t>виготовлення</a:t>
            </a:r>
            <a:r>
              <a:rPr lang="ru-RU" sz="2800" dirty="0" smtClean="0"/>
              <a:t> </a:t>
            </a:r>
            <a:r>
              <a:rPr lang="ru-RU" sz="2800" dirty="0" err="1" smtClean="0"/>
              <a:t>копій</a:t>
            </a:r>
            <a:r>
              <a:rPr lang="ru-RU" sz="2800" dirty="0" smtClean="0"/>
              <a:t> </a:t>
            </a:r>
            <a:r>
              <a:rPr lang="ru-RU" sz="2800" dirty="0" err="1" smtClean="0"/>
              <a:t>з</a:t>
            </a:r>
            <a:r>
              <a:rPr lang="ru-RU" sz="2800" dirty="0" smtClean="0"/>
              <a:t> </a:t>
            </a:r>
            <a:r>
              <a:rPr lang="ru-RU" sz="2800" dirty="0" err="1" smtClean="0"/>
              <a:t>матриць</a:t>
            </a:r>
            <a:r>
              <a:rPr lang="ru-RU" sz="2800" dirty="0" smtClean="0"/>
              <a:t>) </a:t>
            </a:r>
            <a:r>
              <a:rPr lang="ru-RU" sz="2800" dirty="0" err="1" smtClean="0"/>
              <a:t>тощо</a:t>
            </a:r>
            <a:r>
              <a:rPr lang="ru-RU" sz="2800" dirty="0" smtClean="0"/>
              <a:t>. Будову </a:t>
            </a:r>
            <a:r>
              <a:rPr lang="ru-RU" sz="2800" dirty="0" err="1" smtClean="0"/>
              <a:t>хімічних</a:t>
            </a:r>
            <a:r>
              <a:rPr lang="ru-RU" sz="2800" dirty="0" smtClean="0"/>
              <a:t> </a:t>
            </a:r>
            <a:r>
              <a:rPr lang="ru-RU" sz="2800" dirty="0" err="1" smtClean="0"/>
              <a:t>джерел</a:t>
            </a:r>
            <a:r>
              <a:rPr lang="ru-RU" sz="2800" dirty="0" smtClean="0"/>
              <a:t> струму (</a:t>
            </a:r>
            <a:r>
              <a:rPr lang="ru-RU" sz="2800" dirty="0" err="1" smtClean="0"/>
              <a:t>гальванічних</a:t>
            </a:r>
            <a:r>
              <a:rPr lang="ru-RU" sz="2800" dirty="0" smtClean="0"/>
              <a:t> </a:t>
            </a:r>
            <a:r>
              <a:rPr lang="ru-RU" sz="2800" dirty="0" err="1" smtClean="0"/>
              <a:t>елементів</a:t>
            </a:r>
            <a:r>
              <a:rPr lang="ru-RU" sz="2800" dirty="0" smtClean="0"/>
              <a:t> та </a:t>
            </a:r>
            <a:r>
              <a:rPr lang="ru-RU" sz="2800" dirty="0" err="1" smtClean="0"/>
              <a:t>акумуляторів</a:t>
            </a:r>
            <a:r>
              <a:rPr lang="ru-RU" sz="2800" dirty="0" smtClean="0"/>
              <a:t>) </a:t>
            </a:r>
            <a:r>
              <a:rPr lang="ru-RU" sz="2800" dirty="0" err="1" smtClean="0"/>
              <a:t>також</a:t>
            </a:r>
            <a:r>
              <a:rPr lang="ru-RU" sz="2800" dirty="0" smtClean="0"/>
              <a:t> </a:t>
            </a:r>
            <a:r>
              <a:rPr lang="ru-RU" sz="2800" dirty="0" err="1" smtClean="0"/>
              <a:t>засновано</a:t>
            </a:r>
            <a:r>
              <a:rPr lang="ru-RU" sz="2800" dirty="0" smtClean="0"/>
              <a:t> на </a:t>
            </a:r>
            <a:r>
              <a:rPr lang="ru-RU" sz="2800" dirty="0" err="1" smtClean="0"/>
              <a:t>процесах</a:t>
            </a:r>
            <a:r>
              <a:rPr lang="ru-RU" sz="2800" dirty="0" smtClean="0"/>
              <a:t> </a:t>
            </a:r>
            <a:r>
              <a:rPr lang="ru-RU" sz="2800" dirty="0" err="1" smtClean="0"/>
              <a:t>взаємодії</a:t>
            </a:r>
            <a:r>
              <a:rPr lang="ru-RU" sz="2800" dirty="0" smtClean="0"/>
              <a:t> </a:t>
            </a:r>
            <a:r>
              <a:rPr lang="ru-RU" sz="2800" dirty="0" err="1" smtClean="0"/>
              <a:t>металів</a:t>
            </a:r>
            <a:r>
              <a:rPr lang="ru-RU" sz="2800" dirty="0" smtClean="0"/>
              <a:t> </a:t>
            </a:r>
            <a:r>
              <a:rPr lang="ru-RU" sz="2800" dirty="0" err="1" smtClean="0"/>
              <a:t>з</a:t>
            </a:r>
            <a:r>
              <a:rPr lang="ru-RU" sz="2800" dirty="0" smtClean="0"/>
              <a:t> </a:t>
            </a:r>
            <a:r>
              <a:rPr lang="ru-RU" sz="2800" dirty="0" err="1" smtClean="0"/>
              <a:t>електролітами</a:t>
            </a:r>
            <a:r>
              <a:rPr lang="ru-RU" sz="2800" dirty="0" smtClean="0"/>
              <a:t>.</a:t>
            </a:r>
            <a:endParaRPr lang="ru-RU" sz="2800" dirty="0"/>
          </a:p>
        </p:txBody>
      </p:sp>
    </p:spTree>
  </p:cSld>
  <p:clrMapOvr>
    <a:masterClrMapping/>
  </p:clrMapOvr>
  <p:transition>
    <p:strips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2" y="1196752"/>
            <a:ext cx="8136904" cy="18466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i="1" dirty="0" err="1" smtClean="0"/>
              <a:t>Дякуємо</a:t>
            </a:r>
            <a:r>
              <a:rPr lang="ru-RU" sz="3200" i="1" dirty="0" smtClean="0"/>
              <a:t> вам за перегляд </a:t>
            </a:r>
            <a:r>
              <a:rPr lang="ru-RU" sz="3200" i="1" dirty="0" err="1" smtClean="0"/>
              <a:t>презентації</a:t>
            </a:r>
            <a:r>
              <a:rPr lang="ru-RU" sz="3200" i="1" dirty="0" smtClean="0"/>
              <a:t> на тему: «</a:t>
            </a:r>
            <a:r>
              <a:rPr lang="ru-RU" sz="3200" i="1" dirty="0" err="1" smtClean="0"/>
              <a:t>Електричний</a:t>
            </a:r>
            <a:r>
              <a:rPr lang="ru-RU" sz="3200" i="1" dirty="0" smtClean="0"/>
              <a:t> струм у </a:t>
            </a:r>
            <a:r>
              <a:rPr lang="ru-RU" sz="3200" i="1" dirty="0" err="1" smtClean="0"/>
              <a:t>розчинах</a:t>
            </a:r>
            <a:r>
              <a:rPr lang="ru-RU" sz="3200" i="1" dirty="0" smtClean="0"/>
              <a:t> </a:t>
            </a:r>
            <a:r>
              <a:rPr lang="ru-RU" sz="3200" i="1" dirty="0" err="1" smtClean="0"/>
              <a:t>і</a:t>
            </a:r>
            <a:r>
              <a:rPr lang="ru-RU" sz="3200" i="1" dirty="0" smtClean="0"/>
              <a:t> </a:t>
            </a:r>
            <a:r>
              <a:rPr lang="ru-RU" sz="3200" i="1" dirty="0" err="1" smtClean="0"/>
              <a:t>розплавах</a:t>
            </a:r>
            <a:r>
              <a:rPr lang="ru-RU" sz="3200" i="1" dirty="0" smtClean="0"/>
              <a:t> </a:t>
            </a:r>
            <a:r>
              <a:rPr lang="ru-RU" sz="3200" i="1" dirty="0" err="1" smtClean="0"/>
              <a:t>електролітів</a:t>
            </a:r>
            <a:r>
              <a:rPr lang="ru-RU" sz="3200" i="1" dirty="0" smtClean="0"/>
              <a:t>».</a:t>
            </a:r>
          </a:p>
          <a:p>
            <a:endParaRPr lang="ru-RU" dirty="0" smtClean="0"/>
          </a:p>
        </p:txBody>
      </p:sp>
    </p:spTree>
  </p:cSld>
  <p:clrMapOvr>
    <a:masterClrMapping/>
  </p:clrMapOvr>
  <p:transition>
    <p:strips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836712"/>
            <a:ext cx="7772400" cy="1800200"/>
          </a:xfr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algn="ctr"/>
            <a:r>
              <a:rPr lang="ru-RU" dirty="0" smtClean="0"/>
              <a:t>Електролітична дисоціація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51920" y="2780928"/>
            <a:ext cx="5040560" cy="3816424"/>
          </a:xfrm>
          <a:ln>
            <a:noFill/>
          </a:ln>
          <a:effectLst>
            <a:glow rad="63500">
              <a:schemeClr val="accent1">
                <a:satMod val="175000"/>
                <a:alpha val="40000"/>
              </a:schemeClr>
            </a:glow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/>
            <a:lightRig rig="contrasting" dir="t">
              <a:rot lat="0" lon="0" rev="1500000"/>
            </a:lightRig>
          </a:scene3d>
          <a:sp3d prstMaterial="metal"/>
        </p:spPr>
        <p:txBody>
          <a:bodyPr>
            <a:no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Із курсу хімії нам вже відоме таке явище як електролітична дисоціація. Це розпад електролітів (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речовин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розплавів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розчинів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проводять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струм) на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йони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при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розчиненні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у полярному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розчиннику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strips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71600" y="1124744"/>
            <a:ext cx="7128792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i="1" dirty="0" err="1" smtClean="0"/>
              <a:t>Внаслідок</a:t>
            </a:r>
            <a:r>
              <a:rPr lang="ru-RU" sz="3600" i="1" dirty="0" smtClean="0"/>
              <a:t> </a:t>
            </a:r>
            <a:r>
              <a:rPr lang="ru-RU" sz="3600" i="1" dirty="0" err="1" smtClean="0"/>
              <a:t>взаємодії</a:t>
            </a:r>
            <a:r>
              <a:rPr lang="ru-RU" sz="3600" i="1" dirty="0" smtClean="0"/>
              <a:t> молекул </a:t>
            </a:r>
            <a:r>
              <a:rPr lang="ru-RU" sz="3600" i="1" dirty="0" err="1" smtClean="0"/>
              <a:t>розчинюваної</a:t>
            </a:r>
            <a:r>
              <a:rPr lang="ru-RU" sz="3600" i="1" dirty="0" smtClean="0"/>
              <a:t> </a:t>
            </a:r>
            <a:r>
              <a:rPr lang="ru-RU" sz="3600" i="1" dirty="0" err="1" smtClean="0"/>
              <a:t>речовини</a:t>
            </a:r>
            <a:r>
              <a:rPr lang="ru-RU" sz="3600" i="1" dirty="0" smtClean="0"/>
              <a:t> </a:t>
            </a:r>
            <a:r>
              <a:rPr lang="ru-RU" sz="3600" i="1" dirty="0" err="1" smtClean="0"/>
              <a:t>і</a:t>
            </a:r>
            <a:r>
              <a:rPr lang="ru-RU" sz="3600" i="1" dirty="0" smtClean="0"/>
              <a:t> </a:t>
            </a:r>
            <a:r>
              <a:rPr lang="ru-RU" sz="3600" i="1" dirty="0" err="1" smtClean="0"/>
              <a:t>розчинника</a:t>
            </a:r>
            <a:r>
              <a:rPr lang="ru-RU" sz="3600" i="1" dirty="0" smtClean="0"/>
              <a:t> </a:t>
            </a:r>
            <a:r>
              <a:rPr lang="ru-RU" sz="3600" i="1" dirty="0" err="1" smtClean="0"/>
              <a:t>послаблюється</a:t>
            </a:r>
            <a:r>
              <a:rPr lang="ru-RU" sz="3600" i="1" dirty="0" smtClean="0"/>
              <a:t> </a:t>
            </a:r>
            <a:r>
              <a:rPr lang="ru-RU" sz="3600" i="1" dirty="0" err="1" smtClean="0"/>
              <a:t>взаємодія</a:t>
            </a:r>
            <a:r>
              <a:rPr lang="ru-RU" sz="3600" i="1" dirty="0" smtClean="0"/>
              <a:t> </a:t>
            </a:r>
            <a:r>
              <a:rPr lang="ru-RU" sz="3600" i="1" dirty="0" err="1" smtClean="0"/>
              <a:t>між</a:t>
            </a:r>
            <a:r>
              <a:rPr lang="ru-RU" sz="3600" i="1" dirty="0" smtClean="0"/>
              <a:t> </a:t>
            </a:r>
            <a:r>
              <a:rPr lang="ru-RU" sz="3600" i="1" dirty="0" err="1" smtClean="0"/>
              <a:t>йонами</a:t>
            </a:r>
            <a:r>
              <a:rPr lang="ru-RU" sz="3600" i="1" dirty="0" smtClean="0"/>
              <a:t> </a:t>
            </a:r>
            <a:r>
              <a:rPr lang="ru-RU" sz="3600" i="1" dirty="0" err="1" smtClean="0"/>
              <a:t>розчинюваної</a:t>
            </a:r>
            <a:r>
              <a:rPr lang="ru-RU" sz="3600" i="1" dirty="0" smtClean="0"/>
              <a:t>  </a:t>
            </a:r>
            <a:r>
              <a:rPr lang="ru-RU" sz="3600" i="1" dirty="0" err="1" smtClean="0"/>
              <a:t>речовини</a:t>
            </a:r>
            <a:r>
              <a:rPr lang="ru-RU" sz="3600" i="1" dirty="0" smtClean="0"/>
              <a:t> </a:t>
            </a:r>
            <a:r>
              <a:rPr lang="ru-RU" sz="3600" i="1" dirty="0" err="1" smtClean="0"/>
              <a:t>і</a:t>
            </a:r>
            <a:r>
              <a:rPr lang="ru-RU" sz="3600" i="1" dirty="0" smtClean="0"/>
              <a:t> молекула </a:t>
            </a:r>
            <a:r>
              <a:rPr lang="ru-RU" sz="3600" i="1" dirty="0" err="1" smtClean="0"/>
              <a:t>може</a:t>
            </a:r>
            <a:r>
              <a:rPr lang="ru-RU" sz="3600" i="1" dirty="0" smtClean="0"/>
              <a:t> </a:t>
            </a:r>
            <a:r>
              <a:rPr lang="ru-RU" sz="3600" i="1" dirty="0" err="1" smtClean="0"/>
              <a:t>розпастися</a:t>
            </a:r>
            <a:r>
              <a:rPr lang="ru-RU" sz="3600" i="1" dirty="0" smtClean="0"/>
              <a:t> на </a:t>
            </a:r>
            <a:r>
              <a:rPr lang="ru-RU" sz="3600" i="1" dirty="0" err="1" smtClean="0"/>
              <a:t>йони</a:t>
            </a:r>
            <a:r>
              <a:rPr lang="ru-RU" sz="3600" i="1" dirty="0" smtClean="0"/>
              <a:t>.</a:t>
            </a:r>
            <a:endParaRPr lang="ru-RU" sz="3600" i="1" dirty="0"/>
          </a:p>
        </p:txBody>
      </p:sp>
    </p:spTree>
  </p:cSld>
  <p:clrMapOvr>
    <a:masterClrMapping/>
  </p:clrMapOvr>
  <p:transition>
    <p:strips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611560" y="188640"/>
            <a:ext cx="8208912" cy="695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i="1" dirty="0" smtClean="0"/>
              <a:t>В </a:t>
            </a:r>
            <a:r>
              <a:rPr lang="ru-RU" sz="3600" i="1" dirty="0" err="1" smtClean="0"/>
              <a:t>електроліті</a:t>
            </a:r>
            <a:r>
              <a:rPr lang="ru-RU" sz="3600" i="1" dirty="0" smtClean="0"/>
              <a:t> </a:t>
            </a:r>
            <a:r>
              <a:rPr lang="ru-RU" sz="3600" i="1" dirty="0" err="1" smtClean="0"/>
              <a:t>з'являються</a:t>
            </a:r>
            <a:r>
              <a:rPr lang="ru-RU" sz="3600" i="1" dirty="0" smtClean="0"/>
              <a:t> </a:t>
            </a:r>
            <a:r>
              <a:rPr lang="ru-RU" sz="3600" i="1" dirty="0" err="1" smtClean="0"/>
              <a:t>вільні</a:t>
            </a:r>
            <a:r>
              <a:rPr lang="ru-RU" sz="3600" i="1" dirty="0" smtClean="0"/>
              <a:t> </a:t>
            </a:r>
            <a:r>
              <a:rPr lang="ru-RU" sz="3600" i="1" dirty="0" err="1" smtClean="0"/>
              <a:t>носії</a:t>
            </a:r>
            <a:r>
              <a:rPr lang="ru-RU" sz="3600" i="1" dirty="0" smtClean="0"/>
              <a:t> </a:t>
            </a:r>
            <a:r>
              <a:rPr lang="ru-RU" sz="3600" i="1" dirty="0" err="1" smtClean="0"/>
              <a:t>зарядів</a:t>
            </a:r>
            <a:r>
              <a:rPr lang="ru-RU" sz="3600" i="1" dirty="0" smtClean="0"/>
              <a:t> </a:t>
            </a:r>
            <a:r>
              <a:rPr lang="ru-RU" sz="3600" i="1" dirty="0" err="1" smtClean="0"/>
              <a:t>і</a:t>
            </a:r>
            <a:r>
              <a:rPr lang="ru-RU" sz="3600" i="1" dirty="0" smtClean="0"/>
              <a:t> </a:t>
            </a:r>
            <a:r>
              <a:rPr lang="ru-RU" sz="3600" i="1" dirty="0" err="1" smtClean="0"/>
              <a:t>він</a:t>
            </a:r>
            <a:r>
              <a:rPr lang="ru-RU" sz="3600" i="1" dirty="0" smtClean="0"/>
              <a:t> </a:t>
            </a:r>
            <a:r>
              <a:rPr lang="ru-RU" sz="3600" i="1" dirty="0" err="1" smtClean="0"/>
              <a:t>починає</a:t>
            </a:r>
            <a:r>
              <a:rPr lang="ru-RU" sz="3600" i="1" dirty="0"/>
              <a:t> </a:t>
            </a:r>
            <a:r>
              <a:rPr lang="ru-RU" sz="3600" i="1" dirty="0" err="1" smtClean="0"/>
              <a:t>проводити</a:t>
            </a:r>
            <a:r>
              <a:rPr lang="ru-RU" sz="3600" i="1" dirty="0"/>
              <a:t> </a:t>
            </a:r>
            <a:r>
              <a:rPr lang="ru-RU" sz="3600" i="1" dirty="0" smtClean="0"/>
              <a:t>струм. </a:t>
            </a:r>
            <a:r>
              <a:rPr lang="ru-RU" sz="3600" i="1" dirty="0" err="1" smtClean="0"/>
              <a:t>Оскільки</a:t>
            </a:r>
            <a:r>
              <a:rPr lang="ru-RU" sz="3600" i="1" dirty="0" smtClean="0"/>
              <a:t> заряд у </a:t>
            </a:r>
            <a:r>
              <a:rPr lang="ru-RU" sz="3600" i="1" dirty="0" err="1" smtClean="0"/>
              <a:t>водних</a:t>
            </a:r>
            <a:r>
              <a:rPr lang="ru-RU" sz="3600" i="1" dirty="0" smtClean="0"/>
              <a:t> </a:t>
            </a:r>
            <a:r>
              <a:rPr lang="ru-RU" sz="3600" i="1" dirty="0" err="1" smtClean="0"/>
              <a:t>розчинах</a:t>
            </a:r>
            <a:r>
              <a:rPr lang="ru-RU" sz="3600" i="1" dirty="0" smtClean="0"/>
              <a:t> </a:t>
            </a:r>
            <a:r>
              <a:rPr lang="ru-RU" sz="3600" i="1" dirty="0" err="1" smtClean="0"/>
              <a:t>чи</a:t>
            </a:r>
            <a:r>
              <a:rPr lang="ru-RU" sz="3600" i="1" dirty="0" smtClean="0"/>
              <a:t> </a:t>
            </a:r>
            <a:r>
              <a:rPr lang="ru-RU" sz="3600" i="1" dirty="0" err="1" smtClean="0"/>
              <a:t>розплавах</a:t>
            </a:r>
            <a:r>
              <a:rPr lang="ru-RU" sz="3600" i="1" dirty="0" smtClean="0"/>
              <a:t> </a:t>
            </a:r>
            <a:r>
              <a:rPr lang="ru-RU" sz="3600" i="1" dirty="0" err="1" smtClean="0"/>
              <a:t>електролітів</a:t>
            </a:r>
            <a:r>
              <a:rPr lang="ru-RU" sz="3600" i="1" dirty="0"/>
              <a:t> </a:t>
            </a:r>
            <a:r>
              <a:rPr lang="ru-RU" sz="3600" i="1" dirty="0" smtClean="0"/>
              <a:t>переноситься </a:t>
            </a:r>
            <a:r>
              <a:rPr lang="ru-RU" sz="3600" i="1" dirty="0" err="1"/>
              <a:t>й</a:t>
            </a:r>
            <a:r>
              <a:rPr lang="ru-RU" sz="3600" i="1" dirty="0" err="1" smtClean="0"/>
              <a:t>онами</a:t>
            </a:r>
            <a:r>
              <a:rPr lang="ru-RU" sz="3600" i="1" dirty="0" smtClean="0"/>
              <a:t>, то </a:t>
            </a:r>
            <a:r>
              <a:rPr lang="ru-RU" sz="3600" i="1" dirty="0" err="1" smtClean="0"/>
              <a:t>таку</a:t>
            </a:r>
            <a:r>
              <a:rPr lang="ru-RU" sz="3600" i="1" dirty="0" smtClean="0"/>
              <a:t> </a:t>
            </a:r>
            <a:r>
              <a:rPr lang="ru-RU" sz="3600" i="1" dirty="0" err="1" smtClean="0"/>
              <a:t>провідність</a:t>
            </a:r>
            <a:r>
              <a:rPr lang="ru-RU" sz="3600" i="1" dirty="0" smtClean="0"/>
              <a:t> </a:t>
            </a:r>
            <a:r>
              <a:rPr lang="ru-RU" sz="3600" i="1" dirty="0" err="1" smtClean="0"/>
              <a:t>називають</a:t>
            </a:r>
            <a:r>
              <a:rPr lang="ru-RU" sz="3600" i="1" dirty="0" smtClean="0"/>
              <a:t> </a:t>
            </a:r>
            <a:r>
              <a:rPr lang="ru-RU" sz="3600" i="1" dirty="0" err="1"/>
              <a:t>й</a:t>
            </a:r>
            <a:r>
              <a:rPr lang="ru-RU" sz="3600" i="1" dirty="0" err="1" smtClean="0"/>
              <a:t>онною</a:t>
            </a:r>
            <a:r>
              <a:rPr lang="ru-RU" sz="3600" i="1" dirty="0" smtClean="0"/>
              <a:t>. За </a:t>
            </a:r>
            <a:r>
              <a:rPr lang="ru-RU" sz="3600" i="1" dirty="0" err="1"/>
              <a:t>й</a:t>
            </a:r>
            <a:r>
              <a:rPr lang="ru-RU" sz="3600" i="1" dirty="0" err="1" smtClean="0"/>
              <a:t>онної</a:t>
            </a:r>
            <a:r>
              <a:rPr lang="ru-RU" sz="3600" i="1" dirty="0" smtClean="0"/>
              <a:t> </a:t>
            </a:r>
            <a:r>
              <a:rPr lang="ru-RU" sz="3600" i="1" dirty="0" err="1" smtClean="0"/>
              <a:t>провідності</a:t>
            </a:r>
            <a:r>
              <a:rPr lang="ru-RU" sz="3600" i="1" dirty="0" smtClean="0"/>
              <a:t> </a:t>
            </a:r>
            <a:r>
              <a:rPr lang="ru-RU" sz="3600" i="1" dirty="0" err="1" smtClean="0"/>
              <a:t>проходження</a:t>
            </a:r>
            <a:r>
              <a:rPr lang="ru-RU" sz="3600" i="1" dirty="0" smtClean="0"/>
              <a:t> струму </a:t>
            </a:r>
            <a:r>
              <a:rPr lang="ru-RU" sz="3600" i="1" dirty="0" err="1" smtClean="0"/>
              <a:t>пов'язано</a:t>
            </a:r>
            <a:r>
              <a:rPr lang="ru-RU" sz="3600" i="1" dirty="0" smtClean="0"/>
              <a:t> </a:t>
            </a:r>
            <a:r>
              <a:rPr lang="ru-RU" sz="3600" i="1" dirty="0" err="1" smtClean="0"/>
              <a:t>із</a:t>
            </a:r>
            <a:r>
              <a:rPr lang="ru-RU" sz="3600" i="1" dirty="0" smtClean="0"/>
              <a:t> </a:t>
            </a:r>
            <a:r>
              <a:rPr lang="ru-RU" sz="3600" i="1" dirty="0" err="1" smtClean="0"/>
              <a:t>перенесенням</a:t>
            </a:r>
            <a:r>
              <a:rPr lang="ru-RU" sz="3600" i="1" dirty="0" smtClean="0"/>
              <a:t> </a:t>
            </a:r>
            <a:r>
              <a:rPr lang="ru-RU" sz="3600" i="1" dirty="0" err="1" smtClean="0"/>
              <a:t>речовини</a:t>
            </a:r>
            <a:r>
              <a:rPr lang="ru-RU" sz="3600" i="1" dirty="0" smtClean="0"/>
              <a:t>. </a:t>
            </a:r>
            <a:r>
              <a:rPr lang="ru-RU" sz="3600" i="1" dirty="0" err="1" smtClean="0"/>
              <a:t>Процес</a:t>
            </a:r>
            <a:r>
              <a:rPr lang="ru-RU" sz="3600" i="1" dirty="0" smtClean="0"/>
              <a:t>, що </a:t>
            </a:r>
            <a:r>
              <a:rPr lang="ru-RU" sz="3600" i="1" dirty="0" err="1" smtClean="0"/>
              <a:t>відбувається</a:t>
            </a:r>
            <a:r>
              <a:rPr lang="ru-RU" sz="3600" i="1" dirty="0" smtClean="0"/>
              <a:t> </a:t>
            </a:r>
            <a:r>
              <a:rPr lang="ru-RU" sz="3600" i="1" dirty="0" err="1" smtClean="0"/>
              <a:t>далі</a:t>
            </a:r>
            <a:r>
              <a:rPr lang="ru-RU" sz="3600" i="1" dirty="0" smtClean="0"/>
              <a:t> </a:t>
            </a:r>
            <a:r>
              <a:rPr lang="ru-RU" sz="3600" i="1" dirty="0" err="1" smtClean="0"/>
              <a:t>називається</a:t>
            </a:r>
            <a:r>
              <a:rPr lang="ru-RU" sz="3600" i="1" dirty="0" smtClean="0"/>
              <a:t> </a:t>
            </a:r>
            <a:r>
              <a:rPr lang="ru-RU" sz="3600" i="1" dirty="0" err="1" smtClean="0"/>
              <a:t>електролізом</a:t>
            </a:r>
            <a:r>
              <a:rPr lang="ru-RU" sz="3600" i="1" dirty="0" smtClean="0"/>
              <a:t>. </a:t>
            </a:r>
            <a:endParaRPr lang="ru-RU" sz="3600" i="1" dirty="0"/>
          </a:p>
        </p:txBody>
      </p:sp>
    </p:spTree>
  </p:cSld>
  <p:clrMapOvr>
    <a:masterClrMapping/>
  </p:clrMapOvr>
  <p:transition>
    <p:strips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260648"/>
            <a:ext cx="7772400" cy="1944216"/>
          </a:xfrm>
        </p:spPr>
        <p:txBody>
          <a:bodyPr/>
          <a:lstStyle/>
          <a:p>
            <a:pPr algn="ctr"/>
            <a:r>
              <a:rPr lang="ru-RU" dirty="0" err="1" smtClean="0"/>
              <a:t>Електроліз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779912" y="2636912"/>
            <a:ext cx="4896544" cy="4464496"/>
          </a:xfr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>
            <a:normAutofit fontScale="25000" lnSpcReduction="20000"/>
          </a:bodyPr>
          <a:lstStyle/>
          <a:p>
            <a:r>
              <a:rPr lang="ru-RU" sz="9600" dirty="0" smtClean="0">
                <a:latin typeface="Times New Roman" pitchFamily="18" charset="0"/>
                <a:cs typeface="Times New Roman" pitchFamily="18" charset="0"/>
              </a:rPr>
              <a:t>На </a:t>
            </a:r>
            <a:r>
              <a:rPr lang="ru-RU" sz="9600" dirty="0" err="1" smtClean="0">
                <a:latin typeface="Times New Roman" pitchFamily="18" charset="0"/>
                <a:cs typeface="Times New Roman" pitchFamily="18" charset="0"/>
              </a:rPr>
              <a:t>електродах</a:t>
            </a:r>
            <a:r>
              <a:rPr lang="ru-RU" sz="9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9600" dirty="0" err="1" smtClean="0">
                <a:latin typeface="Times New Roman" pitchFamily="18" charset="0"/>
                <a:cs typeface="Times New Roman" pitchFamily="18" charset="0"/>
              </a:rPr>
              <a:t>відбувається</a:t>
            </a:r>
            <a:r>
              <a:rPr lang="ru-RU" sz="9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9600" dirty="0" err="1" smtClean="0">
                <a:latin typeface="Times New Roman" pitchFamily="18" charset="0"/>
                <a:cs typeface="Times New Roman" pitchFamily="18" charset="0"/>
              </a:rPr>
              <a:t>виділення</a:t>
            </a:r>
            <a:r>
              <a:rPr lang="ru-RU" sz="9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9600" dirty="0" err="1" smtClean="0">
                <a:latin typeface="Times New Roman" pitchFamily="18" charset="0"/>
                <a:cs typeface="Times New Roman" pitchFamily="18" charset="0"/>
              </a:rPr>
              <a:t>речовин</a:t>
            </a:r>
            <a:r>
              <a:rPr lang="ru-RU" sz="9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9600" dirty="0" err="1" smtClean="0"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sz="9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9600" dirty="0" err="1" smtClean="0">
                <a:latin typeface="Times New Roman" pitchFamily="18" charset="0"/>
                <a:cs typeface="Times New Roman" pitchFamily="18" charset="0"/>
              </a:rPr>
              <a:t>входять</a:t>
            </a:r>
            <a:r>
              <a:rPr lang="ru-RU" sz="9600" dirty="0" smtClean="0">
                <a:latin typeface="Times New Roman" pitchFamily="18" charset="0"/>
                <a:cs typeface="Times New Roman" pitchFamily="18" charset="0"/>
              </a:rPr>
              <a:t> до складу </a:t>
            </a:r>
            <a:r>
              <a:rPr lang="ru-RU" sz="9600" dirty="0" err="1" smtClean="0">
                <a:latin typeface="Times New Roman" pitchFamily="18" charset="0"/>
                <a:cs typeface="Times New Roman" pitchFamily="18" charset="0"/>
              </a:rPr>
              <a:t>електроліту</a:t>
            </a:r>
            <a:r>
              <a:rPr lang="ru-RU" sz="9600" dirty="0" smtClean="0">
                <a:latin typeface="Times New Roman" pitchFamily="18" charset="0"/>
                <a:cs typeface="Times New Roman" pitchFamily="18" charset="0"/>
              </a:rPr>
              <a:t>. Цей </a:t>
            </a:r>
            <a:r>
              <a:rPr lang="ru-RU" sz="9600" dirty="0" err="1" smtClean="0">
                <a:latin typeface="Times New Roman" pitchFamily="18" charset="0"/>
                <a:cs typeface="Times New Roman" pitchFamily="18" charset="0"/>
              </a:rPr>
              <a:t>процес</a:t>
            </a:r>
            <a:r>
              <a:rPr lang="ru-RU" sz="9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96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9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9600" dirty="0" err="1" smtClean="0">
                <a:latin typeface="Times New Roman" pitchFamily="18" charset="0"/>
                <a:cs typeface="Times New Roman" pitchFamily="18" charset="0"/>
              </a:rPr>
              <a:t>називають</a:t>
            </a:r>
            <a:r>
              <a:rPr lang="ru-RU" sz="9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9600" dirty="0" err="1" smtClean="0">
                <a:latin typeface="Times New Roman" pitchFamily="18" charset="0"/>
                <a:cs typeface="Times New Roman" pitchFamily="18" charset="0"/>
              </a:rPr>
              <a:t>електролізом</a:t>
            </a:r>
            <a:r>
              <a:rPr lang="ru-RU" sz="9600" dirty="0" smtClean="0">
                <a:latin typeface="Times New Roman" pitchFamily="18" charset="0"/>
                <a:cs typeface="Times New Roman" pitchFamily="18" charset="0"/>
              </a:rPr>
              <a:t>. На </a:t>
            </a:r>
            <a:r>
              <a:rPr lang="ru-RU" sz="9600" dirty="0" err="1" smtClean="0">
                <a:latin typeface="Times New Roman" pitchFamily="18" charset="0"/>
                <a:cs typeface="Times New Roman" pitchFamily="18" charset="0"/>
              </a:rPr>
              <a:t>аноді</a:t>
            </a:r>
            <a:r>
              <a:rPr lang="ru-RU" sz="9600" dirty="0" smtClean="0">
                <a:latin typeface="Times New Roman" pitchFamily="18" charset="0"/>
                <a:cs typeface="Times New Roman" pitchFamily="18" charset="0"/>
              </a:rPr>
              <a:t> негативно </a:t>
            </a:r>
            <a:r>
              <a:rPr lang="ru-RU" sz="9600" dirty="0" err="1" smtClean="0">
                <a:latin typeface="Times New Roman" pitchFamily="18" charset="0"/>
                <a:cs typeface="Times New Roman" pitchFamily="18" charset="0"/>
              </a:rPr>
              <a:t>заряджені</a:t>
            </a:r>
            <a:r>
              <a:rPr lang="ru-RU" sz="9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9600" dirty="0" err="1" smtClean="0">
                <a:latin typeface="Times New Roman" pitchFamily="18" charset="0"/>
                <a:cs typeface="Times New Roman" pitchFamily="18" charset="0"/>
              </a:rPr>
              <a:t>частинки</a:t>
            </a:r>
            <a:r>
              <a:rPr lang="ru-RU" sz="9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9600" dirty="0" err="1" smtClean="0">
                <a:latin typeface="Times New Roman" pitchFamily="18" charset="0"/>
                <a:cs typeface="Times New Roman" pitchFamily="18" charset="0"/>
              </a:rPr>
              <a:t>віддають</a:t>
            </a:r>
            <a:r>
              <a:rPr lang="ru-RU" sz="9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9600" dirty="0" err="1" smtClean="0">
                <a:latin typeface="Times New Roman" pitchFamily="18" charset="0"/>
                <a:cs typeface="Times New Roman" pitchFamily="18" charset="0"/>
              </a:rPr>
              <a:t>свої</a:t>
            </a:r>
            <a:r>
              <a:rPr lang="ru-RU" sz="9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9600" dirty="0" err="1" smtClean="0">
                <a:latin typeface="Times New Roman" pitchFamily="18" charset="0"/>
                <a:cs typeface="Times New Roman" pitchFamily="18" charset="0"/>
              </a:rPr>
              <a:t>зайві</a:t>
            </a:r>
            <a:r>
              <a:rPr lang="ru-RU" sz="9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9600" dirty="0" err="1" smtClean="0">
                <a:latin typeface="Times New Roman" pitchFamily="18" charset="0"/>
                <a:cs typeface="Times New Roman" pitchFamily="18" charset="0"/>
              </a:rPr>
              <a:t>електрони</a:t>
            </a:r>
            <a:r>
              <a:rPr lang="ru-RU" sz="96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9600" dirty="0" err="1" smtClean="0">
                <a:latin typeface="Times New Roman" pitchFamily="18" charset="0"/>
                <a:cs typeface="Times New Roman" pitchFamily="18" charset="0"/>
              </a:rPr>
              <a:t>окиснювальна</a:t>
            </a:r>
            <a:r>
              <a:rPr lang="ru-RU" sz="9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9600" dirty="0" err="1" smtClean="0">
                <a:latin typeface="Times New Roman" pitchFamily="18" charset="0"/>
                <a:cs typeface="Times New Roman" pitchFamily="18" charset="0"/>
              </a:rPr>
              <a:t>реакція</a:t>
            </a:r>
            <a:r>
              <a:rPr lang="ru-RU" sz="9600" dirty="0" smtClean="0">
                <a:latin typeface="Times New Roman" pitchFamily="18" charset="0"/>
                <a:cs typeface="Times New Roman" pitchFamily="18" charset="0"/>
              </a:rPr>
              <a:t>), а на </a:t>
            </a:r>
            <a:r>
              <a:rPr lang="ru-RU" sz="9600" dirty="0" err="1" smtClean="0">
                <a:latin typeface="Times New Roman" pitchFamily="18" charset="0"/>
                <a:cs typeface="Times New Roman" pitchFamily="18" charset="0"/>
              </a:rPr>
              <a:t>катоді</a:t>
            </a:r>
            <a:r>
              <a:rPr lang="ru-RU" sz="9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9600" dirty="0" err="1" smtClean="0">
                <a:latin typeface="Times New Roman" pitchFamily="18" charset="0"/>
                <a:cs typeface="Times New Roman" pitchFamily="18" charset="0"/>
              </a:rPr>
              <a:t>позитивні</a:t>
            </a:r>
            <a:r>
              <a:rPr lang="ru-RU" sz="9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9600" dirty="0" err="1" smtClean="0">
                <a:latin typeface="Times New Roman" pitchFamily="18" charset="0"/>
                <a:cs typeface="Times New Roman" pitchFamily="18" charset="0"/>
              </a:rPr>
              <a:t>йони</a:t>
            </a:r>
            <a:r>
              <a:rPr lang="ru-RU" sz="9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9600" dirty="0" err="1" smtClean="0">
                <a:latin typeface="Times New Roman" pitchFamily="18" charset="0"/>
                <a:cs typeface="Times New Roman" pitchFamily="18" charset="0"/>
              </a:rPr>
              <a:t>отримують</a:t>
            </a:r>
            <a:r>
              <a:rPr lang="ru-RU" sz="9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9600" dirty="0" err="1" smtClean="0">
                <a:latin typeface="Times New Roman" pitchFamily="18" charset="0"/>
                <a:cs typeface="Times New Roman" pitchFamily="18" charset="0"/>
              </a:rPr>
              <a:t>електрони</a:t>
            </a:r>
            <a:r>
              <a:rPr lang="ru-RU" sz="96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9600" dirty="0" err="1" smtClean="0">
                <a:latin typeface="Times New Roman" pitchFamily="18" charset="0"/>
                <a:cs typeface="Times New Roman" pitchFamily="18" charset="0"/>
              </a:rPr>
              <a:t>реакція</a:t>
            </a:r>
            <a:r>
              <a:rPr lang="ru-RU" sz="9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9600" dirty="0" err="1" smtClean="0">
                <a:latin typeface="Times New Roman" pitchFamily="18" charset="0"/>
                <a:cs typeface="Times New Roman" pitchFamily="18" charset="0"/>
              </a:rPr>
              <a:t>відновлення</a:t>
            </a:r>
            <a:r>
              <a:rPr lang="ru-RU" sz="9600" dirty="0" smtClean="0">
                <a:latin typeface="Times New Roman" pitchFamily="18" charset="0"/>
                <a:cs typeface="Times New Roman" pitchFamily="18" charset="0"/>
              </a:rPr>
              <a:t>). У </a:t>
            </a:r>
            <a:r>
              <a:rPr lang="ru-RU" sz="9600" dirty="0" err="1" smtClean="0">
                <a:latin typeface="Times New Roman" pitchFamily="18" charset="0"/>
                <a:cs typeface="Times New Roman" pitchFamily="18" charset="0"/>
              </a:rPr>
              <a:t>розчині</a:t>
            </a:r>
            <a:r>
              <a:rPr lang="ru-RU" sz="9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9600" dirty="0" err="1" smtClean="0">
                <a:latin typeface="Times New Roman" pitchFamily="18" charset="0"/>
                <a:cs typeface="Times New Roman" pitchFamily="18" charset="0"/>
              </a:rPr>
              <a:t>може</a:t>
            </a:r>
            <a:r>
              <a:rPr lang="ru-RU" sz="9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9600" dirty="0" err="1" smtClean="0">
                <a:latin typeface="Times New Roman" pitchFamily="18" charset="0"/>
                <a:cs typeface="Times New Roman" pitchFamily="18" charset="0"/>
              </a:rPr>
              <a:t>відбуватися</a:t>
            </a:r>
            <a:r>
              <a:rPr lang="ru-RU" sz="9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9600" dirty="0" err="1" smtClean="0">
                <a:latin typeface="Times New Roman" pitchFamily="18" charset="0"/>
                <a:cs typeface="Times New Roman" pitchFamily="18" charset="0"/>
              </a:rPr>
              <a:t>процес</a:t>
            </a:r>
            <a:r>
              <a:rPr lang="ru-RU" sz="9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9600" dirty="0" err="1" smtClean="0">
                <a:latin typeface="Times New Roman" pitchFamily="18" charset="0"/>
                <a:cs typeface="Times New Roman" pitchFamily="18" charset="0"/>
              </a:rPr>
              <a:t>об’єднання</a:t>
            </a:r>
            <a:r>
              <a:rPr lang="ru-RU" sz="9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9600" dirty="0" err="1" smtClean="0">
                <a:latin typeface="Times New Roman" pitchFamily="18" charset="0"/>
                <a:cs typeface="Times New Roman" pitchFamily="18" charset="0"/>
              </a:rPr>
              <a:t>йонів</a:t>
            </a:r>
            <a:r>
              <a:rPr lang="ru-RU" sz="9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9600" dirty="0" err="1" smtClean="0">
                <a:latin typeface="Times New Roman" pitchFamily="18" charset="0"/>
                <a:cs typeface="Times New Roman" pitchFamily="18" charset="0"/>
              </a:rPr>
              <a:t>у</a:t>
            </a:r>
            <a:r>
              <a:rPr lang="ru-RU" sz="9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9600" dirty="0" err="1" smtClean="0">
                <a:latin typeface="Times New Roman" pitchFamily="18" charset="0"/>
                <a:cs typeface="Times New Roman" pitchFamily="18" charset="0"/>
              </a:rPr>
              <a:t>нейтральні</a:t>
            </a:r>
            <a:r>
              <a:rPr lang="ru-RU" sz="9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9600" dirty="0" err="1" smtClean="0">
                <a:latin typeface="Times New Roman" pitchFamily="18" charset="0"/>
                <a:cs typeface="Times New Roman" pitchFamily="18" charset="0"/>
              </a:rPr>
              <a:t>молекули</a:t>
            </a:r>
            <a:r>
              <a:rPr lang="ru-RU" sz="9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9600" dirty="0" err="1" smtClean="0">
                <a:latin typeface="Times New Roman" pitchFamily="18" charset="0"/>
                <a:cs typeface="Times New Roman" pitchFamily="18" charset="0"/>
              </a:rPr>
              <a:t>такий</a:t>
            </a:r>
            <a:r>
              <a:rPr lang="ru-RU" sz="9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9600" dirty="0" err="1" smtClean="0">
                <a:latin typeface="Times New Roman" pitchFamily="18" charset="0"/>
                <a:cs typeface="Times New Roman" pitchFamily="18" charset="0"/>
              </a:rPr>
              <a:t>процес</a:t>
            </a:r>
            <a:r>
              <a:rPr lang="ru-RU" sz="9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9600" dirty="0" err="1" smtClean="0">
                <a:latin typeface="Times New Roman" pitchFamily="18" charset="0"/>
                <a:cs typeface="Times New Roman" pitchFamily="18" charset="0"/>
              </a:rPr>
              <a:t>називається</a:t>
            </a:r>
            <a:r>
              <a:rPr lang="ru-RU" sz="9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9600" dirty="0" err="1" smtClean="0">
                <a:latin typeface="Times New Roman" pitchFamily="18" charset="0"/>
                <a:cs typeface="Times New Roman" pitchFamily="18" charset="0"/>
              </a:rPr>
              <a:t>рекомбінацією</a:t>
            </a:r>
            <a:r>
              <a:rPr lang="ru-RU" sz="96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dirty="0"/>
          </a:p>
        </p:txBody>
      </p:sp>
    </p:spTree>
  </p:cSld>
  <p:clrMapOvr>
    <a:masterClrMapping/>
  </p:clrMapOvr>
  <p:transition>
    <p:strips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err="1" smtClean="0"/>
              <a:t>Елекроліз</a:t>
            </a:r>
            <a:r>
              <a:rPr lang="ru-RU" dirty="0" smtClean="0"/>
              <a:t> водного </a:t>
            </a:r>
            <a:r>
              <a:rPr lang="ru-RU" dirty="0" err="1" smtClean="0"/>
              <a:t>розчину</a:t>
            </a:r>
            <a:r>
              <a:rPr lang="ru-RU" dirty="0" smtClean="0"/>
              <a:t> хлориду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899592" y="5373216"/>
            <a:ext cx="7430976" cy="914400"/>
          </a:xfrm>
        </p:spPr>
        <p:txBody>
          <a:bodyPr>
            <a:normAutofit/>
          </a:bodyPr>
          <a:lstStyle/>
          <a:p>
            <a:pPr algn="ctr"/>
            <a:r>
              <a:rPr lang="ru-RU" dirty="0" err="1" smtClean="0"/>
              <a:t>Отже</a:t>
            </a:r>
            <a:r>
              <a:rPr lang="ru-RU" dirty="0" smtClean="0"/>
              <a:t>, на </a:t>
            </a:r>
            <a:r>
              <a:rPr lang="ru-RU" dirty="0" err="1" smtClean="0"/>
              <a:t>прикладі</a:t>
            </a:r>
            <a:r>
              <a:rPr lang="ru-RU" dirty="0" smtClean="0"/>
              <a:t> </a:t>
            </a:r>
            <a:r>
              <a:rPr lang="en-US" dirty="0" smtClean="0"/>
              <a:t>CuCl2 </a:t>
            </a:r>
            <a:r>
              <a:rPr lang="ru-RU" dirty="0" smtClean="0"/>
              <a:t>ми </a:t>
            </a:r>
            <a:r>
              <a:rPr lang="ru-RU" dirty="0" err="1" smtClean="0"/>
              <a:t>бачимо</a:t>
            </a:r>
            <a:r>
              <a:rPr lang="ru-RU" dirty="0" smtClean="0"/>
              <a:t>, що </a:t>
            </a:r>
            <a:r>
              <a:rPr lang="ru-RU" dirty="0" err="1" smtClean="0"/>
              <a:t>аніони</a:t>
            </a:r>
            <a:r>
              <a:rPr lang="ru-RU" dirty="0" smtClean="0"/>
              <a:t> хлору </a:t>
            </a:r>
            <a:r>
              <a:rPr lang="ru-RU" dirty="0" err="1" smtClean="0"/>
              <a:t>переміщуються</a:t>
            </a:r>
            <a:r>
              <a:rPr lang="ru-RU" dirty="0" smtClean="0"/>
              <a:t> до анода, а </a:t>
            </a:r>
            <a:r>
              <a:rPr lang="ru-RU" dirty="0" err="1" smtClean="0"/>
              <a:t>катіони</a:t>
            </a:r>
            <a:r>
              <a:rPr lang="ru-RU" dirty="0" smtClean="0"/>
              <a:t> </a:t>
            </a:r>
            <a:r>
              <a:rPr lang="ru-RU" dirty="0" err="1" smtClean="0"/>
              <a:t>купруму</a:t>
            </a:r>
            <a:r>
              <a:rPr lang="ru-RU" dirty="0" smtClean="0"/>
              <a:t> </a:t>
            </a:r>
            <a:r>
              <a:rPr lang="ru-RU" dirty="0" err="1" smtClean="0"/>
              <a:t>рухаються</a:t>
            </a:r>
            <a:r>
              <a:rPr lang="ru-RU" dirty="0" smtClean="0"/>
              <a:t> до катода.</a:t>
            </a:r>
            <a:endParaRPr lang="ru-RU" dirty="0"/>
          </a:p>
        </p:txBody>
      </p:sp>
      <p:pic>
        <p:nvPicPr>
          <p:cNvPr id="5" name="Picture 3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3608" y="254726"/>
            <a:ext cx="7272808" cy="42543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strips dir="l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211960" y="548680"/>
            <a:ext cx="4464496" cy="6048672"/>
          </a:xfrm>
          <a:ln>
            <a:noFill/>
          </a:ln>
          <a:effectLst/>
        </p:spPr>
        <p:txBody>
          <a:bodyPr>
            <a:normAutofit fontScale="90000"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Після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досліджень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електролізу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У.Нікольсона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А.Карлейла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у 1833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році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Майклом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Фарадеєм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був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установлен закон,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який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дістав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назву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перший закон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електролізу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закон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Фарадея.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Він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звучить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так: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маса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речовини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, що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виділяється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аноді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катоді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під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 час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проходження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електричного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 струму в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електролітах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, прямо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пропорційна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 заряду 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q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який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 при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цьому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 переноситься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йонами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 через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електроліт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m=</a:t>
            </a:r>
            <a:r>
              <a:rPr lang="en-US" sz="2800" i="1" dirty="0" err="1" smtClean="0">
                <a:latin typeface="Times New Roman" pitchFamily="18" charset="0"/>
                <a:cs typeface="Times New Roman" pitchFamily="18" charset="0"/>
              </a:rPr>
              <a:t>kq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4" name="Содержимое 3" descr="Michael_faraday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539552" y="548680"/>
            <a:ext cx="3240360" cy="3888432"/>
          </a:xfrm>
        </p:spPr>
      </p:pic>
      <p:sp>
        <p:nvSpPr>
          <p:cNvPr id="6" name="Прямоугольник 5"/>
          <p:cNvSpPr/>
          <p:nvPr/>
        </p:nvSpPr>
        <p:spPr>
          <a:xfrm rot="10800000" flipV="1">
            <a:off x="1043608" y="4473297"/>
            <a:ext cx="252028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Майкл Фарадей</a:t>
            </a:r>
            <a:endParaRPr lang="ru-RU" dirty="0"/>
          </a:p>
        </p:txBody>
      </p:sp>
    </p:spTree>
  </p:cSld>
  <p:clrMapOvr>
    <a:masterClrMapping/>
  </p:clrMapOvr>
  <p:transition>
    <p:strips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548680"/>
            <a:ext cx="3754760" cy="1368152"/>
          </a:xfrm>
        </p:spPr>
        <p:txBody>
          <a:bodyPr>
            <a:normAutofit/>
          </a:bodyPr>
          <a:lstStyle/>
          <a:p>
            <a:r>
              <a:rPr lang="en-US" sz="1800" dirty="0" smtClean="0"/>
              <a:t>m-</a:t>
            </a:r>
            <a:r>
              <a:rPr lang="ru-RU" sz="1800" dirty="0" err="1" smtClean="0"/>
              <a:t>маса</a:t>
            </a:r>
            <a:r>
              <a:rPr lang="ru-RU" sz="1800" dirty="0" smtClean="0"/>
              <a:t>(Кг);</a:t>
            </a:r>
            <a:br>
              <a:rPr lang="ru-RU" sz="1800" dirty="0" smtClean="0"/>
            </a:br>
            <a:r>
              <a:rPr lang="en-US" sz="1800" dirty="0" smtClean="0"/>
              <a:t>q</a:t>
            </a:r>
            <a:r>
              <a:rPr lang="ru-RU" sz="1800" dirty="0" smtClean="0"/>
              <a:t>-заряд(Кл);</a:t>
            </a:r>
            <a:br>
              <a:rPr lang="ru-RU" sz="1800" dirty="0" smtClean="0"/>
            </a:br>
            <a:r>
              <a:rPr lang="en-US" sz="1800" dirty="0" smtClean="0"/>
              <a:t>k- </a:t>
            </a:r>
            <a:r>
              <a:rPr lang="ru-RU" sz="1800" dirty="0" err="1" smtClean="0"/>
              <a:t>електрохімічний</a:t>
            </a:r>
            <a:r>
              <a:rPr lang="ru-RU" sz="1800" dirty="0" smtClean="0"/>
              <a:t> </a:t>
            </a:r>
            <a:r>
              <a:rPr lang="ru-RU" sz="1800" dirty="0" err="1" smtClean="0"/>
              <a:t>еквівалент</a:t>
            </a:r>
            <a:endParaRPr lang="ru-RU" sz="1800" dirty="0"/>
          </a:p>
        </p:txBody>
      </p:sp>
      <p:sp>
        <p:nvSpPr>
          <p:cNvPr id="24" name="Содержимое 23"/>
          <p:cNvSpPr>
            <a:spLocks noGrp="1"/>
          </p:cNvSpPr>
          <p:nvPr>
            <p:ph sz="quarter" idx="1"/>
          </p:nvPr>
        </p:nvSpPr>
        <p:spPr>
          <a:xfrm>
            <a:off x="2915816" y="404664"/>
            <a:ext cx="5760640" cy="5256584"/>
          </a:xfrm>
        </p:spPr>
        <p:txBody>
          <a:bodyPr>
            <a:normAutofit lnSpcReduction="10000"/>
          </a:bodyPr>
          <a:lstStyle/>
          <a:p>
            <a:pPr lvl="4" algn="ctr">
              <a:buNone/>
            </a:pPr>
            <a:r>
              <a:rPr lang="ru-RU" sz="2800" dirty="0" err="1" smtClean="0"/>
              <a:t>Електрохімічний</a:t>
            </a:r>
            <a:r>
              <a:rPr lang="ru-RU" sz="2800" dirty="0" smtClean="0"/>
              <a:t> </a:t>
            </a:r>
            <a:r>
              <a:rPr lang="ru-RU" sz="2800" dirty="0" err="1" smtClean="0"/>
              <a:t>еквівалент</a:t>
            </a:r>
            <a:r>
              <a:rPr lang="ru-RU" sz="2800" dirty="0" smtClean="0"/>
              <a:t> </a:t>
            </a:r>
            <a:r>
              <a:rPr lang="ru-RU" sz="2800" dirty="0" err="1" smtClean="0"/>
              <a:t>показує</a:t>
            </a:r>
            <a:r>
              <a:rPr lang="ru-RU" sz="2800" dirty="0" smtClean="0"/>
              <a:t>, яка </a:t>
            </a:r>
            <a:r>
              <a:rPr lang="ru-RU" sz="2800" dirty="0" err="1" smtClean="0"/>
              <a:t>маса</a:t>
            </a:r>
            <a:r>
              <a:rPr lang="ru-RU" sz="2800" dirty="0" smtClean="0"/>
              <a:t> </a:t>
            </a:r>
            <a:r>
              <a:rPr lang="ru-RU" sz="2800" dirty="0" err="1" smtClean="0"/>
              <a:t>даної</a:t>
            </a:r>
            <a:r>
              <a:rPr lang="ru-RU" sz="2800" dirty="0" smtClean="0"/>
              <a:t> </a:t>
            </a:r>
            <a:r>
              <a:rPr lang="ru-RU" sz="2800" dirty="0" err="1" smtClean="0"/>
              <a:t>речовини</a:t>
            </a:r>
            <a:r>
              <a:rPr lang="ru-RU" sz="2800" dirty="0" smtClean="0"/>
              <a:t> в </a:t>
            </a:r>
            <a:r>
              <a:rPr lang="ru-RU" sz="2800" dirty="0" err="1" smtClean="0"/>
              <a:t>кілограмах</a:t>
            </a:r>
            <a:r>
              <a:rPr lang="ru-RU" sz="2800" dirty="0" smtClean="0"/>
              <a:t> </a:t>
            </a:r>
            <a:r>
              <a:rPr lang="ru-RU" sz="2800" dirty="0" err="1" smtClean="0"/>
              <a:t>виділяється</a:t>
            </a:r>
            <a:r>
              <a:rPr lang="ru-RU" sz="2800" dirty="0" smtClean="0"/>
              <a:t> на </a:t>
            </a:r>
            <a:r>
              <a:rPr lang="ru-RU" sz="2800" dirty="0" err="1" smtClean="0"/>
              <a:t>електроді</a:t>
            </a:r>
            <a:r>
              <a:rPr lang="ru-RU" sz="2800" dirty="0" smtClean="0"/>
              <a:t> при </a:t>
            </a:r>
            <a:r>
              <a:rPr lang="ru-RU" sz="2800" dirty="0" err="1" smtClean="0"/>
              <a:t>перенесенні</a:t>
            </a:r>
            <a:r>
              <a:rPr lang="ru-RU" sz="2800" dirty="0" smtClean="0"/>
              <a:t> заряду в один кулон.</a:t>
            </a:r>
          </a:p>
          <a:p>
            <a:pPr lvl="4" algn="ctr">
              <a:buNone/>
            </a:pPr>
            <a:r>
              <a:rPr lang="ru-RU" sz="2800" dirty="0" err="1" smtClean="0"/>
              <a:t>Враховуючи</a:t>
            </a:r>
            <a:r>
              <a:rPr lang="ru-RU" sz="2800" dirty="0" smtClean="0"/>
              <a:t> те, що при </a:t>
            </a:r>
            <a:r>
              <a:rPr lang="ru-RU" sz="2800" dirty="0" err="1" smtClean="0"/>
              <a:t>постійному</a:t>
            </a:r>
            <a:r>
              <a:rPr lang="ru-RU" sz="2800" dirty="0" smtClean="0"/>
              <a:t> </a:t>
            </a:r>
            <a:r>
              <a:rPr lang="ru-RU" sz="2800" dirty="0" err="1" smtClean="0"/>
              <a:t>струмі</a:t>
            </a:r>
            <a:r>
              <a:rPr lang="ru-RU" sz="2800" dirty="0" smtClean="0"/>
              <a:t> </a:t>
            </a:r>
            <a:r>
              <a:rPr lang="en-US" sz="2800" dirty="0" smtClean="0"/>
              <a:t>q=</a:t>
            </a:r>
            <a:r>
              <a:rPr lang="en-US" sz="2800" dirty="0" err="1" smtClean="0"/>
              <a:t>I△t</a:t>
            </a:r>
            <a:r>
              <a:rPr lang="ru-RU" sz="2800" dirty="0" smtClean="0"/>
              <a:t>, то закон Фарадея </a:t>
            </a:r>
            <a:r>
              <a:rPr lang="ru-RU" sz="2800" dirty="0" err="1" smtClean="0"/>
              <a:t>можна</a:t>
            </a:r>
            <a:r>
              <a:rPr lang="ru-RU" sz="2800" dirty="0" smtClean="0"/>
              <a:t> </a:t>
            </a:r>
            <a:r>
              <a:rPr lang="ru-RU" sz="2800" dirty="0" err="1" smtClean="0"/>
              <a:t>записати</a:t>
            </a:r>
            <a:r>
              <a:rPr lang="ru-RU" sz="2800" dirty="0" smtClean="0"/>
              <a:t> у </a:t>
            </a:r>
            <a:r>
              <a:rPr lang="ru-RU" sz="2800" dirty="0" err="1" smtClean="0"/>
              <a:t>вигляді</a:t>
            </a:r>
            <a:r>
              <a:rPr lang="ru-RU" sz="2800" dirty="0" smtClean="0"/>
              <a:t> </a:t>
            </a:r>
            <a:r>
              <a:rPr lang="en-US" sz="2800" dirty="0" smtClean="0"/>
              <a:t>m=</a:t>
            </a:r>
            <a:r>
              <a:rPr lang="en-US" sz="2800" dirty="0" err="1" smtClean="0"/>
              <a:t>kI△t</a:t>
            </a:r>
            <a:r>
              <a:rPr lang="ru-RU" sz="2800" dirty="0" smtClean="0"/>
              <a:t>.</a:t>
            </a:r>
            <a:endParaRPr lang="ru-RU" sz="2800" dirty="0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 flipH="1">
            <a:off x="827584" y="2060848"/>
            <a:ext cx="936104" cy="151216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>
            <a:off x="1763688" y="2924944"/>
            <a:ext cx="0" cy="64807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Прямоугольник 22"/>
          <p:cNvSpPr/>
          <p:nvPr/>
        </p:nvSpPr>
        <p:spPr>
          <a:xfrm>
            <a:off x="1547664" y="2420888"/>
            <a:ext cx="50405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/>
              <a:t>m</a:t>
            </a:r>
            <a:endParaRPr lang="ru-RU" sz="2400" dirty="0"/>
          </a:p>
        </p:txBody>
      </p:sp>
      <p:cxnSp>
        <p:nvCxnSpPr>
          <p:cNvPr id="29" name="Прямая соединительная линия 28"/>
          <p:cNvCxnSpPr/>
          <p:nvPr/>
        </p:nvCxnSpPr>
        <p:spPr>
          <a:xfrm flipH="1" flipV="1">
            <a:off x="1763688" y="2060848"/>
            <a:ext cx="1008112" cy="151216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единительная линия 30"/>
          <p:cNvCxnSpPr/>
          <p:nvPr/>
        </p:nvCxnSpPr>
        <p:spPr>
          <a:xfrm>
            <a:off x="827584" y="3573016"/>
            <a:ext cx="19442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 flipH="1">
            <a:off x="1259632" y="3068960"/>
            <a:ext cx="4320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k</a:t>
            </a:r>
            <a:endParaRPr lang="ru-RU" sz="2400" dirty="0"/>
          </a:p>
        </p:txBody>
      </p:sp>
      <p:sp>
        <p:nvSpPr>
          <p:cNvPr id="37" name="TextBox 36"/>
          <p:cNvSpPr txBox="1"/>
          <p:nvPr/>
        </p:nvSpPr>
        <p:spPr>
          <a:xfrm>
            <a:off x="1907704" y="3068960"/>
            <a:ext cx="40075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q</a:t>
            </a:r>
            <a:endParaRPr lang="ru-RU" sz="2400" dirty="0"/>
          </a:p>
        </p:txBody>
      </p:sp>
      <p:cxnSp>
        <p:nvCxnSpPr>
          <p:cNvPr id="51" name="Прямая соединительная линия 50"/>
          <p:cNvCxnSpPr/>
          <p:nvPr/>
        </p:nvCxnSpPr>
        <p:spPr>
          <a:xfrm>
            <a:off x="1259632" y="2924944"/>
            <a:ext cx="10801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strips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err="1" smtClean="0"/>
              <a:t>Другий</a:t>
            </a:r>
            <a:r>
              <a:rPr lang="ru-RU" dirty="0" smtClean="0"/>
              <a:t> закон </a:t>
            </a:r>
            <a:r>
              <a:rPr lang="ru-RU" dirty="0" err="1" smtClean="0"/>
              <a:t>електролізу</a:t>
            </a:r>
            <a:endParaRPr lang="ru-RU" dirty="0"/>
          </a:p>
        </p:txBody>
      </p:sp>
      <p:sp>
        <p:nvSpPr>
          <p:cNvPr id="2" name="Содержимое 1"/>
          <p:cNvSpPr>
            <a:spLocks noGrp="1"/>
          </p:cNvSpPr>
          <p:nvPr>
            <p:ph sz="quarter" idx="1"/>
          </p:nvPr>
        </p:nvSpPr>
        <p:spPr>
          <a:xfrm>
            <a:off x="457200" y="1481329"/>
            <a:ext cx="8229600" cy="2739760"/>
          </a:xfrm>
        </p:spPr>
        <p:txBody>
          <a:bodyPr>
            <a:normAutofit/>
          </a:bodyPr>
          <a:lstStyle/>
          <a:p>
            <a:r>
              <a:rPr lang="ru-RU" dirty="0" err="1" smtClean="0"/>
              <a:t>Другий</a:t>
            </a:r>
            <a:r>
              <a:rPr lang="ru-RU" dirty="0" smtClean="0"/>
              <a:t> закон Фарадея </a:t>
            </a:r>
            <a:r>
              <a:rPr lang="ru-RU" dirty="0" err="1" smtClean="0"/>
              <a:t>визначає</a:t>
            </a:r>
            <a:r>
              <a:rPr lang="ru-RU" dirty="0" smtClean="0"/>
              <a:t> величину </a:t>
            </a:r>
            <a:r>
              <a:rPr lang="ru-RU" dirty="0" err="1" smtClean="0"/>
              <a:t>електрохімічного</a:t>
            </a:r>
            <a:r>
              <a:rPr lang="ru-RU" dirty="0" smtClean="0"/>
              <a:t> </a:t>
            </a:r>
            <a:r>
              <a:rPr lang="ru-RU" dirty="0" err="1" smtClean="0"/>
              <a:t>еквівалента</a:t>
            </a:r>
            <a:r>
              <a:rPr lang="ru-RU" dirty="0" smtClean="0"/>
              <a:t> </a:t>
            </a:r>
            <a:r>
              <a:rPr lang="ru-RU" dirty="0" err="1" smtClean="0"/>
              <a:t>k</a:t>
            </a:r>
            <a:r>
              <a:rPr lang="ru-RU" dirty="0" smtClean="0"/>
              <a:t>.</a:t>
            </a:r>
          </a:p>
          <a:p>
            <a:r>
              <a:rPr lang="ru-RU" dirty="0" err="1" smtClean="0"/>
              <a:t>Електрохімічний</a:t>
            </a:r>
            <a:r>
              <a:rPr lang="ru-RU" dirty="0" smtClean="0"/>
              <a:t> </a:t>
            </a:r>
            <a:r>
              <a:rPr lang="ru-RU" dirty="0" err="1" smtClean="0"/>
              <a:t>еквівалент</a:t>
            </a:r>
            <a:r>
              <a:rPr lang="ru-RU" dirty="0" smtClean="0"/>
              <a:t> </a:t>
            </a:r>
            <a:r>
              <a:rPr lang="ru-RU" dirty="0" err="1" smtClean="0"/>
              <a:t>речовини</a:t>
            </a:r>
            <a:r>
              <a:rPr lang="ru-RU" dirty="0" smtClean="0"/>
              <a:t> прямо </a:t>
            </a:r>
            <a:r>
              <a:rPr lang="ru-RU" dirty="0" err="1" smtClean="0"/>
              <a:t>пропорційний</a:t>
            </a:r>
            <a:r>
              <a:rPr lang="ru-RU" dirty="0" smtClean="0"/>
              <a:t> </a:t>
            </a:r>
            <a:r>
              <a:rPr lang="ru-RU" dirty="0" err="1" smtClean="0"/>
              <a:t>молярній</a:t>
            </a:r>
            <a:r>
              <a:rPr lang="ru-RU" dirty="0" smtClean="0"/>
              <a:t> </a:t>
            </a:r>
            <a:r>
              <a:rPr lang="ru-RU" dirty="0" err="1" smtClean="0"/>
              <a:t>масі</a:t>
            </a:r>
            <a:r>
              <a:rPr lang="ru-RU" dirty="0" smtClean="0"/>
              <a:t> </a:t>
            </a:r>
            <a:r>
              <a:rPr lang="ru-RU" dirty="0" err="1" smtClean="0"/>
              <a:t>речовини</a:t>
            </a:r>
            <a:r>
              <a:rPr lang="ru-RU" dirty="0" smtClean="0"/>
              <a:t> </a:t>
            </a:r>
            <a:r>
              <a:rPr lang="en-US" dirty="0" smtClean="0"/>
              <a:t>M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обернено</a:t>
            </a:r>
            <a:r>
              <a:rPr lang="ru-RU" dirty="0" smtClean="0"/>
              <a:t> </a:t>
            </a:r>
            <a:r>
              <a:rPr lang="ru-RU" dirty="0" err="1" smtClean="0"/>
              <a:t>пропорційний</a:t>
            </a:r>
            <a:r>
              <a:rPr lang="ru-RU" dirty="0" smtClean="0"/>
              <a:t> </a:t>
            </a:r>
            <a:r>
              <a:rPr lang="ru-RU" dirty="0" err="1" smtClean="0"/>
              <a:t>її</a:t>
            </a:r>
            <a:r>
              <a:rPr lang="ru-RU" dirty="0" smtClean="0"/>
              <a:t> </a:t>
            </a:r>
            <a:r>
              <a:rPr lang="ru-RU" dirty="0" err="1" smtClean="0"/>
              <a:t>валентності</a:t>
            </a:r>
            <a:r>
              <a:rPr lang="ru-RU" dirty="0" smtClean="0"/>
              <a:t> </a:t>
            </a:r>
            <a:r>
              <a:rPr lang="en-US" dirty="0" smtClean="0"/>
              <a:t>n</a:t>
            </a:r>
            <a:r>
              <a:rPr lang="ru-RU" dirty="0" smtClean="0"/>
              <a:t>:</a:t>
            </a:r>
          </a:p>
          <a:p>
            <a:pPr>
              <a:buNone/>
            </a:pPr>
            <a:endParaRPr lang="ru-RU" dirty="0"/>
          </a:p>
        </p:txBody>
      </p:sp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2" cstate="print">
            <a:grayscl/>
            <a:lum bright="-62000" contrast="76000"/>
          </a:blip>
          <a:srcRect/>
          <a:stretch>
            <a:fillRect/>
          </a:stretch>
        </p:blipFill>
        <p:spPr bwMode="auto">
          <a:xfrm>
            <a:off x="3779912" y="3717032"/>
            <a:ext cx="1660811" cy="864096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10" name="Прямоугольник 9"/>
          <p:cNvSpPr/>
          <p:nvPr/>
        </p:nvSpPr>
        <p:spPr>
          <a:xfrm>
            <a:off x="899592" y="4725144"/>
            <a:ext cx="7488832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700" dirty="0" smtClean="0"/>
              <a:t>Величина </a:t>
            </a:r>
            <a:r>
              <a:rPr lang="en-US" sz="2700" dirty="0" smtClean="0"/>
              <a:t>F </a:t>
            </a:r>
            <a:r>
              <a:rPr lang="ru-RU" sz="2700" dirty="0" err="1" smtClean="0"/>
              <a:t>називаеться</a:t>
            </a:r>
            <a:r>
              <a:rPr lang="ru-RU" sz="2700" dirty="0" smtClean="0"/>
              <a:t> числом (</a:t>
            </a:r>
            <a:r>
              <a:rPr lang="ru-RU" sz="2700" dirty="0" err="1" smtClean="0"/>
              <a:t>сталою</a:t>
            </a:r>
            <a:r>
              <a:rPr lang="ru-RU" sz="2700" dirty="0" smtClean="0"/>
              <a:t>) Фарадея:</a:t>
            </a:r>
          </a:p>
          <a:p>
            <a:r>
              <a:rPr lang="en-US" sz="2700" dirty="0" smtClean="0"/>
              <a:t>F</a:t>
            </a:r>
            <a:r>
              <a:rPr lang="ru-RU" sz="2700" dirty="0" smtClean="0"/>
              <a:t>=96 500 Кл</a:t>
            </a:r>
            <a:r>
              <a:rPr lang="en-US" sz="2700" dirty="0" smtClean="0"/>
              <a:t>/</a:t>
            </a:r>
            <a:r>
              <a:rPr lang="ru-RU" sz="2700" dirty="0" smtClean="0"/>
              <a:t>моль</a:t>
            </a:r>
            <a:endParaRPr lang="ru-RU" sz="2700" dirty="0"/>
          </a:p>
        </p:txBody>
      </p:sp>
    </p:spTree>
  </p:cSld>
  <p:clrMapOvr>
    <a:masterClrMapping/>
  </p:clrMapOvr>
  <p:transition>
    <p:strips dir="ld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праведливость">
  <a:themeElements>
    <a:clrScheme name="Справедливость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Справедливость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праведливость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504</TotalTime>
  <Words>394</Words>
  <Application>Microsoft Office PowerPoint</Application>
  <PresentationFormat>Экран (4:3)</PresentationFormat>
  <Paragraphs>26</Paragraphs>
  <Slides>11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Справедливость</vt:lpstr>
      <vt:lpstr>Електричний струм у розчинах і розплавах електролітів</vt:lpstr>
      <vt:lpstr>Електролітична дисоціація</vt:lpstr>
      <vt:lpstr>Презентация PowerPoint</vt:lpstr>
      <vt:lpstr>Презентация PowerPoint</vt:lpstr>
      <vt:lpstr>Електроліз</vt:lpstr>
      <vt:lpstr>Елекроліз водного розчину хлориду</vt:lpstr>
      <vt:lpstr>Після досліджень електролізу У.Нікольсона і А.Карлейла у 1833 році Майклом Фарадеєм був установлен закон, який  дістав назву перший закон електролізу або закон Фарадея. Він звучить так: маса речовини m, що виділяється на аноді або катоді під час проходження електричного струму в електролітах, прямо пропорційна заряду q, який при цьому переноситься йонами через електроліт: m=kq. </vt:lpstr>
      <vt:lpstr>m-маса(Кг); q-заряд(Кл); k- електрохімічний еквівалент</vt:lpstr>
      <vt:lpstr>Другий закон електролізу</vt:lpstr>
      <vt:lpstr>Презентация PowerPoint</vt:lpstr>
      <vt:lpstr>Презентация PowerPoint</vt:lpstr>
    </vt:vector>
  </TitlesOfParts>
  <Company>Reanimator Extreme Edition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Електричний струм у розчинах і розплавах електролітів</dc:title>
  <dc:creator>Yurchenko</dc:creator>
  <cp:lastModifiedBy>Tanya</cp:lastModifiedBy>
  <cp:revision>56</cp:revision>
  <dcterms:created xsi:type="dcterms:W3CDTF">2012-01-27T16:30:49Z</dcterms:created>
  <dcterms:modified xsi:type="dcterms:W3CDTF">2015-01-28T10:03:19Z</dcterms:modified>
</cp:coreProperties>
</file>