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8E0B9B-6D51-44DF-89A8-73F7FA377C15}" type="datetimeFigureOut">
              <a:rPr lang="uk-UA" smtClean="0"/>
              <a:pPr/>
              <a:t>22.04.2015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A0D57D-E6DC-4646-A264-63E752A88078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5966" y="2428868"/>
            <a:ext cx="6958034" cy="3243285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7200" dirty="0"/>
              <a:t>Електричний конденсатор</a:t>
            </a:r>
            <a:br>
              <a:rPr lang="uk-UA" sz="7200" dirty="0"/>
            </a:br>
            <a:endParaRPr lang="uk-UA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7782" y="5429264"/>
            <a:ext cx="3986218" cy="120966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uk-UA" dirty="0" smtClean="0">
                <a:latin typeface="Arial Black" pitchFamily="34" charset="0"/>
              </a:rPr>
              <a:t>Виконав учень 11 класу:</a:t>
            </a:r>
          </a:p>
          <a:p>
            <a:r>
              <a:rPr lang="uk-UA" dirty="0" smtClean="0">
                <a:latin typeface="Arial Black" pitchFamily="34" charset="0"/>
              </a:rPr>
              <a:t>Ващинець Василь</a:t>
            </a:r>
          </a:p>
          <a:p>
            <a:r>
              <a:rPr lang="uk-UA" dirty="0" smtClean="0">
                <a:latin typeface="Arial Black" pitchFamily="34" charset="0"/>
              </a:rPr>
              <a:t>Вчитель-консультант з фізики:</a:t>
            </a:r>
          </a:p>
          <a:p>
            <a:r>
              <a:rPr lang="uk-UA" dirty="0" smtClean="0">
                <a:latin typeface="Arial Black" pitchFamily="34" charset="0"/>
              </a:rPr>
              <a:t>Коложварі Н. О.</a:t>
            </a:r>
            <a:endParaRPr lang="uk-UA" dirty="0">
              <a:latin typeface="Arial Black" pitchFamily="34" charset="0"/>
            </a:endParaRPr>
          </a:p>
        </p:txBody>
      </p:sp>
      <p:pic>
        <p:nvPicPr>
          <p:cNvPr id="4" name="Рисунок 3" descr="500px-Verschiedene_Kondensator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50000" cy="22352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4351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200" b="1" dirty="0" smtClean="0"/>
              <a:t>				Конденс</a:t>
            </a:r>
            <a:r>
              <a:rPr lang="en-US" sz="3200" b="1" dirty="0"/>
              <a:t>á</a:t>
            </a:r>
            <a:r>
              <a:rPr lang="uk-UA" sz="3200" b="1" dirty="0"/>
              <a:t>тор</a:t>
            </a:r>
            <a:r>
              <a:rPr lang="uk-UA" sz="3200" dirty="0"/>
              <a:t> </a:t>
            </a:r>
            <a:r>
              <a:rPr lang="en-US" sz="3200" dirty="0"/>
              <a:t> — </a:t>
            </a:r>
            <a:r>
              <a:rPr lang="uk-UA" sz="3200" dirty="0" smtClean="0"/>
              <a:t>				система </a:t>
            </a:r>
            <a:r>
              <a:rPr lang="uk-UA" sz="3200" dirty="0"/>
              <a:t>з двох </a:t>
            </a:r>
            <a:r>
              <a:rPr lang="uk-UA" sz="3200" dirty="0" smtClean="0"/>
              <a:t>чи</a:t>
            </a:r>
          </a:p>
          <a:p>
            <a:pPr algn="ctr">
              <a:buNone/>
            </a:pPr>
            <a:r>
              <a:rPr lang="uk-UA" sz="3200" dirty="0"/>
              <a:t>б</a:t>
            </a:r>
            <a:r>
              <a:rPr lang="uk-UA" sz="3200" dirty="0" smtClean="0"/>
              <a:t>ільше електродів </a:t>
            </a:r>
            <a:r>
              <a:rPr lang="uk-UA" sz="3200" dirty="0"/>
              <a:t>(</a:t>
            </a:r>
            <a:r>
              <a:rPr lang="uk-UA" sz="3200" i="1" dirty="0"/>
              <a:t>обкладок</a:t>
            </a:r>
            <a:r>
              <a:rPr lang="uk-UA" sz="3200" dirty="0"/>
              <a:t>), </a:t>
            </a:r>
            <a:r>
              <a:rPr lang="uk-UA" sz="3200" dirty="0" smtClean="0"/>
              <a:t>які</a:t>
            </a:r>
          </a:p>
          <a:p>
            <a:pPr algn="ctr">
              <a:buNone/>
            </a:pPr>
            <a:r>
              <a:rPr lang="uk-UA" sz="3200" dirty="0" smtClean="0"/>
              <a:t>розділені</a:t>
            </a:r>
            <a:r>
              <a:rPr lang="uk-UA" sz="3200" dirty="0"/>
              <a:t> діелектриком, </a:t>
            </a:r>
            <a:r>
              <a:rPr lang="uk-UA" sz="3200" dirty="0" smtClean="0"/>
              <a:t>товщина</a:t>
            </a:r>
          </a:p>
          <a:p>
            <a:pPr algn="ctr">
              <a:buNone/>
            </a:pPr>
            <a:r>
              <a:rPr lang="uk-UA" sz="3200" dirty="0" smtClean="0"/>
              <a:t>якого менша </a:t>
            </a:r>
            <a:r>
              <a:rPr lang="uk-UA" sz="3200" dirty="0"/>
              <a:t>у порівнянні </a:t>
            </a:r>
            <a:r>
              <a:rPr lang="uk-UA" sz="3200" dirty="0" smtClean="0"/>
              <a:t>з</a:t>
            </a:r>
          </a:p>
          <a:p>
            <a:pPr algn="ctr">
              <a:buNone/>
            </a:pPr>
            <a:r>
              <a:rPr lang="uk-UA" sz="3200" dirty="0" smtClean="0"/>
              <a:t>розміром обкладок. Така система</a:t>
            </a:r>
          </a:p>
          <a:p>
            <a:pPr algn="ctr">
              <a:buNone/>
            </a:pPr>
            <a:r>
              <a:rPr lang="uk-UA" sz="3200" dirty="0" smtClean="0"/>
              <a:t>має взаємну електричну ємність</a:t>
            </a:r>
            <a:r>
              <a:rPr lang="uk-UA" sz="3200" dirty="0"/>
              <a:t> </a:t>
            </a:r>
            <a:r>
              <a:rPr lang="uk-UA" sz="3200" dirty="0" smtClean="0"/>
              <a:t>і</a:t>
            </a:r>
          </a:p>
          <a:p>
            <a:pPr algn="ctr">
              <a:buNone/>
            </a:pPr>
            <a:r>
              <a:rPr lang="uk-UA" sz="3200" dirty="0" smtClean="0"/>
              <a:t>здатна зберігати</a:t>
            </a:r>
            <a:r>
              <a:rPr lang="uk-UA" sz="3200" dirty="0"/>
              <a:t> </a:t>
            </a:r>
            <a:r>
              <a:rPr lang="uk-UA" sz="3200" dirty="0" smtClean="0"/>
              <a:t>електричний</a:t>
            </a:r>
          </a:p>
          <a:p>
            <a:pPr algn="ctr">
              <a:buNone/>
            </a:pPr>
            <a:r>
              <a:rPr lang="uk-UA" sz="3200" dirty="0" smtClean="0"/>
              <a:t>заряд</a:t>
            </a:r>
            <a:r>
              <a:rPr lang="uk-UA" sz="3200" dirty="0"/>
              <a:t>.</a:t>
            </a:r>
          </a:p>
        </p:txBody>
      </p:sp>
      <p:pic>
        <p:nvPicPr>
          <p:cNvPr id="4" name="Рисунок 3" descr="220px-Plattenkondensator_h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94000" cy="2349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 prst="riblet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868346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latin typeface="Batang" pitchFamily="18" charset="-127"/>
                <a:ea typeface="Batang" pitchFamily="18" charset="-127"/>
                <a:cs typeface="Aharoni" pitchFamily="2" charset="-79"/>
              </a:rPr>
              <a:t>Історія</a:t>
            </a:r>
            <a:endParaRPr lang="uk-UA" sz="4800" dirty="0">
              <a:latin typeface="Batang" pitchFamily="18" charset="-127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571612"/>
            <a:ext cx="6996138" cy="490234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dirty="0" smtClean="0"/>
              <a:t>          У 1745 році в Лейдені німецький фізик Евальд</a:t>
            </a:r>
          </a:p>
          <a:p>
            <a:pPr algn="ctr">
              <a:buNone/>
            </a:pPr>
            <a:r>
              <a:rPr lang="uk-UA" dirty="0" smtClean="0"/>
              <a:t>     Юрген фон Клейст та</a:t>
            </a:r>
          </a:p>
          <a:p>
            <a:pPr algn="ctr">
              <a:buNone/>
            </a:pPr>
            <a:r>
              <a:rPr lang="uk-UA" dirty="0" smtClean="0"/>
              <a:t> голландський фізик Пітер</a:t>
            </a:r>
          </a:p>
          <a:p>
            <a:pPr algn="ctr">
              <a:buNone/>
            </a:pPr>
            <a:r>
              <a:rPr lang="uk-UA" dirty="0" smtClean="0"/>
              <a:t>ван Мушенбрук створили перший</a:t>
            </a:r>
          </a:p>
          <a:p>
            <a:pPr algn="ctr">
              <a:buNone/>
            </a:pPr>
            <a:r>
              <a:rPr lang="uk-UA" dirty="0" smtClean="0"/>
              <a:t>конденсатор — «лейденську банку». Це була</a:t>
            </a:r>
          </a:p>
          <a:p>
            <a:pPr algn="ctr">
              <a:buNone/>
            </a:pPr>
            <a:r>
              <a:rPr lang="uk-UA" dirty="0" smtClean="0"/>
              <a:t>закупорена наповнена водою скляна банка,</a:t>
            </a:r>
          </a:p>
          <a:p>
            <a:pPr algn="ctr">
              <a:buNone/>
            </a:pPr>
            <a:r>
              <a:rPr lang="uk-UA" dirty="0" smtClean="0"/>
              <a:t>обклеєна всередині і зовні фольгою. Крізь</a:t>
            </a:r>
          </a:p>
          <a:p>
            <a:pPr algn="ctr">
              <a:buNone/>
            </a:pPr>
            <a:r>
              <a:rPr lang="uk-UA" dirty="0" smtClean="0"/>
              <a:t>кришку у банку був уведений  металевий </a:t>
            </a:r>
          </a:p>
          <a:p>
            <a:pPr algn="ctr">
              <a:buNone/>
            </a:pPr>
            <a:r>
              <a:rPr lang="uk-UA" dirty="0" smtClean="0"/>
              <a:t>стрижень. Лейденська банка дозволяла</a:t>
            </a:r>
          </a:p>
          <a:p>
            <a:pPr algn="ctr">
              <a:buNone/>
            </a:pPr>
            <a:r>
              <a:rPr lang="uk-UA" dirty="0" smtClean="0"/>
              <a:t>накопичувати і зберігати</a:t>
            </a:r>
          </a:p>
          <a:p>
            <a:pPr algn="ctr">
              <a:buNone/>
            </a:pPr>
            <a:r>
              <a:rPr lang="uk-UA" dirty="0" smtClean="0"/>
              <a:t>порівняно великі заряди, порядку мікрокулона. </a:t>
            </a:r>
            <a:endParaRPr lang="uk-UA" dirty="0"/>
          </a:p>
        </p:txBody>
      </p:sp>
      <p:pic>
        <p:nvPicPr>
          <p:cNvPr id="4" name="Содержимое 3" descr="Leid-flasc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1733550" cy="2524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b="1" i="1" dirty="0" smtClean="0"/>
              <a:t>Властивості конденсатора</a:t>
            </a:r>
            <a:endParaRPr lang="uk-UA" sz="4000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3000" dirty="0" smtClean="0"/>
              <a:t>Прикладання електричної напруги до</a:t>
            </a:r>
          </a:p>
          <a:p>
            <a:pPr algn="ctr">
              <a:buNone/>
            </a:pPr>
            <a:r>
              <a:rPr lang="uk-UA" sz="3000" dirty="0" smtClean="0"/>
              <a:t>обкладок конденсатора спричиняє</a:t>
            </a:r>
          </a:p>
          <a:p>
            <a:pPr algn="ctr">
              <a:buNone/>
            </a:pPr>
            <a:r>
              <a:rPr lang="uk-UA" sz="3000" dirty="0" smtClean="0"/>
              <a:t>накопичення на них електричного</a:t>
            </a:r>
          </a:p>
          <a:p>
            <a:pPr algn="ctr">
              <a:buNone/>
            </a:pPr>
            <a:r>
              <a:rPr lang="uk-UA" sz="3000" dirty="0" smtClean="0"/>
              <a:t>заряду. Після відключення від</a:t>
            </a:r>
          </a:p>
          <a:p>
            <a:pPr algn="ctr">
              <a:buNone/>
            </a:pPr>
            <a:r>
              <a:rPr lang="uk-UA" sz="3000" dirty="0" smtClean="0"/>
              <a:t>джерела напруги, заряд утримується на</a:t>
            </a:r>
          </a:p>
          <a:p>
            <a:pPr algn="ctr">
              <a:buNone/>
            </a:pPr>
            <a:r>
              <a:rPr lang="uk-UA" sz="3000" dirty="0" smtClean="0"/>
              <a:t>обкладках силами електростатики. Якщо</a:t>
            </a:r>
          </a:p>
          <a:p>
            <a:pPr algn="ctr">
              <a:buNone/>
            </a:pPr>
            <a:r>
              <a:rPr lang="uk-UA" sz="3000" dirty="0" smtClean="0"/>
              <a:t>конденсатор, як цілісний елемент, не є</a:t>
            </a:r>
          </a:p>
          <a:p>
            <a:pPr algn="ctr">
              <a:buNone/>
            </a:pPr>
            <a:r>
              <a:rPr lang="uk-UA" sz="3000" dirty="0" smtClean="0"/>
              <a:t>наелектризованим, то заряд, що</a:t>
            </a:r>
          </a:p>
          <a:p>
            <a:pPr algn="ctr">
              <a:buNone/>
            </a:pPr>
            <a:r>
              <a:rPr lang="uk-UA" sz="3000" dirty="0" smtClean="0"/>
              <a:t>накопичений на обох обкладках є</a:t>
            </a:r>
          </a:p>
          <a:p>
            <a:pPr algn="ctr">
              <a:buNone/>
            </a:pPr>
            <a:r>
              <a:rPr lang="uk-UA" sz="3000" dirty="0" smtClean="0"/>
              <a:t>однаковим за величиною і протилежний за знаком</a:t>
            </a:r>
            <a:r>
              <a:rPr lang="uk-UA" dirty="0" smtClean="0"/>
              <a:t>. 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43000"/>
          </a:xfrm>
        </p:spPr>
        <p:txBody>
          <a:bodyPr>
            <a:noAutofit/>
          </a:bodyPr>
          <a:lstStyle/>
          <a:p>
            <a:r>
              <a:rPr lang="uk-UA" sz="4000" dirty="0" smtClean="0">
                <a:latin typeface="Adobe Gothic Std B" pitchFamily="34" charset="-128"/>
                <a:ea typeface="Adobe Gothic Std B" pitchFamily="34" charset="-128"/>
              </a:rPr>
              <a:t>Класифікація конденсаторів</a:t>
            </a:r>
            <a:endParaRPr lang="uk-UA" sz="4000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i="1" dirty="0" smtClean="0"/>
              <a:t>Вакуумні конденсатори</a:t>
            </a:r>
            <a:r>
              <a:rPr lang="uk-UA" dirty="0" smtClean="0"/>
              <a:t> </a:t>
            </a:r>
          </a:p>
          <a:p>
            <a:r>
              <a:rPr lang="uk-UA" i="1" dirty="0" smtClean="0"/>
              <a:t>Конденсатори з газоподібним діелектриком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i="1" dirty="0" smtClean="0"/>
              <a:t>Конденсатори з рідким діелектриком</a:t>
            </a:r>
            <a:r>
              <a:rPr lang="uk-UA" dirty="0" smtClean="0"/>
              <a:t>;</a:t>
            </a:r>
          </a:p>
          <a:p>
            <a:r>
              <a:rPr lang="uk-UA" i="1" dirty="0" smtClean="0"/>
              <a:t>Конденсатори з твердим неорганічним діелектриком</a:t>
            </a:r>
            <a:endParaRPr lang="uk-UA" dirty="0" smtClean="0"/>
          </a:p>
          <a:p>
            <a:r>
              <a:rPr lang="uk-UA" i="1" dirty="0" smtClean="0"/>
              <a:t>Конденсатори з твердим органічним діелектриком:</a:t>
            </a:r>
            <a:r>
              <a:rPr lang="uk-UA" dirty="0" smtClean="0"/>
              <a:t> </a:t>
            </a:r>
          </a:p>
          <a:p>
            <a:r>
              <a:rPr lang="uk-UA" i="1" dirty="0" smtClean="0"/>
              <a:t>Електролітичні та оксидо-напівпровідникові конденсатори</a:t>
            </a:r>
            <a:endParaRPr lang="uk-UA" dirty="0" smtClean="0"/>
          </a:p>
          <a:p>
            <a:r>
              <a:rPr lang="uk-UA" i="1" dirty="0" smtClean="0"/>
              <a:t>Постійні конденсатори</a:t>
            </a:r>
            <a:r>
              <a:rPr lang="uk-UA" dirty="0" smtClean="0"/>
              <a:t> </a:t>
            </a:r>
          </a:p>
          <a:p>
            <a:r>
              <a:rPr lang="uk-UA" i="1" dirty="0" smtClean="0"/>
              <a:t>Змінні конденсатори</a:t>
            </a:r>
            <a:r>
              <a:rPr lang="uk-UA" dirty="0" smtClean="0"/>
              <a:t> </a:t>
            </a:r>
          </a:p>
          <a:p>
            <a:r>
              <a:rPr lang="uk-UA" i="1" dirty="0" smtClean="0"/>
              <a:t>Конденсатори підлаштування</a:t>
            </a:r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4" name="Рисунок 3" descr="220px-SMD_capaci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0" y="0"/>
            <a:ext cx="2794000" cy="2095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2011354"/>
          </a:xfrm>
        </p:spPr>
        <p:txBody>
          <a:bodyPr/>
          <a:lstStyle/>
          <a:p>
            <a:pPr algn="ctr"/>
            <a:r>
              <a:rPr lang="uk-UA" sz="6000" b="1" i="1" dirty="0" smtClean="0"/>
              <a:t>Дякую за увагу!</a:t>
            </a:r>
            <a:r>
              <a:rPr lang="uk-UA" sz="3200" b="1" i="1" dirty="0" smtClean="0"/>
              <a:t/>
            </a:r>
            <a:br>
              <a:rPr lang="uk-UA" sz="3200" b="1" i="1" dirty="0" smtClean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41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Електричний конденсатор </vt:lpstr>
      <vt:lpstr>Слайд 2</vt:lpstr>
      <vt:lpstr>Історія</vt:lpstr>
      <vt:lpstr>Властивості конденсатора</vt:lpstr>
      <vt:lpstr>Класифікація конденсаторів</vt:lpstr>
      <vt:lpstr>Дякую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конденсатор</dc:title>
  <dc:creator>Laci-Dani</dc:creator>
  <cp:lastModifiedBy>Laci-Dani</cp:lastModifiedBy>
  <cp:revision>4</cp:revision>
  <dcterms:created xsi:type="dcterms:W3CDTF">2014-09-16T18:30:32Z</dcterms:created>
  <dcterms:modified xsi:type="dcterms:W3CDTF">2015-04-22T06:28:08Z</dcterms:modified>
</cp:coreProperties>
</file>