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D3546F0-BB66-43A2-AB6F-1B971DDF0163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BD6CAA4-AA5F-4138-AD4D-22784CFD504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Механічний</a:t>
            </a:r>
            <a:r>
              <a:rPr lang="ru-RU" b="1" dirty="0" smtClean="0"/>
              <a:t> резонанс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268130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Розглянемо</a:t>
            </a:r>
            <a:r>
              <a:rPr lang="ru-RU" b="1" dirty="0" smtClean="0"/>
              <a:t> </a:t>
            </a:r>
            <a:r>
              <a:rPr lang="ru-RU" b="1" dirty="0" err="1" smtClean="0"/>
              <a:t>явище</a:t>
            </a:r>
            <a:r>
              <a:rPr lang="ru-RU" b="1" dirty="0" smtClean="0"/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механічного</a:t>
            </a:r>
            <a:r>
              <a:rPr lang="ru-RU" b="1" i="1" dirty="0" smtClean="0">
                <a:solidFill>
                  <a:srgbClr val="FF0000"/>
                </a:solidFill>
              </a:rPr>
              <a:t> резонансу</a:t>
            </a:r>
            <a:r>
              <a:rPr lang="ru-RU" b="1" dirty="0" smtClean="0"/>
              <a:t>.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явище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місце</a:t>
            </a:r>
            <a:r>
              <a:rPr lang="ru-RU" b="1" dirty="0" smtClean="0"/>
              <a:t> за </a:t>
            </a:r>
            <a:r>
              <a:rPr lang="ru-RU" b="1" dirty="0" err="1" smtClean="0"/>
              <a:t>частоти</a:t>
            </a:r>
            <a:r>
              <a:rPr lang="ru-RU" b="1" dirty="0" smtClean="0"/>
              <a:t>, коли </a:t>
            </a:r>
            <a:r>
              <a:rPr lang="ru-RU" b="1" dirty="0" err="1" smtClean="0"/>
              <a:t>амплітуда</a:t>
            </a:r>
            <a:r>
              <a:rPr lang="ru-RU" b="1" dirty="0" smtClean="0"/>
              <a:t> </a:t>
            </a:r>
            <a:r>
              <a:rPr lang="ru-RU" b="1" dirty="0" err="1" smtClean="0"/>
              <a:t>зміщення</a:t>
            </a:r>
            <a:r>
              <a:rPr lang="ru-RU" b="1" dirty="0" smtClean="0"/>
              <a:t> </a:t>
            </a:r>
            <a:r>
              <a:rPr lang="ru-RU" b="1" dirty="0" err="1" smtClean="0"/>
              <a:t>досягне</a:t>
            </a:r>
            <a:r>
              <a:rPr lang="ru-RU" b="1" dirty="0" smtClean="0"/>
              <a:t> максимума.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	</a:t>
            </a:r>
            <a:r>
              <a:rPr lang="ru-RU" sz="3600" b="1" i="1" dirty="0" smtClean="0">
                <a:solidFill>
                  <a:srgbClr val="FF0000"/>
                </a:solidFill>
              </a:rPr>
              <a:t>М е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х</a:t>
            </a:r>
            <a:r>
              <a:rPr lang="ru-RU" sz="3600" b="1" i="1" dirty="0" smtClean="0">
                <a:solidFill>
                  <a:srgbClr val="FF0000"/>
                </a:solidFill>
              </a:rPr>
              <a:t> а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н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і</a:t>
            </a:r>
            <a:r>
              <a:rPr lang="ru-RU" sz="3600" b="1" i="1" dirty="0" smtClean="0">
                <a:solidFill>
                  <a:srgbClr val="FF0000"/>
                </a:solidFill>
              </a:rPr>
              <a:t> ч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н</a:t>
            </a:r>
            <a:r>
              <a:rPr lang="ru-RU" sz="3600" b="1" i="1" dirty="0" smtClean="0">
                <a:solidFill>
                  <a:srgbClr val="FF0000"/>
                </a:solidFill>
              </a:rPr>
              <a:t> и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й</a:t>
            </a:r>
            <a:r>
              <a:rPr lang="ru-RU" sz="3600" b="1" i="1" dirty="0" smtClean="0">
                <a:solidFill>
                  <a:srgbClr val="FF0000"/>
                </a:solidFill>
              </a:rPr>
              <a:t>  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р</a:t>
            </a:r>
            <a:r>
              <a:rPr lang="ru-RU" sz="3600" b="1" i="1" dirty="0" smtClean="0">
                <a:solidFill>
                  <a:srgbClr val="FF0000"/>
                </a:solidFill>
              </a:rPr>
              <a:t> е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з</a:t>
            </a:r>
            <a:r>
              <a:rPr lang="ru-RU" sz="3600" b="1" i="1" dirty="0" smtClean="0">
                <a:solidFill>
                  <a:srgbClr val="FF0000"/>
                </a:solidFill>
              </a:rPr>
              <a:t> о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н</a:t>
            </a:r>
            <a:r>
              <a:rPr lang="ru-RU" sz="3600" b="1" i="1" dirty="0" smtClean="0">
                <a:solidFill>
                  <a:srgbClr val="FF0000"/>
                </a:solidFill>
              </a:rPr>
              <a:t> а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н</a:t>
            </a:r>
            <a:r>
              <a:rPr lang="ru-RU" sz="3600" b="1" i="1" dirty="0" smtClean="0">
                <a:solidFill>
                  <a:srgbClr val="FF0000"/>
                </a:solidFill>
              </a:rPr>
              <a:t> с</a:t>
            </a:r>
            <a:r>
              <a:rPr lang="ru-RU" sz="3600" b="1" i="1" dirty="0" smtClean="0"/>
              <a:t> </a:t>
            </a:r>
            <a:r>
              <a:rPr lang="ru-RU" sz="3600" dirty="0" smtClean="0"/>
              <a:t>–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явище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зростання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амплітуди</a:t>
            </a:r>
            <a:r>
              <a:rPr lang="ru-RU" sz="3600" dirty="0" smtClean="0"/>
              <a:t> </a:t>
            </a:r>
            <a:r>
              <a:rPr lang="ru-RU" sz="3600" dirty="0" err="1" smtClean="0"/>
              <a:t>вимушених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коливань</a:t>
            </a:r>
            <a:r>
              <a:rPr lang="ru-RU" sz="3600" dirty="0" smtClean="0"/>
              <a:t> при </a:t>
            </a:r>
            <a:r>
              <a:rPr lang="ru-RU" sz="3600" dirty="0" err="1" smtClean="0"/>
              <a:t>наближенні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частоти</a:t>
            </a:r>
            <a:r>
              <a:rPr lang="ru-RU" sz="3600" dirty="0" smtClean="0"/>
              <a:t> </a:t>
            </a:r>
            <a:r>
              <a:rPr lang="ru-RU" sz="3600" dirty="0" err="1" smtClean="0"/>
              <a:t>змушувальної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сили</a:t>
            </a:r>
            <a:r>
              <a:rPr lang="ru-RU" sz="3600" dirty="0" smtClean="0"/>
              <a:t> до </a:t>
            </a:r>
            <a:r>
              <a:rPr lang="ru-RU" sz="3600" dirty="0" err="1" smtClean="0"/>
              <a:t>частоти</a:t>
            </a:r>
            <a:r>
              <a:rPr lang="ru-RU" sz="3600" dirty="0" smtClean="0"/>
              <a:t>, яка </a:t>
            </a:r>
            <a:r>
              <a:rPr lang="ru-RU" sz="3600" dirty="0" err="1" smtClean="0"/>
              <a:t>дорівнює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наближається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власної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частоти</a:t>
            </a:r>
            <a:r>
              <a:rPr lang="ru-RU" sz="3600" dirty="0" smtClean="0"/>
              <a:t> </a:t>
            </a:r>
            <a:r>
              <a:rPr lang="ru-RU" sz="3600" dirty="0" err="1" smtClean="0"/>
              <a:t>коливальної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системи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upload.wikimedia.org/wikipedia/commons/thumb/e/e3/Resonance-rus.PNG/1024px-Resonance-rus.PNG"/>
          <p:cNvPicPr>
            <a:picLocks noChangeAspect="1" noChangeArrowheads="1"/>
          </p:cNvPicPr>
          <p:nvPr/>
        </p:nvPicPr>
        <p:blipFill>
          <a:blip r:embed="rId2"/>
          <a:srcRect r="3516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Резонанс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інтенсивністю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напівшириною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спектральної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лінії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добротністю</a:t>
            </a:r>
            <a:r>
              <a:rPr lang="ru-RU" dirty="0" smtClean="0"/>
              <a:t>. </a:t>
            </a:r>
            <a:r>
              <a:rPr lang="ru-RU" dirty="0" err="1" smtClean="0"/>
              <a:t>Здебільшого</a:t>
            </a:r>
            <a:r>
              <a:rPr lang="ru-RU" dirty="0" smtClean="0"/>
              <a:t> резонанс </a:t>
            </a:r>
            <a:r>
              <a:rPr lang="ru-RU" dirty="0" err="1" smtClean="0"/>
              <a:t>наближено</a:t>
            </a:r>
            <a:r>
              <a:rPr lang="ru-RU" dirty="0" smtClean="0"/>
              <a:t> </a:t>
            </a:r>
            <a:r>
              <a:rPr lang="ru-RU" dirty="0" err="1" smtClean="0"/>
              <a:t>описують</a:t>
            </a:r>
            <a:r>
              <a:rPr lang="ru-RU" dirty="0" smtClean="0"/>
              <a:t> кривою </a:t>
            </a:r>
            <a:r>
              <a:rPr lang="ru-RU" dirty="0" smtClean="0"/>
              <a:t>Лоренца: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 I(\omega) \propto \frac{\Gamma/2}{ (\omega - \omega_0)^2 + (\Gamma/2)^2}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429132"/>
            <a:ext cx="5643602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Резонансні</a:t>
            </a:r>
            <a:r>
              <a:rPr lang="ru-RU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криві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6280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		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Резонансні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криві</a:t>
            </a:r>
            <a:r>
              <a:rPr lang="ru-RU" sz="3600" dirty="0" smtClean="0"/>
              <a:t> – </a:t>
            </a:r>
            <a:r>
              <a:rPr lang="ru-RU" sz="3600" dirty="0" err="1" smtClean="0"/>
              <a:t>це</a:t>
            </a:r>
            <a:r>
              <a:rPr lang="ru-RU" sz="3600" dirty="0" smtClean="0"/>
              <a:t> </a:t>
            </a:r>
            <a:r>
              <a:rPr lang="ru-RU" sz="3600" dirty="0" err="1" smtClean="0"/>
              <a:t>криві</a:t>
            </a:r>
            <a:r>
              <a:rPr lang="ru-RU" sz="3600" dirty="0" smtClean="0"/>
              <a:t> </a:t>
            </a:r>
            <a:r>
              <a:rPr lang="ru-RU" sz="3600" dirty="0" err="1" smtClean="0"/>
              <a:t>залежності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амплітуди</a:t>
            </a:r>
            <a:r>
              <a:rPr lang="ru-RU" sz="3600" dirty="0" smtClean="0"/>
              <a:t> </a:t>
            </a:r>
            <a:r>
              <a:rPr lang="ru-RU" sz="3600" i="1" dirty="0" smtClean="0"/>
              <a:t>А </a:t>
            </a:r>
            <a:r>
              <a:rPr lang="ru-RU" sz="3600" dirty="0" err="1" smtClean="0"/>
              <a:t>вимушених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коливань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частоти</a:t>
            </a:r>
            <a:r>
              <a:rPr lang="ru-RU" sz="3600" dirty="0" smtClean="0"/>
              <a:t>  при </a:t>
            </a:r>
            <a:r>
              <a:rPr lang="ru-RU" sz="3600" dirty="0" err="1" smtClean="0"/>
              <a:t>різних</a:t>
            </a:r>
            <a:r>
              <a:rPr lang="ru-RU" sz="3600" dirty="0" smtClean="0"/>
              <a:t>  . </a:t>
            </a:r>
            <a:r>
              <a:rPr lang="ru-RU" sz="3600" dirty="0" smtClean="0"/>
              <a:t>	При</a:t>
            </a:r>
            <a:r>
              <a:rPr lang="ru-RU" sz="3600" dirty="0" smtClean="0"/>
              <a:t>  0 </a:t>
            </a:r>
            <a:r>
              <a:rPr lang="ru-RU" sz="3600" dirty="0" err="1" smtClean="0"/>
              <a:t>всі</a:t>
            </a:r>
            <a:r>
              <a:rPr lang="ru-RU" sz="3600" dirty="0" smtClean="0"/>
              <a:t> </a:t>
            </a:r>
            <a:r>
              <a:rPr lang="ru-RU" sz="3600" dirty="0" err="1" smtClean="0"/>
              <a:t>криві</a:t>
            </a:r>
            <a:r>
              <a:rPr lang="ru-RU" sz="3600" dirty="0" smtClean="0"/>
              <a:t> </a:t>
            </a:r>
            <a:r>
              <a:rPr lang="ru-RU" sz="3600" dirty="0" err="1" smtClean="0"/>
              <a:t>досягають</a:t>
            </a:r>
            <a:r>
              <a:rPr lang="ru-RU" sz="3600" dirty="0" smtClean="0"/>
              <a:t> одного </a:t>
            </a:r>
            <a:r>
              <a:rPr lang="ru-RU" sz="3600" dirty="0" err="1" smtClean="0"/>
              <a:t>і</a:t>
            </a:r>
            <a:r>
              <a:rPr lang="ru-RU" sz="3600" dirty="0" smtClean="0"/>
              <a:t> того ж самого, </a:t>
            </a:r>
            <a:r>
              <a:rPr lang="ru-RU" sz="3600" i="1" dirty="0" err="1" smtClean="0"/>
              <a:t>відмінного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від</a:t>
            </a:r>
            <a:r>
              <a:rPr lang="ru-RU" sz="3600" i="1" dirty="0" smtClean="0"/>
              <a:t> нуля, граничного </a:t>
            </a:r>
            <a:r>
              <a:rPr lang="ru-RU" sz="3600" i="1" dirty="0" err="1" smtClean="0"/>
              <a:t>значення</a:t>
            </a:r>
            <a:r>
              <a:rPr lang="ru-RU" sz="3600" dirty="0" smtClean="0"/>
              <a:t> , яке </a:t>
            </a:r>
            <a:r>
              <a:rPr lang="ru-RU" sz="3600" dirty="0" err="1" smtClean="0"/>
              <a:t>називається</a:t>
            </a:r>
            <a:r>
              <a:rPr lang="ru-RU" sz="3600" dirty="0" smtClean="0"/>
              <a:t>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статичним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відхиленням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Резонанс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Резонанс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шкідливим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небезпечним</a:t>
            </a:r>
            <a:r>
              <a:rPr lang="ru-RU" dirty="0" smtClean="0"/>
              <a:t>. З метою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обчислювати</a:t>
            </a:r>
            <a:r>
              <a:rPr lang="ru-RU" dirty="0" smtClean="0"/>
              <a:t> </a:t>
            </a:r>
            <a:r>
              <a:rPr lang="ru-RU" dirty="0" err="1" smtClean="0"/>
              <a:t>частоти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машин, </a:t>
            </a:r>
            <a:r>
              <a:rPr lang="ru-RU" dirty="0" err="1" smtClean="0"/>
              <a:t>засобів</a:t>
            </a:r>
            <a:r>
              <a:rPr lang="ru-RU" dirty="0" smtClean="0"/>
              <a:t> транспорту, </a:t>
            </a:r>
            <a:r>
              <a:rPr lang="ru-RU" dirty="0" err="1" smtClean="0"/>
              <a:t>фундаментів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у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експлуатації</a:t>
            </a:r>
            <a:r>
              <a:rPr lang="ru-RU" dirty="0" smtClean="0"/>
              <a:t>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настати</a:t>
            </a:r>
            <a:r>
              <a:rPr lang="ru-RU" dirty="0" smtClean="0"/>
              <a:t> резонанс.</a:t>
            </a:r>
          </a:p>
          <a:p>
            <a:pPr>
              <a:buNone/>
            </a:pPr>
            <a:r>
              <a:rPr lang="ru-RU" dirty="0" smtClean="0"/>
              <a:t>	У </a:t>
            </a:r>
            <a:r>
              <a:rPr lang="ru-RU" dirty="0" err="1" smtClean="0"/>
              <a:t>повсякденному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, як в </a:t>
            </a:r>
            <a:r>
              <a:rPr lang="ru-RU" dirty="0" err="1" smtClean="0"/>
              <a:t>кімнаті</a:t>
            </a:r>
            <a:r>
              <a:rPr lang="ru-RU" dirty="0" smtClean="0"/>
              <a:t> </a:t>
            </a:r>
            <a:r>
              <a:rPr lang="ru-RU" dirty="0" err="1" smtClean="0"/>
              <a:t>бряжчать</a:t>
            </a:r>
            <a:r>
              <a:rPr lang="ru-RU" dirty="0" smtClean="0"/>
              <a:t> шибки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проходження</a:t>
            </a:r>
            <a:r>
              <a:rPr lang="ru-RU" dirty="0" smtClean="0"/>
              <a:t> по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важкого</a:t>
            </a:r>
            <a:r>
              <a:rPr lang="ru-RU" dirty="0" smtClean="0"/>
              <a:t> </a:t>
            </a:r>
            <a:r>
              <a:rPr lang="ru-RU" dirty="0" err="1" smtClean="0"/>
              <a:t>вантажного</a:t>
            </a:r>
            <a:r>
              <a:rPr lang="ru-RU" dirty="0" smtClean="0"/>
              <a:t> </a:t>
            </a:r>
            <a:r>
              <a:rPr lang="ru-RU" dirty="0" err="1" smtClean="0"/>
              <a:t>автомобіля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частоти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шибок </a:t>
            </a:r>
            <a:r>
              <a:rPr lang="ru-RU" dirty="0" err="1" smtClean="0"/>
              <a:t>дорівнюють</a:t>
            </a:r>
            <a:r>
              <a:rPr lang="ru-RU" dirty="0" smtClean="0"/>
              <a:t> </a:t>
            </a:r>
            <a:r>
              <a:rPr lang="ru-RU" dirty="0" err="1" smtClean="0"/>
              <a:t>частоті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деталей </a:t>
            </a:r>
            <a:r>
              <a:rPr lang="ru-RU" dirty="0" err="1" smtClean="0"/>
              <a:t>автомобіля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Явище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резонансу широко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використовується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 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науці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техніці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На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ньому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ґрунтується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робота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багатьох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радіотехнічних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схем та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пристроїв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таких як 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коливні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контури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Використовуючи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явище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резонансу ми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вибираємо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багатого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різноманіття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електромагнітних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хвиль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просторі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навколо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нас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саме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які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відповідають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нашій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улюбленій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радіостанції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вибираємо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телевізійний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канал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тощо</a:t>
            </a: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Шкідливі прояви резонансу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Способи боротьби з шкідливими проявами резонансу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9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Відомі випадки руйнування літаків, коли амплітуда коливань крил літака різко збільшується під дією турбулентності потоків повітря.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Змінити власну частоту коливань системи. Просто зробити важчими крила літаків – частота власних коливань крила змінилась і припинила співпадати із частотою коливань зовнішньої сили.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9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latin typeface="Calibri"/>
                          <a:ea typeface="Calibri"/>
                          <a:cs typeface="Times New Roman"/>
                        </a:rPr>
                        <a:t>Під час руху потяга частота ударів коліс на стиках рейок іноді збігається з частотою вільних коливань вагона на ресорах, тоді вагон починає сильно розгойдуватися і виникає небезпека аварії.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Для потягів розраховують небажану швидкість руху.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latin typeface="Calibri"/>
                          <a:ea typeface="Calibri"/>
                          <a:cs typeface="Times New Roman"/>
                        </a:rPr>
                        <a:t>Руйнування мостів, про які йшлося на початку уроку.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По мосту забороняється ходити стройовим кроком.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latin typeface="Calibri"/>
                          <a:ea typeface="Calibri"/>
                          <a:cs typeface="Times New Roman"/>
                        </a:rPr>
                        <a:t>Руйнування будинків під час землетрусів.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Під час спорудження будинків ураховують частоту коливань земної кори в разі землетрусу.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</TotalTime>
  <Words>134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Механічний резонанс </vt:lpstr>
      <vt:lpstr>Визначення</vt:lpstr>
      <vt:lpstr>Слайд 3</vt:lpstr>
      <vt:lpstr>Слайд 4</vt:lpstr>
      <vt:lpstr>Резонансні криві</vt:lpstr>
      <vt:lpstr>Резонанс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Механічний резонанс </dc:title>
  <dc:creator>Admin</dc:creator>
  <cp:lastModifiedBy>Admin</cp:lastModifiedBy>
  <cp:revision>1</cp:revision>
  <dcterms:created xsi:type="dcterms:W3CDTF">2014-11-28T21:53:18Z</dcterms:created>
  <dcterms:modified xsi:type="dcterms:W3CDTF">2014-11-28T22:13:39Z</dcterms:modified>
</cp:coreProperties>
</file>