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smonawti.blogspot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razywalls.narod.ru/images/spacecrafts/spacecrafts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Космонавти України</a:t>
            </a:r>
            <a:endParaRPr lang="uk-UA" sz="6600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25344"/>
            <a:ext cx="6400800" cy="332656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Презинтац</a:t>
            </a:r>
            <a:r>
              <a:rPr lang="uk-UA" b="1" i="1" dirty="0" err="1" smtClean="0">
                <a:solidFill>
                  <a:srgbClr val="7030A0"/>
                </a:solidFill>
              </a:rPr>
              <a:t>ію</a:t>
            </a:r>
            <a:r>
              <a:rPr lang="uk-UA" b="1" i="1" dirty="0" smtClean="0">
                <a:solidFill>
                  <a:srgbClr val="7030A0"/>
                </a:solidFill>
              </a:rPr>
              <a:t> підготував учень 11-м класу </a:t>
            </a:r>
            <a:r>
              <a:rPr lang="uk-UA" b="1" i="1" dirty="0" err="1" smtClean="0">
                <a:solidFill>
                  <a:srgbClr val="7030A0"/>
                </a:solidFill>
              </a:rPr>
              <a:t>Кашпрук</a:t>
            </a:r>
            <a:r>
              <a:rPr lang="uk-UA" b="1" i="1" dirty="0" smtClean="0">
                <a:solidFill>
                  <a:srgbClr val="7030A0"/>
                </a:solidFill>
              </a:rPr>
              <a:t> Станіслав</a:t>
            </a:r>
          </a:p>
          <a:p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library.khai.edu/pages/ukraine_and_spice/images/volkov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9744" y="188640"/>
            <a:ext cx="2304256" cy="334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b="1" dirty="0" smtClean="0">
                <a:solidFill>
                  <a:schemeClr val="bg1"/>
                </a:solidFill>
              </a:rPr>
              <a:t> 27 </a:t>
            </a:r>
            <a:r>
              <a:rPr lang="ru-RU" b="1" dirty="0" err="1" smtClean="0">
                <a:solidFill>
                  <a:schemeClr val="bg1"/>
                </a:solidFill>
              </a:rPr>
              <a:t>травня</a:t>
            </a:r>
            <a:r>
              <a:rPr lang="ru-RU" b="1" dirty="0" smtClean="0">
                <a:solidFill>
                  <a:schemeClr val="bg1"/>
                </a:solidFill>
              </a:rPr>
              <a:t> 1948 р. в </a:t>
            </a:r>
            <a:r>
              <a:rPr lang="ru-RU" b="1" dirty="0" err="1" smtClean="0">
                <a:solidFill>
                  <a:schemeClr val="bg1"/>
                </a:solidFill>
              </a:rPr>
              <a:t>місті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Горлівка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Донецької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області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Україна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  <a:r>
              <a:rPr lang="ru-RU" b="1" dirty="0" err="1" smtClean="0">
                <a:solidFill>
                  <a:schemeClr val="bg1"/>
                </a:solidFill>
              </a:rPr>
              <a:t>Льотчик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космонавт СРСР , Герой </a:t>
            </a:r>
            <a:r>
              <a:rPr lang="ru-RU" b="1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b="1" dirty="0" smtClean="0">
                <a:solidFill>
                  <a:schemeClr val="bg1"/>
                </a:solidFill>
              </a:rPr>
              <a:t> Союзу. ? 23 </a:t>
            </a:r>
            <a:r>
              <a:rPr lang="ru-RU" b="1" dirty="0" err="1" smtClean="0">
                <a:solidFill>
                  <a:schemeClr val="bg1"/>
                </a:solidFill>
              </a:rPr>
              <a:t>серпня</a:t>
            </a:r>
            <a:r>
              <a:rPr lang="ru-RU" b="1" dirty="0" smtClean="0">
                <a:solidFill>
                  <a:schemeClr val="bg1"/>
                </a:solidFill>
              </a:rPr>
              <a:t> 1976 А.А.Волков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b="1" dirty="0" smtClean="0">
                <a:solidFill>
                  <a:schemeClr val="bg1"/>
                </a:solidFill>
              </a:rPr>
              <a:t> до загону </a:t>
            </a:r>
            <a:r>
              <a:rPr lang="ru-RU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b="1" dirty="0" smtClean="0">
                <a:solidFill>
                  <a:schemeClr val="bg1"/>
                </a:solidFill>
              </a:rPr>
              <a:t> ЦПК ВПС у </a:t>
            </a:r>
            <a:r>
              <a:rPr lang="ru-RU" b="1" dirty="0" err="1" smtClean="0">
                <a:solidFill>
                  <a:schemeClr val="bg1"/>
                </a:solidFill>
              </a:rPr>
              <a:t>складі</a:t>
            </a:r>
            <a:r>
              <a:rPr lang="ru-RU" b="1" dirty="0" smtClean="0">
                <a:solidFill>
                  <a:schemeClr val="bg1"/>
                </a:solidFill>
              </a:rPr>
              <a:t> б- го набору . Цей </a:t>
            </a:r>
            <a:r>
              <a:rPr lang="ru-RU" b="1" dirty="0" err="1" smtClean="0">
                <a:solidFill>
                  <a:schemeClr val="bg1"/>
                </a:solidFill>
              </a:rPr>
              <a:t>набір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включав </a:t>
            </a:r>
            <a:r>
              <a:rPr lang="ru-RU" b="1" dirty="0" err="1" smtClean="0">
                <a:solidFill>
                  <a:schemeClr val="bg1"/>
                </a:solidFill>
              </a:rPr>
              <a:t>дев'ять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льотчиків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проведений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метою </a:t>
            </a:r>
            <a:r>
              <a:rPr lang="ru-RU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майбутніх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пілотів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багаторазового</a:t>
            </a:r>
            <a:r>
              <a:rPr lang="ru-RU" b="1" dirty="0" smtClean="0">
                <a:solidFill>
                  <a:schemeClr val="bg1"/>
                </a:solidFill>
              </a:rPr>
              <a:t> корабля " Буран" . </a:t>
            </a:r>
            <a:r>
              <a:rPr lang="ru-RU" b="1" dirty="0" smtClean="0">
                <a:solidFill>
                  <a:schemeClr val="bg1"/>
                </a:solidFill>
              </a:rPr>
              <a:t>17 </a:t>
            </a:r>
            <a:r>
              <a:rPr lang="ru-RU" b="1" dirty="0" err="1" smtClean="0">
                <a:solidFill>
                  <a:schemeClr val="bg1"/>
                </a:solidFill>
              </a:rPr>
              <a:t>вересня</a:t>
            </a:r>
            <a:r>
              <a:rPr lang="ru-RU" b="1" dirty="0" smtClean="0">
                <a:solidFill>
                  <a:schemeClr val="bg1"/>
                </a:solidFill>
              </a:rPr>
              <a:t> 1985 А.А.Волков </a:t>
            </a:r>
            <a:r>
              <a:rPr lang="ru-RU" b="1" dirty="0" err="1" smtClean="0">
                <a:solidFill>
                  <a:schemeClr val="bg1"/>
                </a:solidFill>
              </a:rPr>
              <a:t>вперше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стартував</a:t>
            </a:r>
            <a:r>
              <a:rPr lang="ru-RU" b="1" dirty="0" smtClean="0">
                <a:solidFill>
                  <a:schemeClr val="bg1"/>
                </a:solidFill>
              </a:rPr>
              <a:t> у космос як космонавта - </a:t>
            </a:r>
            <a:r>
              <a:rPr lang="ru-RU" b="1" dirty="0" err="1" smtClean="0">
                <a:solidFill>
                  <a:schemeClr val="bg1"/>
                </a:solidFill>
              </a:rPr>
              <a:t>дослідника</a:t>
            </a:r>
            <a:r>
              <a:rPr lang="ru-RU" b="1" dirty="0" smtClean="0">
                <a:solidFill>
                  <a:schemeClr val="bg1"/>
                </a:solidFill>
              </a:rPr>
              <a:t> на борту корабля "Союз Т- 14 " разом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В.В.Васютіним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Г.М.Гречко 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присвячений</a:t>
            </a:r>
            <a:r>
              <a:rPr lang="ru-RU" b="1" dirty="0" smtClean="0">
                <a:solidFill>
                  <a:schemeClr val="bg1"/>
                </a:solidFill>
              </a:rPr>
              <a:t> в основному </a:t>
            </a:r>
            <a:r>
              <a:rPr lang="ru-RU" b="1" dirty="0" err="1" smtClean="0">
                <a:solidFill>
                  <a:schemeClr val="bg1"/>
                </a:solidFill>
              </a:rPr>
              <a:t>дослідженням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експериментам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інтересах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міністерства</a:t>
            </a:r>
            <a:r>
              <a:rPr lang="ru-RU" b="1" dirty="0" smtClean="0">
                <a:solidFill>
                  <a:schemeClr val="bg1"/>
                </a:solidFill>
              </a:rPr>
              <a:t> оборони. </a:t>
            </a:r>
            <a:r>
              <a:rPr lang="ru-RU" b="1" dirty="0" err="1" smtClean="0">
                <a:solidFill>
                  <a:schemeClr val="bg1"/>
                </a:solidFill>
              </a:rPr>
              <a:t>Другий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Олександрович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виконав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26 листопада 1988 по 27 </a:t>
            </a:r>
            <a:r>
              <a:rPr lang="ru-RU" b="1" dirty="0" err="1" smtClean="0">
                <a:solidFill>
                  <a:schemeClr val="bg1"/>
                </a:solidFill>
              </a:rPr>
              <a:t>квітня</a:t>
            </a:r>
            <a:r>
              <a:rPr lang="ru-RU" b="1" dirty="0" smtClean="0">
                <a:solidFill>
                  <a:schemeClr val="bg1"/>
                </a:solidFill>
              </a:rPr>
              <a:t> 1989 </a:t>
            </a:r>
            <a:r>
              <a:rPr lang="ru-RU" b="1" dirty="0" err="1" smtClean="0">
                <a:solidFill>
                  <a:schemeClr val="bg1"/>
                </a:solidFill>
              </a:rPr>
              <a:t>рр</a:t>
            </a:r>
            <a:r>
              <a:rPr lang="ru-RU" b="1" dirty="0" smtClean="0">
                <a:solidFill>
                  <a:schemeClr val="bg1"/>
                </a:solidFill>
              </a:rPr>
              <a:t>. . в </a:t>
            </a:r>
            <a:r>
              <a:rPr lang="ru-RU" b="1" dirty="0" err="1" smtClean="0">
                <a:solidFill>
                  <a:schemeClr val="bg1"/>
                </a:solidFill>
              </a:rPr>
              <a:t>якості</a:t>
            </a:r>
            <a:r>
              <a:rPr lang="ru-RU" b="1" dirty="0" smtClean="0">
                <a:solidFill>
                  <a:schemeClr val="bg1"/>
                </a:solidFill>
              </a:rPr>
              <a:t> командира корабля "Союз ТМ- 7 "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 "Мир" за </a:t>
            </a:r>
            <a:r>
              <a:rPr lang="ru-RU" b="1" dirty="0" err="1" smtClean="0">
                <a:solidFill>
                  <a:schemeClr val="bg1"/>
                </a:solidFill>
              </a:rPr>
              <a:t>програмою</a:t>
            </a:r>
            <a:r>
              <a:rPr lang="ru-RU" b="1" dirty="0" smtClean="0">
                <a:solidFill>
                  <a:schemeClr val="bg1"/>
                </a:solidFill>
              </a:rPr>
              <a:t> ЕО- 4 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 </a:t>
            </a:r>
            <a:r>
              <a:rPr lang="ru-RU" b="1" dirty="0" err="1" smtClean="0">
                <a:solidFill>
                  <a:schemeClr val="bg1"/>
                </a:solidFill>
              </a:rPr>
              <a:t>жовтня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кораблі</a:t>
            </a:r>
            <a:r>
              <a:rPr lang="ru-RU" b="1" dirty="0" smtClean="0">
                <a:solidFill>
                  <a:schemeClr val="bg1"/>
                </a:solidFill>
              </a:rPr>
              <a:t> " Союз ТМ- 13 " А.А.Волков </a:t>
            </a:r>
            <a:r>
              <a:rPr lang="ru-RU" b="1" dirty="0" err="1" smtClean="0">
                <a:solidFill>
                  <a:schemeClr val="bg1"/>
                </a:solidFill>
              </a:rPr>
              <a:t>втретє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стартував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орбіту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блискуче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впорався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поставленим</a:t>
            </a:r>
            <a:r>
              <a:rPr lang="ru-RU" b="1" dirty="0" smtClean="0">
                <a:solidFill>
                  <a:schemeClr val="bg1"/>
                </a:solidFill>
              </a:rPr>
              <a:t> перед ним </a:t>
            </a:r>
            <a:r>
              <a:rPr lang="ru-RU" b="1" dirty="0" err="1" smtClean="0">
                <a:solidFill>
                  <a:schemeClr val="bg1"/>
                </a:solidFill>
              </a:rPr>
              <a:t>завданням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успішно</a:t>
            </a:r>
            <a:r>
              <a:rPr lang="ru-RU" b="1" dirty="0" smtClean="0">
                <a:solidFill>
                  <a:schemeClr val="bg1"/>
                </a:solidFill>
              </a:rPr>
              <a:t> доставив на </a:t>
            </a:r>
            <a:r>
              <a:rPr lang="ru-RU" b="1" dirty="0" err="1" smtClean="0">
                <a:solidFill>
                  <a:schemeClr val="bg1"/>
                </a:solidFill>
              </a:rPr>
              <a:t>станцію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двох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пасажирів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 три </a:t>
            </a:r>
            <a:r>
              <a:rPr lang="ru-RU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польоти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</a:t>
            </a:r>
            <a:r>
              <a:rPr lang="ru-RU" b="1" dirty="0" smtClean="0">
                <a:solidFill>
                  <a:schemeClr val="bg1"/>
                </a:solidFill>
              </a:rPr>
              <a:t> Волков </a:t>
            </a:r>
            <a:r>
              <a:rPr lang="ru-RU" b="1" dirty="0" err="1" smtClean="0">
                <a:solidFill>
                  <a:schemeClr val="bg1"/>
                </a:solidFill>
              </a:rPr>
              <a:t>провів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космосі</a:t>
            </a:r>
            <a:r>
              <a:rPr lang="ru-RU" b="1" dirty="0" smtClean="0">
                <a:solidFill>
                  <a:schemeClr val="bg1"/>
                </a:solidFill>
              </a:rPr>
              <a:t> 391 </a:t>
            </a:r>
            <a:r>
              <a:rPr lang="ru-RU" b="1" dirty="0" err="1" smtClean="0">
                <a:solidFill>
                  <a:schemeClr val="bg1"/>
                </a:solidFill>
              </a:rPr>
              <a:t>сут</a:t>
            </a:r>
            <a:r>
              <a:rPr lang="ru-RU" b="1" dirty="0" smtClean="0">
                <a:solidFill>
                  <a:schemeClr val="bg1"/>
                </a:solidFill>
              </a:rPr>
              <a:t> 11:00 53 </a:t>
            </a:r>
            <a:r>
              <a:rPr lang="ru-RU" b="1" dirty="0" err="1" smtClean="0">
                <a:solidFill>
                  <a:schemeClr val="bg1"/>
                </a:solidFill>
              </a:rPr>
              <a:t>хв</a:t>
            </a:r>
            <a:r>
              <a:rPr lang="ru-RU" b="1" dirty="0" smtClean="0">
                <a:solidFill>
                  <a:schemeClr val="bg1"/>
                </a:solidFill>
              </a:rPr>
              <a:t> 16 сек , </a:t>
            </a:r>
            <a:r>
              <a:rPr lang="ru-RU" b="1" dirty="0" err="1" smtClean="0">
                <a:solidFill>
                  <a:schemeClr val="bg1"/>
                </a:solidFill>
              </a:rPr>
              <a:t>виконав</a:t>
            </a:r>
            <a:r>
              <a:rPr lang="ru-RU" b="1" dirty="0" smtClean="0">
                <a:solidFill>
                  <a:schemeClr val="bg1"/>
                </a:solidFill>
              </a:rPr>
              <a:t> два </a:t>
            </a:r>
            <a:r>
              <a:rPr lang="ru-RU" b="1" dirty="0" err="1" smtClean="0">
                <a:solidFill>
                  <a:schemeClr val="bg1"/>
                </a:solidFill>
              </a:rPr>
              <a:t>виходи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відкритий</a:t>
            </a:r>
            <a:r>
              <a:rPr lang="ru-RU" b="1" dirty="0" smtClean="0">
                <a:solidFill>
                  <a:schemeClr val="bg1"/>
                </a:solidFill>
              </a:rPr>
              <a:t> космос </a:t>
            </a:r>
            <a:r>
              <a:rPr lang="ru-RU" b="1" dirty="0" err="1" smtClean="0">
                <a:solidFill>
                  <a:schemeClr val="bg1"/>
                </a:solidFill>
              </a:rPr>
              <a:t>загальною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тривалістю</a:t>
            </a:r>
            <a:r>
              <a:rPr lang="ru-RU" b="1" dirty="0" smtClean="0">
                <a:solidFill>
                  <a:schemeClr val="bg1"/>
                </a:solidFill>
              </a:rPr>
              <a:t> 10:00 12 </a:t>
            </a:r>
            <a:r>
              <a:rPr lang="ru-RU" b="1" dirty="0" err="1" smtClean="0">
                <a:solidFill>
                  <a:schemeClr val="bg1"/>
                </a:solidFill>
              </a:rPr>
              <a:t>хв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  <a:r>
              <a:rPr lang="ru-RU" b="1" dirty="0" err="1" smtClean="0">
                <a:solidFill>
                  <a:schemeClr val="bg1"/>
                </a:solidFill>
              </a:rPr>
              <a:t>Звільнений</a:t>
            </a:r>
            <a:r>
              <a:rPr lang="ru-RU" b="1" dirty="0" smtClean="0">
                <a:solidFill>
                  <a:schemeClr val="bg1"/>
                </a:solidFill>
              </a:rPr>
              <a:t> у запас за </a:t>
            </a:r>
            <a:r>
              <a:rPr lang="ru-RU" b="1" dirty="0" err="1" smtClean="0">
                <a:solidFill>
                  <a:schemeClr val="bg1"/>
                </a:solidFill>
              </a:rPr>
              <a:t>віком</a:t>
            </a:r>
            <a:r>
              <a:rPr lang="ru-RU" b="1" dirty="0" smtClean="0">
                <a:solidFill>
                  <a:schemeClr val="bg1"/>
                </a:solidFill>
              </a:rPr>
              <a:t> 20 </a:t>
            </a:r>
            <a:r>
              <a:rPr lang="ru-RU" b="1" dirty="0" err="1" smtClean="0">
                <a:solidFill>
                  <a:schemeClr val="bg1"/>
                </a:solidFill>
              </a:rPr>
              <a:t>серпня</a:t>
            </a:r>
            <a:r>
              <a:rPr lang="ru-RU" b="1" dirty="0" smtClean="0">
                <a:solidFill>
                  <a:schemeClr val="bg1"/>
                </a:solidFill>
              </a:rPr>
              <a:t> 1998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3501008"/>
            <a:ext cx="205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Волков </a:t>
            </a:r>
            <a:r>
              <a:rPr lang="uk-UA" b="1" dirty="0" err="1" smtClean="0">
                <a:solidFill>
                  <a:schemeClr val="bg1"/>
                </a:solidFill>
              </a:rPr>
              <a:t>Александр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Александрович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library.khai.edu/pages/ukraine_and_spice/images/vas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5122"/>
            <a:ext cx="2088232" cy="296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216" y="3212976"/>
            <a:ext cx="2145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Васютін</a:t>
            </a:r>
            <a:r>
              <a:rPr lang="uk-UA" b="1" dirty="0" smtClean="0">
                <a:solidFill>
                  <a:schemeClr val="bg1"/>
                </a:solidFill>
              </a:rPr>
              <a:t> Володимир Володимирович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56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Космонавт </a:t>
            </a:r>
            <a:r>
              <a:rPr lang="ru-RU" b="1" dirty="0" err="1" smtClean="0">
                <a:solidFill>
                  <a:schemeClr val="bg1"/>
                </a:solidFill>
              </a:rPr>
              <a:t>Росії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  <a:r>
              <a:rPr lang="ru-RU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b="1" dirty="0" smtClean="0">
                <a:solidFill>
                  <a:schemeClr val="bg1"/>
                </a:solidFill>
              </a:rPr>
              <a:t> 8 </a:t>
            </a:r>
            <a:r>
              <a:rPr lang="ru-RU" b="1" dirty="0" err="1" smtClean="0">
                <a:solidFill>
                  <a:schemeClr val="bg1"/>
                </a:solidFill>
              </a:rPr>
              <a:t>березня</a:t>
            </a:r>
            <a:r>
              <a:rPr lang="ru-RU" b="1" dirty="0" smtClean="0">
                <a:solidFill>
                  <a:schemeClr val="bg1"/>
                </a:solidFill>
              </a:rPr>
              <a:t> 1952 року в </a:t>
            </a:r>
            <a:r>
              <a:rPr lang="ru-RU" b="1" dirty="0" err="1" smtClean="0">
                <a:solidFill>
                  <a:schemeClr val="bg1"/>
                </a:solidFill>
              </a:rPr>
              <a:t>місті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Харкові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b="1" dirty="0" smtClean="0">
                <a:solidFill>
                  <a:schemeClr val="bg1"/>
                </a:solidFill>
              </a:rPr>
              <a:t> РСР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Льотчик</a:t>
            </a:r>
            <a:r>
              <a:rPr lang="ru-RU" b="1" dirty="0" smtClean="0">
                <a:solidFill>
                  <a:schemeClr val="bg1"/>
                </a:solidFill>
              </a:rPr>
              <a:t>- космонавт СРСР , генерал -лейтенант , Герой </a:t>
            </a:r>
            <a:r>
              <a:rPr lang="ru-RU" b="1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b="1" dirty="0" smtClean="0">
                <a:solidFill>
                  <a:schemeClr val="bg1"/>
                </a:solidFill>
              </a:rPr>
              <a:t> Союзу.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 1976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b="1" dirty="0" smtClean="0">
                <a:solidFill>
                  <a:schemeClr val="bg1"/>
                </a:solidFill>
              </a:rPr>
              <a:t> до загону </a:t>
            </a:r>
            <a:r>
              <a:rPr lang="ru-RU" b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b="1" dirty="0" smtClean="0">
                <a:solidFill>
                  <a:schemeClr val="bg1"/>
                </a:solidFill>
              </a:rPr>
              <a:t> ( 1976 </a:t>
            </a:r>
            <a:r>
              <a:rPr lang="ru-RU" b="1" dirty="0" err="1" smtClean="0">
                <a:solidFill>
                  <a:schemeClr val="bg1"/>
                </a:solidFill>
              </a:rPr>
              <a:t>Група</a:t>
            </a:r>
            <a:r>
              <a:rPr lang="ru-RU" b="1" dirty="0" smtClean="0">
                <a:solidFill>
                  <a:schemeClr val="bg1"/>
                </a:solidFill>
              </a:rPr>
              <a:t> ВВС № 6). </a:t>
            </a:r>
            <a:r>
              <a:rPr lang="ru-RU" b="1" dirty="0" err="1" smtClean="0">
                <a:solidFill>
                  <a:schemeClr val="bg1"/>
                </a:solidFill>
              </a:rPr>
              <a:t>Пройшов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повний</a:t>
            </a:r>
            <a:r>
              <a:rPr lang="ru-RU" b="1" dirty="0" smtClean="0">
                <a:solidFill>
                  <a:schemeClr val="bg1"/>
                </a:solidFill>
              </a:rPr>
              <a:t> курс </a:t>
            </a:r>
            <a:r>
              <a:rPr lang="ru-RU" b="1" dirty="0" err="1" smtClean="0">
                <a:solidFill>
                  <a:schemeClr val="bg1"/>
                </a:solidFill>
              </a:rPr>
              <a:t>загальнокосмічної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b="1" dirty="0" smtClean="0">
                <a:solidFill>
                  <a:schemeClr val="bg1"/>
                </a:solidFill>
              </a:rPr>
              <a:t> на кораблях типу "Союз Т"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орбітальних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станціях</a:t>
            </a:r>
            <a:r>
              <a:rPr lang="ru-RU" b="1" dirty="0" smtClean="0">
                <a:solidFill>
                  <a:schemeClr val="bg1"/>
                </a:solidFill>
              </a:rPr>
              <a:t> " Салют" . </a:t>
            </a:r>
            <a:r>
              <a:rPr lang="ru-RU" b="1" dirty="0" err="1" smtClean="0">
                <a:solidFill>
                  <a:schemeClr val="bg1"/>
                </a:solidFill>
              </a:rPr>
              <a:t>Свій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у космос почав 17 </a:t>
            </a:r>
            <a:r>
              <a:rPr lang="ru-RU" b="1" dirty="0" err="1" smtClean="0">
                <a:solidFill>
                  <a:schemeClr val="bg1"/>
                </a:solidFill>
              </a:rPr>
              <a:t>вересня</a:t>
            </a:r>
            <a:r>
              <a:rPr lang="ru-RU" b="1" dirty="0" smtClean="0">
                <a:solidFill>
                  <a:schemeClr val="bg1"/>
                </a:solidFill>
              </a:rPr>
              <a:t> 1985 разом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Георгієм</a:t>
            </a:r>
            <a:r>
              <a:rPr lang="ru-RU" b="1" dirty="0" smtClean="0">
                <a:solidFill>
                  <a:schemeClr val="bg1"/>
                </a:solidFill>
              </a:rPr>
              <a:t> Михайловичем ГРЕЧКА та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Олександровичем</a:t>
            </a:r>
            <a:r>
              <a:rPr lang="ru-RU" b="1" dirty="0" smtClean="0">
                <a:solidFill>
                  <a:schemeClr val="bg1"/>
                </a:solidFill>
              </a:rPr>
              <a:t> ВОЛКОВИМ як командир </a:t>
            </a:r>
            <a:r>
              <a:rPr lang="ru-RU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b="1" dirty="0" smtClean="0">
                <a:solidFill>
                  <a:schemeClr val="bg1"/>
                </a:solidFill>
              </a:rPr>
              <a:t> корабля "Союз Т- 14". </a:t>
            </a:r>
            <a:r>
              <a:rPr lang="ru-RU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b="1" dirty="0" smtClean="0">
                <a:solidFill>
                  <a:schemeClr val="bg1"/>
                </a:solidFill>
              </a:rPr>
              <a:t> на борту </a:t>
            </a:r>
            <a:r>
              <a:rPr lang="ru-RU" b="1" dirty="0" err="1" smtClean="0">
                <a:solidFill>
                  <a:schemeClr val="bg1"/>
                </a:solidFill>
              </a:rPr>
              <a:t>орбітальної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 " Салют- 7 " . </a:t>
            </a:r>
            <a:r>
              <a:rPr lang="ru-RU" b="1" dirty="0" err="1" smtClean="0">
                <a:solidFill>
                  <a:schemeClr val="bg1"/>
                </a:solidFill>
              </a:rPr>
              <a:t>Програма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польоту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передбачала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піврічну</a:t>
            </a:r>
            <a:r>
              <a:rPr lang="ru-RU" b="1" dirty="0" smtClean="0">
                <a:solidFill>
                  <a:schemeClr val="bg1"/>
                </a:solidFill>
              </a:rPr>
              <a:t> роботу на борту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Однак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</a:t>
            </a:r>
            <a:r>
              <a:rPr lang="ru-RU" b="1" dirty="0" smtClean="0">
                <a:solidFill>
                  <a:schemeClr val="bg1"/>
                </a:solidFill>
              </a:rPr>
              <a:t> час </a:t>
            </a:r>
            <a:r>
              <a:rPr lang="ru-RU" b="1" dirty="0" err="1" smtClean="0">
                <a:solidFill>
                  <a:schemeClr val="bg1"/>
                </a:solidFill>
              </a:rPr>
              <a:t>польоту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Васютін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серйозно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захворів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достроково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перерваний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Повернувся</a:t>
            </a:r>
            <a:r>
              <a:rPr lang="ru-RU" b="1" dirty="0" smtClean="0">
                <a:solidFill>
                  <a:schemeClr val="bg1"/>
                </a:solidFill>
              </a:rPr>
              <a:t> на Землю 12 листопада 1985 разом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Віктором</a:t>
            </a:r>
            <a:r>
              <a:rPr lang="ru-RU" b="1" dirty="0" smtClean="0">
                <a:solidFill>
                  <a:schemeClr val="bg1"/>
                </a:solidFill>
              </a:rPr>
              <a:t> Петровичем САВІНИХ та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Олександровичем</a:t>
            </a:r>
            <a:r>
              <a:rPr lang="ru-RU" b="1" dirty="0" smtClean="0">
                <a:solidFill>
                  <a:schemeClr val="bg1"/>
                </a:solidFill>
              </a:rPr>
              <a:t> ВОЛКОВИМ на борту </a:t>
            </a:r>
            <a:r>
              <a:rPr lang="ru-RU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b="1" dirty="0" smtClean="0">
                <a:solidFill>
                  <a:schemeClr val="bg1"/>
                </a:solidFill>
              </a:rPr>
              <a:t> корабля "Союз Т- 14".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Тривалість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космосі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склала</a:t>
            </a:r>
            <a:r>
              <a:rPr lang="ru-RU" b="1" dirty="0" smtClean="0">
                <a:solidFill>
                  <a:schemeClr val="bg1"/>
                </a:solidFill>
              </a:rPr>
              <a:t> 64 дня 19 годин 52 </a:t>
            </a:r>
            <a:r>
              <a:rPr lang="ru-RU" b="1" dirty="0" err="1" smtClean="0">
                <a:solidFill>
                  <a:schemeClr val="bg1"/>
                </a:solidFill>
              </a:rPr>
              <a:t>хвилини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library.khai.edu/pages/ukraine_and_spice/images/adamchuk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516216" y="404664"/>
            <a:ext cx="2304256" cy="262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63001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Народилася</a:t>
            </a:r>
            <a:r>
              <a:rPr lang="ru-RU" sz="2000" b="1" dirty="0" smtClean="0">
                <a:solidFill>
                  <a:schemeClr val="bg1"/>
                </a:solidFill>
              </a:rPr>
              <a:t> 4 </a:t>
            </a:r>
            <a:r>
              <a:rPr lang="ru-RU" sz="2000" b="1" dirty="0" err="1" smtClean="0">
                <a:solidFill>
                  <a:schemeClr val="bg1"/>
                </a:solidFill>
              </a:rPr>
              <a:t>жовтня</a:t>
            </a:r>
            <a:r>
              <a:rPr lang="ru-RU" sz="2000" b="1" dirty="0" smtClean="0">
                <a:solidFill>
                  <a:schemeClr val="bg1"/>
                </a:solidFill>
              </a:rPr>
              <a:t> 1970 </a:t>
            </a:r>
            <a:r>
              <a:rPr lang="ru-RU" sz="2000" b="1" dirty="0" err="1" smtClean="0">
                <a:solidFill>
                  <a:schemeClr val="bg1"/>
                </a:solidFill>
              </a:rPr>
              <a:t>Києві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Вчений</a:t>
            </a:r>
            <a:r>
              <a:rPr lang="ru-RU" sz="2000" b="1" dirty="0" smtClean="0">
                <a:solidFill>
                  <a:schemeClr val="bg1"/>
                </a:solidFill>
              </a:rPr>
              <a:t>- </a:t>
            </a:r>
            <a:r>
              <a:rPr lang="ru-RU" sz="2000" b="1" dirty="0" err="1" smtClean="0">
                <a:solidFill>
                  <a:schemeClr val="bg1"/>
                </a:solidFill>
              </a:rPr>
              <a:t>біолог</a:t>
            </a:r>
            <a:r>
              <a:rPr lang="ru-RU" sz="2000" b="1" dirty="0" smtClean="0">
                <a:solidFill>
                  <a:schemeClr val="bg1"/>
                </a:solidFill>
              </a:rPr>
              <a:t> , космонавт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Вересень</a:t>
            </a:r>
            <a:r>
              <a:rPr lang="ru-RU" sz="2000" b="1" dirty="0" smtClean="0">
                <a:solidFill>
                  <a:schemeClr val="bg1"/>
                </a:solidFill>
              </a:rPr>
              <a:t> 1996 - включена до складу </a:t>
            </a:r>
            <a:r>
              <a:rPr lang="ru-RU" sz="20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проходження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2000" b="1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sz="2000" b="1" dirty="0" smtClean="0">
                <a:solidFill>
                  <a:schemeClr val="bg1"/>
                </a:solidFill>
              </a:rPr>
              <a:t> на кораблях </a:t>
            </a:r>
            <a:r>
              <a:rPr lang="ru-RU" sz="20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Спейс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Шаттл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Досвіду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sz="2000" b="1" dirty="0" smtClean="0">
                <a:solidFill>
                  <a:schemeClr val="bg1"/>
                </a:solidFill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</a:rPr>
              <a:t>має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Працює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Інституті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ботаніки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імені</a:t>
            </a:r>
            <a:r>
              <a:rPr lang="ru-RU" sz="2000" b="1" dirty="0" smtClean="0">
                <a:solidFill>
                  <a:schemeClr val="bg1"/>
                </a:solidFill>
              </a:rPr>
              <a:t> М.Г. Холодного </a:t>
            </a:r>
            <a:r>
              <a:rPr lang="ru-RU" sz="2000" b="1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академії</a:t>
            </a:r>
            <a:r>
              <a:rPr lang="ru-RU" sz="2000" b="1" dirty="0" smtClean="0">
                <a:solidFill>
                  <a:schemeClr val="bg1"/>
                </a:solidFill>
              </a:rPr>
              <a:t> наук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b="1" dirty="0" smtClean="0">
                <a:solidFill>
                  <a:schemeClr val="bg1"/>
                </a:solidFill>
              </a:rPr>
              <a:t> ( НАНУ). </a:t>
            </a:r>
            <a:r>
              <a:rPr lang="ru-RU" sz="2000" b="1" dirty="0" err="1" smtClean="0">
                <a:solidFill>
                  <a:schemeClr val="bg1"/>
                </a:solidFill>
              </a:rPr>
              <a:t>Готує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експерименти</a:t>
            </a:r>
            <a:r>
              <a:rPr lang="ru-RU" sz="2000" b="1" dirty="0" smtClean="0">
                <a:solidFill>
                  <a:schemeClr val="bg1"/>
                </a:solidFill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повинні</a:t>
            </a:r>
            <a:r>
              <a:rPr lang="ru-RU" sz="2000" b="1" dirty="0" smtClean="0">
                <a:solidFill>
                  <a:schemeClr val="bg1"/>
                </a:solidFill>
              </a:rPr>
              <a:t> бути </a:t>
            </a:r>
            <a:r>
              <a:rPr lang="ru-RU" sz="2000" b="1" dirty="0" err="1" smtClean="0">
                <a:solidFill>
                  <a:schemeClr val="bg1"/>
                </a:solidFill>
              </a:rPr>
              <a:t>поставлені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орбітальній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2003 -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премія</a:t>
            </a:r>
            <a:r>
              <a:rPr lang="ru-RU" sz="2000" b="1" dirty="0" smtClean="0">
                <a:solidFill>
                  <a:schemeClr val="bg1"/>
                </a:solidFill>
              </a:rPr>
              <a:t> Президента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молодих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вчених</a:t>
            </a:r>
            <a:r>
              <a:rPr lang="ru-RU" sz="2000" b="1" dirty="0" smtClean="0">
                <a:solidFill>
                  <a:schemeClr val="bg1"/>
                </a:solidFill>
              </a:rPr>
              <a:t> за роботу « </a:t>
            </a:r>
            <a:r>
              <a:rPr lang="ru-RU" sz="2000" b="1" dirty="0" err="1" smtClean="0">
                <a:solidFill>
                  <a:schemeClr val="bg1"/>
                </a:solidFill>
              </a:rPr>
              <a:t>Гравічувствітельность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клітинному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молекулярному </a:t>
            </a:r>
            <a:r>
              <a:rPr lang="ru-RU" sz="2000" b="1" dirty="0" err="1" smtClean="0">
                <a:solidFill>
                  <a:schemeClr val="bg1"/>
                </a:solidFill>
              </a:rPr>
              <a:t>рівнях</a:t>
            </a:r>
            <a:r>
              <a:rPr lang="ru-RU" sz="2000" b="1" dirty="0" smtClean="0">
                <a:solidFill>
                  <a:schemeClr val="bg1"/>
                </a:solidFill>
              </a:rPr>
              <a:t>» 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996952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Адамчук-Чалая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Надія Іванівна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library.khai.edu/pages/ukraine_and_spice/images/grigoriy_nelyub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2088232" cy="314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</a:rPr>
              <a:t> 31 </a:t>
            </a:r>
            <a:r>
              <a:rPr lang="ru-RU" sz="2000" b="1" dirty="0" err="1" smtClean="0">
                <a:solidFill>
                  <a:schemeClr val="bg1"/>
                </a:solidFill>
              </a:rPr>
              <a:t>березня</a:t>
            </a:r>
            <a:r>
              <a:rPr lang="ru-RU" sz="2000" b="1" dirty="0" smtClean="0">
                <a:solidFill>
                  <a:schemeClr val="bg1"/>
                </a:solidFill>
              </a:rPr>
              <a:t> 1934 року в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Порфирівка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Євпаторійського</a:t>
            </a:r>
            <a:r>
              <a:rPr lang="ru-RU" sz="2000" b="1" dirty="0" smtClean="0">
                <a:solidFill>
                  <a:schemeClr val="bg1"/>
                </a:solidFill>
              </a:rPr>
              <a:t> району </a:t>
            </a:r>
            <a:r>
              <a:rPr lang="ru-RU" sz="2000" b="1" dirty="0" err="1" smtClean="0">
                <a:solidFill>
                  <a:schemeClr val="bg1"/>
                </a:solidFill>
              </a:rPr>
              <a:t>Кримської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</a:rPr>
              <a:t> , РРФСР (</a:t>
            </a:r>
            <a:r>
              <a:rPr lang="ru-RU" sz="2000" b="1" dirty="0" err="1" smtClean="0">
                <a:solidFill>
                  <a:schemeClr val="bg1"/>
                </a:solidFill>
              </a:rPr>
              <a:t>нині</a:t>
            </a:r>
            <a:r>
              <a:rPr lang="ru-RU" sz="2000" b="1" dirty="0" smtClean="0">
                <a:solidFill>
                  <a:schemeClr val="bg1"/>
                </a:solidFill>
              </a:rPr>
              <a:t> - Автономна </a:t>
            </a:r>
            <a:r>
              <a:rPr lang="ru-RU" sz="2000" b="1" dirty="0" err="1" smtClean="0">
                <a:solidFill>
                  <a:schemeClr val="bg1"/>
                </a:solidFill>
              </a:rPr>
              <a:t>республіка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Крим</a:t>
            </a:r>
            <a:r>
              <a:rPr lang="ru-RU" sz="2000" b="1" dirty="0" smtClean="0">
                <a:solidFill>
                  <a:schemeClr val="bg1"/>
                </a:solidFill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</a:rPr>
              <a:t>складі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b="1" dirty="0" smtClean="0">
                <a:solidFill>
                  <a:schemeClr val="bg1"/>
                </a:solidFill>
              </a:rPr>
              <a:t> ) . За </a:t>
            </a:r>
            <a:r>
              <a:rPr lang="ru-RU" sz="2000" b="1" dirty="0" err="1" smtClean="0">
                <a:solidFill>
                  <a:schemeClr val="bg1"/>
                </a:solidFill>
              </a:rPr>
              <a:t>іншими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даними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селі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Веселе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Запорізької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</a:rPr>
              <a:t> УРСР . </a:t>
            </a:r>
            <a:r>
              <a:rPr lang="ru-RU" sz="2000" b="1" dirty="0" err="1" smtClean="0">
                <a:solidFill>
                  <a:schemeClr val="bg1"/>
                </a:solidFill>
              </a:rPr>
              <a:t>Радянський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військовий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льотчик</a:t>
            </a:r>
            <a:r>
              <a:rPr lang="ru-RU" sz="2000" b="1" dirty="0" smtClean="0">
                <a:solidFill>
                  <a:schemeClr val="bg1"/>
                </a:solidFill>
              </a:rPr>
              <a:t> , член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2000" b="1" dirty="0" smtClean="0">
                <a:solidFill>
                  <a:schemeClr val="bg1"/>
                </a:solidFill>
              </a:rPr>
              <a:t> загону </a:t>
            </a:r>
            <a:r>
              <a:rPr lang="ru-RU" sz="2000" b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Закінчив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авіаційне</a:t>
            </a:r>
            <a:r>
              <a:rPr lang="ru-RU" sz="2000" b="1" dirty="0" smtClean="0">
                <a:solidFill>
                  <a:schemeClr val="bg1"/>
                </a:solidFill>
              </a:rPr>
              <a:t> училище . Проходив службу в </a:t>
            </a:r>
            <a:r>
              <a:rPr lang="ru-RU" sz="2000" b="1" dirty="0" err="1" smtClean="0">
                <a:solidFill>
                  <a:schemeClr val="bg1"/>
                </a:solidFill>
              </a:rPr>
              <a:t>морській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авіації</a:t>
            </a:r>
            <a:r>
              <a:rPr lang="ru-RU" sz="2000" b="1" dirty="0" smtClean="0">
                <a:solidFill>
                  <a:schemeClr val="bg1"/>
                </a:solidFill>
              </a:rPr>
              <a:t>. У 1960 </a:t>
            </a:r>
            <a:r>
              <a:rPr lang="ru-RU" sz="2000" b="1" dirty="0" err="1" smtClean="0">
                <a:solidFill>
                  <a:schemeClr val="bg1"/>
                </a:solidFill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sz="2000" b="1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2000" b="1" dirty="0" smtClean="0">
                <a:solidFill>
                  <a:schemeClr val="bg1"/>
                </a:solidFill>
              </a:rPr>
              <a:t> загону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2000" b="1" dirty="0" smtClean="0">
                <a:solidFill>
                  <a:schemeClr val="bg1"/>
                </a:solidFill>
              </a:rPr>
              <a:t> СРСР.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підготовку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космічному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кораблі</a:t>
            </a:r>
            <a:r>
              <a:rPr lang="ru-RU" sz="2000" b="1" dirty="0" smtClean="0">
                <a:solidFill>
                  <a:schemeClr val="bg1"/>
                </a:solidFill>
              </a:rPr>
              <a:t> «Восток ». </a:t>
            </a:r>
            <a:r>
              <a:rPr lang="ru-RU" sz="2000" b="1" dirty="0" err="1" smtClean="0">
                <a:solidFill>
                  <a:schemeClr val="bg1"/>
                </a:solidFill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</a:rPr>
              <a:t> одним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претендентів</a:t>
            </a:r>
            <a:r>
              <a:rPr lang="ru-RU" sz="2000" b="1" dirty="0" smtClean="0">
                <a:solidFill>
                  <a:schemeClr val="bg1"/>
                </a:solidFill>
              </a:rPr>
              <a:t> на перший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політ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призначений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запасним</a:t>
            </a:r>
            <a:r>
              <a:rPr lang="ru-RU" sz="2000" b="1" dirty="0" smtClean="0">
                <a:solidFill>
                  <a:schemeClr val="bg1"/>
                </a:solidFill>
              </a:rPr>
              <a:t> космонавтом </a:t>
            </a:r>
            <a:r>
              <a:rPr lang="ru-RU" sz="2000" b="1" dirty="0" err="1" smtClean="0">
                <a:solidFill>
                  <a:schemeClr val="bg1"/>
                </a:solidFill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</a:rPr>
              <a:t> час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Юрія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Гагаріна</a:t>
            </a:r>
            <a:r>
              <a:rPr lang="ru-RU" sz="2000" b="1" dirty="0" smtClean="0">
                <a:solidFill>
                  <a:schemeClr val="bg1"/>
                </a:solidFill>
              </a:rPr>
              <a:t>. Входив до </a:t>
            </a:r>
            <a:r>
              <a:rPr lang="ru-RU" sz="20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кораблів</a:t>
            </a:r>
            <a:r>
              <a:rPr lang="ru-RU" sz="2000" b="1" dirty="0" smtClean="0">
                <a:solidFill>
                  <a:schemeClr val="bg1"/>
                </a:solidFill>
              </a:rPr>
              <a:t> « Восток-2 » , «</a:t>
            </a:r>
            <a:r>
              <a:rPr lang="ru-RU" sz="2000" b="1" dirty="0" err="1" smtClean="0">
                <a:solidFill>
                  <a:schemeClr val="bg1"/>
                </a:solidFill>
              </a:rPr>
              <a:t>Схід</a:t>
            </a:r>
            <a:r>
              <a:rPr lang="ru-RU" sz="2000" b="1" dirty="0" smtClean="0">
                <a:solidFill>
                  <a:schemeClr val="bg1"/>
                </a:solidFill>
              </a:rPr>
              <a:t>- 3 »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« Восток-4 ». У </a:t>
            </a:r>
            <a:r>
              <a:rPr lang="ru-RU" sz="2000" b="1" dirty="0" err="1" smtClean="0">
                <a:solidFill>
                  <a:schemeClr val="bg1"/>
                </a:solidFill>
              </a:rPr>
              <a:t>червні</a:t>
            </a:r>
            <a:r>
              <a:rPr lang="ru-RU" sz="2000" b="1" dirty="0" smtClean="0">
                <a:solidFill>
                  <a:schemeClr val="bg1"/>
                </a:solidFill>
              </a:rPr>
              <a:t> 1962 року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виведено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2000" b="1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2000" b="1" dirty="0" smtClean="0">
                <a:solidFill>
                  <a:schemeClr val="bg1"/>
                </a:solidFill>
              </a:rPr>
              <a:t> « Восток-3 »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« Восток-4 » станом </a:t>
            </a:r>
            <a:r>
              <a:rPr lang="ru-RU" sz="2000" b="1" dirty="0" err="1" smtClean="0">
                <a:solidFill>
                  <a:schemeClr val="bg1"/>
                </a:solidFill>
              </a:rPr>
              <a:t>здоров'я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</a:t>
            </a:r>
            <a:r>
              <a:rPr lang="ru-RU" sz="2000" b="1" dirty="0" err="1" smtClean="0">
                <a:solidFill>
                  <a:schemeClr val="bg1"/>
                </a:solidFill>
              </a:rPr>
              <a:t>порушення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військової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дисципліни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відрахований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із</a:t>
            </a:r>
            <a:r>
              <a:rPr lang="ru-RU" sz="2000" b="1" dirty="0" smtClean="0">
                <a:solidFill>
                  <a:schemeClr val="bg1"/>
                </a:solidFill>
              </a:rPr>
              <a:t> загону </a:t>
            </a:r>
            <a:r>
              <a:rPr lang="ru-RU" sz="20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2000" b="1" dirty="0" smtClean="0">
                <a:solidFill>
                  <a:schemeClr val="bg1"/>
                </a:solidFill>
              </a:rPr>
              <a:t> 4 </a:t>
            </a:r>
            <a:r>
              <a:rPr lang="ru-RU" sz="2000" b="1" dirty="0" err="1" smtClean="0">
                <a:solidFill>
                  <a:schemeClr val="bg1"/>
                </a:solidFill>
              </a:rPr>
              <a:t>травня</a:t>
            </a:r>
            <a:r>
              <a:rPr lang="ru-RU" sz="2000" b="1" dirty="0" smtClean="0">
                <a:solidFill>
                  <a:schemeClr val="bg1"/>
                </a:solidFill>
              </a:rPr>
              <a:t> 1963 .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Григорій</a:t>
            </a:r>
            <a:r>
              <a:rPr lang="ru-RU" sz="2000" b="1" dirty="0" smtClean="0">
                <a:solidFill>
                  <a:schemeClr val="bg1"/>
                </a:solidFill>
              </a:rPr>
              <a:t> Нелюбов </a:t>
            </a:r>
            <a:r>
              <a:rPr lang="ru-RU" sz="2000" b="1" dirty="0" err="1" smtClean="0">
                <a:solidFill>
                  <a:schemeClr val="bg1"/>
                </a:solidFill>
              </a:rPr>
              <a:t>загинув</a:t>
            </a:r>
            <a:r>
              <a:rPr lang="ru-RU" sz="2000" b="1" dirty="0" smtClean="0">
                <a:solidFill>
                  <a:schemeClr val="bg1"/>
                </a:solidFill>
              </a:rPr>
              <a:t> 18 лютого 1966 </a:t>
            </a:r>
            <a:r>
              <a:rPr lang="ru-RU" sz="2000" b="1" dirty="0" err="1" smtClean="0">
                <a:solidFill>
                  <a:schemeClr val="bg1"/>
                </a:solidFill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</a:rPr>
              <a:t> колесами </a:t>
            </a:r>
            <a:r>
              <a:rPr lang="ru-RU" sz="2000" b="1" dirty="0" err="1" smtClean="0">
                <a:solidFill>
                  <a:schemeClr val="bg1"/>
                </a:solidFill>
              </a:rPr>
              <a:t>поїзда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356992"/>
            <a:ext cx="207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Нелюбов </a:t>
            </a:r>
            <a:r>
              <a:rPr lang="uk-UA" b="1" dirty="0" smtClean="0">
                <a:solidFill>
                  <a:schemeClr val="bg1"/>
                </a:solidFill>
              </a:rPr>
              <a:t>Григорій </a:t>
            </a:r>
            <a:r>
              <a:rPr lang="uk-UA" b="1" dirty="0" err="1" smtClean="0">
                <a:solidFill>
                  <a:schemeClr val="bg1"/>
                </a:solidFill>
              </a:rPr>
              <a:t>Григорієвич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library.khai.edu/pages/ukraine_and_spice/images/bondar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596" y="260648"/>
            <a:ext cx="1661404" cy="229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59633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Радянський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льотчик</a:t>
            </a:r>
            <a:r>
              <a:rPr lang="ru-RU" sz="1400" b="1" dirty="0" smtClean="0">
                <a:solidFill>
                  <a:schemeClr val="bg1"/>
                </a:solidFill>
              </a:rPr>
              <a:t>- </a:t>
            </a:r>
            <a:r>
              <a:rPr lang="ru-RU" sz="1400" b="1" dirty="0" err="1" smtClean="0">
                <a:solidFill>
                  <a:schemeClr val="bg1"/>
                </a:solidFill>
              </a:rPr>
              <a:t>винищувач</a:t>
            </a:r>
            <a:r>
              <a:rPr lang="ru-RU" sz="1400" b="1" dirty="0" smtClean="0">
                <a:solidFill>
                  <a:schemeClr val="bg1"/>
                </a:solidFill>
              </a:rPr>
              <a:t> , член </a:t>
            </a:r>
            <a:r>
              <a:rPr lang="ru-RU" sz="14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1400" b="1" dirty="0" smtClean="0">
                <a:solidFill>
                  <a:schemeClr val="bg1"/>
                </a:solidFill>
              </a:rPr>
              <a:t> загону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1400" b="1" dirty="0" smtClean="0">
                <a:solidFill>
                  <a:schemeClr val="bg1"/>
                </a:solidFill>
              </a:rPr>
              <a:t> СРСР.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1400" b="1" dirty="0" smtClean="0">
                <a:solidFill>
                  <a:schemeClr val="bg1"/>
                </a:solidFill>
              </a:rPr>
              <a:t> 16 лютого 1937 , в </a:t>
            </a:r>
            <a:r>
              <a:rPr lang="ru-RU" sz="14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Харкові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У 1960 </a:t>
            </a:r>
            <a:r>
              <a:rPr lang="ru-RU" sz="1400" b="1" dirty="0" err="1" smtClean="0">
                <a:solidFill>
                  <a:schemeClr val="bg1"/>
                </a:solidFill>
              </a:rPr>
              <a:t>році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відібраний</a:t>
            </a:r>
            <a:r>
              <a:rPr lang="ru-RU" sz="1400" b="1" dirty="0" smtClean="0">
                <a:solidFill>
                  <a:schemeClr val="bg1"/>
                </a:solidFill>
              </a:rPr>
              <a:t> для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1400" b="1" dirty="0" smtClean="0">
                <a:solidFill>
                  <a:schemeClr val="bg1"/>
                </a:solidFill>
              </a:rPr>
              <a:t> . 28 </a:t>
            </a:r>
            <a:r>
              <a:rPr lang="ru-RU" sz="1400" b="1" dirty="0" err="1" smtClean="0">
                <a:solidFill>
                  <a:schemeClr val="bg1"/>
                </a:solidFill>
              </a:rPr>
              <a:t>квітня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1400" b="1" dirty="0" smtClean="0">
                <a:solidFill>
                  <a:schemeClr val="bg1"/>
                </a:solidFill>
              </a:rPr>
              <a:t> загону </a:t>
            </a:r>
            <a:r>
              <a:rPr lang="ru-RU" sz="1400" b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З 31 </a:t>
            </a:r>
            <a:r>
              <a:rPr lang="ru-RU" sz="1400" b="1" dirty="0" err="1" smtClean="0">
                <a:solidFill>
                  <a:schemeClr val="bg1"/>
                </a:solidFill>
              </a:rPr>
              <a:t>травня</a:t>
            </a:r>
            <a:r>
              <a:rPr lang="ru-RU" sz="1400" b="1" dirty="0" smtClean="0">
                <a:solidFill>
                  <a:schemeClr val="bg1"/>
                </a:solidFill>
              </a:rPr>
              <a:t> 1960 Валентин Бондаренко </a:t>
            </a:r>
            <a:r>
              <a:rPr lang="ru-RU" sz="1400" b="1" dirty="0" err="1" smtClean="0">
                <a:solidFill>
                  <a:schemeClr val="bg1"/>
                </a:solidFill>
              </a:rPr>
              <a:t>числився</a:t>
            </a:r>
            <a:r>
              <a:rPr lang="ru-RU" sz="1400" b="1" dirty="0" smtClean="0">
                <a:solidFill>
                  <a:schemeClr val="bg1"/>
                </a:solidFill>
              </a:rPr>
              <a:t> за </a:t>
            </a:r>
            <a:r>
              <a:rPr lang="ru-RU" sz="1400" b="1" dirty="0" err="1" smtClean="0">
                <a:solidFill>
                  <a:schemeClr val="bg1"/>
                </a:solidFill>
              </a:rPr>
              <a:t>військовою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частиною</a:t>
            </a:r>
            <a:r>
              <a:rPr lang="ru-RU" sz="1400" b="1" dirty="0" smtClean="0">
                <a:solidFill>
                  <a:schemeClr val="bg1"/>
                </a:solidFill>
              </a:rPr>
              <a:t> № 26266 в </a:t>
            </a:r>
            <a:r>
              <a:rPr lang="ru-RU" sz="1400" b="1" dirty="0" err="1" smtClean="0">
                <a:solidFill>
                  <a:schemeClr val="bg1"/>
                </a:solidFill>
              </a:rPr>
              <a:t>Москві</a:t>
            </a:r>
            <a:r>
              <a:rPr lang="ru-RU" sz="1400" b="1" dirty="0" smtClean="0">
                <a:solidFill>
                  <a:schemeClr val="bg1"/>
                </a:solidFill>
              </a:rPr>
              <a:t>. За </a:t>
            </a:r>
            <a:r>
              <a:rPr lang="ru-RU" sz="1400" b="1" dirty="0" err="1" smtClean="0">
                <a:solidFill>
                  <a:schemeClr val="bg1"/>
                </a:solidFill>
              </a:rPr>
              <a:t>п'ятизначним</a:t>
            </a:r>
            <a:r>
              <a:rPr lang="ru-RU" sz="1400" b="1" dirty="0" smtClean="0">
                <a:solidFill>
                  <a:schemeClr val="bg1"/>
                </a:solidFill>
              </a:rPr>
              <a:t> номером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переховувався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військове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містечко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Чоколівський</a:t>
            </a:r>
            <a:r>
              <a:rPr lang="ru-RU" sz="1400" b="1" dirty="0" smtClean="0">
                <a:solidFill>
                  <a:schemeClr val="bg1"/>
                </a:solidFill>
              </a:rPr>
              <a:t> , де проходили </a:t>
            </a:r>
            <a:r>
              <a:rPr lang="ru-RU" sz="1400" b="1" dirty="0" err="1" smtClean="0">
                <a:solidFill>
                  <a:schemeClr val="bg1"/>
                </a:solidFill>
              </a:rPr>
              <a:t>тренування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космонавти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першої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двадцятки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err="1" smtClean="0">
                <a:solidFill>
                  <a:schemeClr val="bg1"/>
                </a:solidFill>
              </a:rPr>
              <a:t>Сьогодні</a:t>
            </a:r>
            <a:r>
              <a:rPr lang="ru-RU" sz="1400" b="1" dirty="0" smtClean="0">
                <a:solidFill>
                  <a:schemeClr val="bg1"/>
                </a:solidFill>
              </a:rPr>
              <a:t> ми </a:t>
            </a:r>
            <a:r>
              <a:rPr lang="ru-RU" sz="1400" b="1" dirty="0" err="1" smtClean="0">
                <a:solidFill>
                  <a:schemeClr val="bg1"/>
                </a:solidFill>
              </a:rPr>
              <a:t>називаємо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їх</a:t>
            </a:r>
            <a:r>
              <a:rPr lang="ru-RU" sz="1400" b="1" dirty="0" smtClean="0">
                <a:solidFill>
                  <a:schemeClr val="bg1"/>
                </a:solidFill>
              </a:rPr>
              <a:t> " </a:t>
            </a:r>
            <a:r>
              <a:rPr lang="ru-RU" sz="1400" b="1" dirty="0" err="1" smtClean="0">
                <a:solidFill>
                  <a:schemeClr val="bg1"/>
                </a:solidFill>
              </a:rPr>
              <a:t>гагарінським</a:t>
            </a:r>
            <a:r>
              <a:rPr lang="ru-RU" sz="1400" b="1" dirty="0" smtClean="0">
                <a:solidFill>
                  <a:schemeClr val="bg1"/>
                </a:solidFill>
              </a:rPr>
              <a:t> загоном " . </a:t>
            </a:r>
            <a:r>
              <a:rPr lang="ru-RU" sz="1400" b="1" dirty="0" err="1" smtClean="0">
                <a:solidFill>
                  <a:schemeClr val="bg1"/>
                </a:solidFill>
              </a:rPr>
              <a:t>Однак</a:t>
            </a:r>
            <a:r>
              <a:rPr lang="ru-RU" sz="1400" b="1" dirty="0" smtClean="0">
                <a:solidFill>
                  <a:schemeClr val="bg1"/>
                </a:solidFill>
              </a:rPr>
              <a:t> у першу </a:t>
            </a:r>
            <a:r>
              <a:rPr lang="ru-RU" sz="1400" b="1" dirty="0" err="1" smtClean="0">
                <a:solidFill>
                  <a:schemeClr val="bg1"/>
                </a:solidFill>
              </a:rPr>
              <a:t>шістку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відібрану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пізніше</a:t>
            </a:r>
            <a:r>
              <a:rPr lang="ru-RU" sz="1400" b="1" dirty="0" smtClean="0">
                <a:solidFill>
                  <a:schemeClr val="bg1"/>
                </a:solidFill>
              </a:rPr>
              <a:t> для самих перших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sz="1400" b="1" dirty="0" smtClean="0">
                <a:solidFill>
                  <a:schemeClr val="bg1"/>
                </a:solidFill>
              </a:rPr>
              <a:t> за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програмою</a:t>
            </a:r>
            <a:r>
              <a:rPr lang="ru-RU" sz="1400" b="1" dirty="0" smtClean="0">
                <a:solidFill>
                  <a:schemeClr val="bg1"/>
                </a:solidFill>
              </a:rPr>
              <a:t> " </a:t>
            </a:r>
            <a:r>
              <a:rPr lang="ru-RU" sz="1400" b="1" dirty="0" err="1" smtClean="0">
                <a:solidFill>
                  <a:schemeClr val="bg1"/>
                </a:solidFill>
              </a:rPr>
              <a:t>Схід</a:t>
            </a:r>
            <a:r>
              <a:rPr lang="ru-RU" sz="1400" b="1" dirty="0" smtClean="0">
                <a:solidFill>
                  <a:schemeClr val="bg1"/>
                </a:solidFill>
              </a:rPr>
              <a:t>" ,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не </a:t>
            </a:r>
            <a:r>
              <a:rPr lang="ru-RU" sz="1400" b="1" dirty="0" err="1" smtClean="0">
                <a:solidFill>
                  <a:schemeClr val="bg1"/>
                </a:solidFill>
              </a:rPr>
              <a:t>потрапив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Можливо</a:t>
            </a:r>
            <a:r>
              <a:rPr lang="ru-RU" sz="1400" b="1" dirty="0" smtClean="0">
                <a:solidFill>
                  <a:schemeClr val="bg1"/>
                </a:solidFill>
              </a:rPr>
              <a:t>, тому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наймолодшим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загоні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За </a:t>
            </a:r>
            <a:r>
              <a:rPr lang="ru-RU" sz="1400" b="1" dirty="0" err="1" smtClean="0">
                <a:solidFill>
                  <a:schemeClr val="bg1"/>
                </a:solidFill>
              </a:rPr>
              <a:t>графіком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Інституті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медико</a:t>
            </a:r>
            <a:r>
              <a:rPr lang="ru-RU" sz="1400" b="1" dirty="0" smtClean="0">
                <a:solidFill>
                  <a:schemeClr val="bg1"/>
                </a:solidFill>
              </a:rPr>
              <a:t> -</a:t>
            </a:r>
            <a:r>
              <a:rPr lang="ru-RU" sz="1400" b="1" dirty="0" err="1" smtClean="0">
                <a:solidFill>
                  <a:schemeClr val="bg1"/>
                </a:solidFill>
              </a:rPr>
              <a:t>біологічних</a:t>
            </a:r>
            <a:r>
              <a:rPr lang="ru-RU" sz="1400" b="1" dirty="0" smtClean="0">
                <a:solidFill>
                  <a:schemeClr val="bg1"/>
                </a:solidFill>
              </a:rPr>
              <a:t> проблем Валентин Бондаренко повинен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почати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випробування</a:t>
            </a:r>
            <a:r>
              <a:rPr lang="ru-RU" sz="1400" b="1" dirty="0" smtClean="0">
                <a:solidFill>
                  <a:schemeClr val="bg1"/>
                </a:solidFill>
              </a:rPr>
              <a:t> 13 </a:t>
            </a:r>
            <a:r>
              <a:rPr lang="ru-RU" sz="1400" b="1" dirty="0" err="1" smtClean="0">
                <a:solidFill>
                  <a:schemeClr val="bg1"/>
                </a:solidFill>
              </a:rPr>
              <a:t>березня</a:t>
            </a:r>
            <a:r>
              <a:rPr lang="ru-RU" sz="1400" b="1" dirty="0" smtClean="0">
                <a:solidFill>
                  <a:schemeClr val="bg1"/>
                </a:solidFill>
              </a:rPr>
              <a:t> 1961 . </a:t>
            </a:r>
            <a:r>
              <a:rPr lang="ru-RU" sz="1400" b="1" dirty="0" err="1" smtClean="0">
                <a:solidFill>
                  <a:schemeClr val="bg1"/>
                </a:solidFill>
              </a:rPr>
              <a:t>Вранці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попрощався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дружиною Анею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матір'ю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поцілував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сина</a:t>
            </a:r>
            <a:r>
              <a:rPr lang="ru-RU" sz="1400" b="1" dirty="0" smtClean="0">
                <a:solidFill>
                  <a:schemeClr val="bg1"/>
                </a:solidFill>
              </a:rPr>
              <a:t>. Сказав,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їде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відрядження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днів</a:t>
            </a:r>
            <a:r>
              <a:rPr lang="ru-RU" sz="1400" b="1" dirty="0" smtClean="0">
                <a:solidFill>
                  <a:schemeClr val="bg1"/>
                </a:solidFill>
              </a:rPr>
              <a:t> на 10-12.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Були </a:t>
            </a:r>
            <a:r>
              <a:rPr lang="ru-RU" sz="1400" b="1" dirty="0" err="1" smtClean="0">
                <a:solidFill>
                  <a:schemeClr val="bg1"/>
                </a:solidFill>
              </a:rPr>
              <a:t>десяту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добу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тренування</a:t>
            </a:r>
            <a:r>
              <a:rPr lang="ru-RU" sz="1400" b="1" dirty="0" smtClean="0">
                <a:solidFill>
                  <a:schemeClr val="bg1"/>
                </a:solidFill>
              </a:rPr>
              <a:t> Валентина в </a:t>
            </a:r>
            <a:r>
              <a:rPr lang="ru-RU" sz="1400" b="1" dirty="0" err="1" smtClean="0">
                <a:solidFill>
                  <a:schemeClr val="bg1"/>
                </a:solidFill>
              </a:rPr>
              <a:t>сурдобарокамері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встановленої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</a:t>
            </a:r>
            <a:r>
              <a:rPr lang="ru-RU" sz="1400" b="1" dirty="0" smtClean="0">
                <a:solidFill>
                  <a:schemeClr val="bg1"/>
                </a:solidFill>
              </a:rPr>
              <a:t> НДІ- 7 ВПС ( </a:t>
            </a:r>
            <a:r>
              <a:rPr lang="ru-RU" sz="1400" b="1" dirty="0" err="1" smtClean="0">
                <a:solidFill>
                  <a:schemeClr val="bg1"/>
                </a:solidFill>
              </a:rPr>
              <a:t>нині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Інститут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авіаційної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медицини</a:t>
            </a:r>
            <a:r>
              <a:rPr lang="ru-RU" sz="1400" b="1" dirty="0" smtClean="0">
                <a:solidFill>
                  <a:schemeClr val="bg1"/>
                </a:solidFill>
              </a:rPr>
              <a:t> ) , в </a:t>
            </a:r>
            <a:r>
              <a:rPr lang="ru-RU" sz="1400" b="1" dirty="0" err="1" smtClean="0">
                <a:solidFill>
                  <a:schemeClr val="bg1"/>
                </a:solidFill>
              </a:rPr>
              <a:t>Москві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біля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1400" b="1" dirty="0" smtClean="0">
                <a:solidFill>
                  <a:schemeClr val="bg1"/>
                </a:solidFill>
              </a:rPr>
              <a:t> метро " Динамо".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проходив </a:t>
            </a:r>
            <a:r>
              <a:rPr lang="ru-RU" sz="1400" b="1" dirty="0" err="1" smtClean="0">
                <a:solidFill>
                  <a:schemeClr val="bg1"/>
                </a:solidFill>
              </a:rPr>
              <a:t>випробування</a:t>
            </a:r>
            <a:r>
              <a:rPr lang="ru-RU" sz="1400" b="1" dirty="0" smtClean="0">
                <a:solidFill>
                  <a:schemeClr val="bg1"/>
                </a:solidFill>
              </a:rPr>
              <a:t> в перевернутому </a:t>
            </a:r>
            <a:r>
              <a:rPr lang="ru-RU" sz="1400" b="1" dirty="0" err="1" smtClean="0">
                <a:solidFill>
                  <a:schemeClr val="bg1"/>
                </a:solidFill>
              </a:rPr>
              <a:t>режимі</a:t>
            </a:r>
            <a:r>
              <a:rPr lang="ru-RU" sz="1400" b="1" dirty="0" smtClean="0">
                <a:solidFill>
                  <a:schemeClr val="bg1"/>
                </a:solidFill>
              </a:rPr>
              <a:t> дня - днем повинен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спати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вночі</a:t>
            </a:r>
            <a:r>
              <a:rPr lang="ru-RU" sz="1400" b="1" dirty="0" smtClean="0">
                <a:solidFill>
                  <a:schemeClr val="bg1"/>
                </a:solidFill>
              </a:rPr>
              <a:t> - не </a:t>
            </a:r>
            <a:r>
              <a:rPr lang="ru-RU" sz="1400" b="1" dirty="0" err="1" smtClean="0">
                <a:solidFill>
                  <a:schemeClr val="bg1"/>
                </a:solidFill>
              </a:rPr>
              <a:t>спати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Тренування</a:t>
            </a:r>
            <a:r>
              <a:rPr lang="ru-RU" sz="1400" b="1" dirty="0" smtClean="0">
                <a:solidFill>
                  <a:schemeClr val="bg1"/>
                </a:solidFill>
              </a:rPr>
              <a:t> в " </a:t>
            </a:r>
            <a:r>
              <a:rPr lang="ru-RU" sz="1400" b="1" dirty="0" err="1" smtClean="0">
                <a:solidFill>
                  <a:schemeClr val="bg1"/>
                </a:solidFill>
              </a:rPr>
              <a:t>обмеженому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обсязі</a:t>
            </a:r>
            <a:r>
              <a:rPr lang="ru-RU" sz="1400" b="1" dirty="0" smtClean="0">
                <a:solidFill>
                  <a:schemeClr val="bg1"/>
                </a:solidFill>
              </a:rPr>
              <a:t> " - " </a:t>
            </a:r>
            <a:r>
              <a:rPr lang="ru-RU" sz="1400" b="1" dirty="0" err="1" smtClean="0">
                <a:solidFill>
                  <a:schemeClr val="bg1"/>
                </a:solidFill>
              </a:rPr>
              <a:t>світі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тиші</a:t>
            </a:r>
            <a:r>
              <a:rPr lang="ru-RU" sz="1400" b="1" dirty="0" smtClean="0">
                <a:solidFill>
                  <a:schemeClr val="bg1"/>
                </a:solidFill>
              </a:rPr>
              <a:t>" , де </a:t>
            </a:r>
            <a:r>
              <a:rPr lang="ru-RU" sz="1400" b="1" dirty="0" err="1" smtClean="0">
                <a:solidFill>
                  <a:schemeClr val="bg1"/>
                </a:solidFill>
              </a:rPr>
              <a:t>змінюється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тиск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повітря</a:t>
            </a:r>
            <a:r>
              <a:rPr lang="ru-RU" sz="1400" b="1" dirty="0" smtClean="0">
                <a:solidFill>
                  <a:schemeClr val="bg1"/>
                </a:solidFill>
              </a:rPr>
              <a:t> , температура , </a:t>
            </a:r>
            <a:r>
              <a:rPr lang="ru-RU" sz="1400" b="1" dirty="0" err="1" smtClean="0">
                <a:solidFill>
                  <a:schemeClr val="bg1"/>
                </a:solidFill>
              </a:rPr>
              <a:t>вміст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кисню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вуглекислоти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підходила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кінця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err="1" smtClean="0">
                <a:solidFill>
                  <a:schemeClr val="bg1"/>
                </a:solidFill>
              </a:rPr>
              <a:t>Тиск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сурдобарокамері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зниженим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але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це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компенсувалося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високим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вмістом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кисню</a:t>
            </a:r>
            <a:r>
              <a:rPr lang="ru-RU" sz="1400" b="1" dirty="0" smtClean="0">
                <a:solidFill>
                  <a:schemeClr val="bg1"/>
                </a:solidFill>
              </a:rPr>
              <a:t>. Валентину дозволили </a:t>
            </a:r>
            <a:r>
              <a:rPr lang="ru-RU" sz="1400" b="1" dirty="0" err="1" smtClean="0">
                <a:solidFill>
                  <a:schemeClr val="bg1"/>
                </a:solidFill>
              </a:rPr>
              <a:t>зняти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себе </a:t>
            </a:r>
            <a:r>
              <a:rPr lang="ru-RU" sz="1400" b="1" dirty="0" err="1" smtClean="0">
                <a:solidFill>
                  <a:schemeClr val="bg1"/>
                </a:solidFill>
              </a:rPr>
              <a:t>медичні</a:t>
            </a:r>
            <a:r>
              <a:rPr lang="ru-RU" sz="1400" b="1" dirty="0" smtClean="0">
                <a:solidFill>
                  <a:schemeClr val="bg1"/>
                </a:solidFill>
              </a:rPr>
              <a:t> датчики . </a:t>
            </a:r>
            <a:r>
              <a:rPr lang="ru-RU" sz="1400" b="1" dirty="0" err="1" smtClean="0">
                <a:solidFill>
                  <a:schemeClr val="bg1"/>
                </a:solidFill>
              </a:rPr>
              <a:t>Почервонілу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шкіру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протер ватою , </a:t>
            </a:r>
            <a:r>
              <a:rPr lang="ru-RU" sz="1400" b="1" dirty="0" err="1" smtClean="0">
                <a:solidFill>
                  <a:schemeClr val="bg1"/>
                </a:solidFill>
              </a:rPr>
              <a:t>змоченою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спирті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, не </a:t>
            </a:r>
            <a:r>
              <a:rPr lang="ru-RU" sz="1400" b="1" dirty="0" err="1" smtClean="0">
                <a:solidFill>
                  <a:schemeClr val="bg1"/>
                </a:solidFill>
              </a:rPr>
              <a:t>дивлячись</a:t>
            </a:r>
            <a:r>
              <a:rPr lang="ru-RU" sz="1400" b="1" dirty="0" smtClean="0">
                <a:solidFill>
                  <a:schemeClr val="bg1"/>
                </a:solidFill>
              </a:rPr>
              <a:t>, кинув </a:t>
            </a:r>
            <a:r>
              <a:rPr lang="ru-RU" sz="1400" b="1" dirty="0" err="1" smtClean="0">
                <a:solidFill>
                  <a:schemeClr val="bg1"/>
                </a:solidFill>
              </a:rPr>
              <a:t>її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кошик</a:t>
            </a:r>
            <a:r>
              <a:rPr lang="ru-RU" sz="1400" b="1" dirty="0" smtClean="0">
                <a:solidFill>
                  <a:schemeClr val="bg1"/>
                </a:solidFill>
              </a:rPr>
              <a:t> для </a:t>
            </a:r>
            <a:r>
              <a:rPr lang="ru-RU" sz="1400" b="1" dirty="0" err="1" smtClean="0">
                <a:solidFill>
                  <a:schemeClr val="bg1"/>
                </a:solidFill>
              </a:rPr>
              <a:t>сміття</a:t>
            </a:r>
            <a:r>
              <a:rPr lang="ru-RU" sz="1400" b="1" dirty="0" smtClean="0">
                <a:solidFill>
                  <a:schemeClr val="bg1"/>
                </a:solidFill>
              </a:rPr>
              <a:t>. Але вата впала на </a:t>
            </a:r>
            <a:r>
              <a:rPr lang="ru-RU" sz="1400" b="1" dirty="0" err="1" smtClean="0">
                <a:solidFill>
                  <a:schemeClr val="bg1"/>
                </a:solidFill>
              </a:rPr>
              <a:t>спіраль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електроплитки</a:t>
            </a:r>
            <a:r>
              <a:rPr lang="ru-RU" sz="1400" b="1" dirty="0" smtClean="0">
                <a:solidFill>
                  <a:schemeClr val="bg1"/>
                </a:solidFill>
              </a:rPr>
              <a:t> . "</a:t>
            </a:r>
            <a:r>
              <a:rPr lang="ru-RU" sz="1400" b="1" dirty="0" err="1" smtClean="0">
                <a:solidFill>
                  <a:schemeClr val="bg1"/>
                </a:solidFill>
              </a:rPr>
              <a:t>Висота</a:t>
            </a:r>
            <a:r>
              <a:rPr lang="ru-RU" sz="1400" b="1" dirty="0" smtClean="0">
                <a:solidFill>
                  <a:schemeClr val="bg1"/>
                </a:solidFill>
              </a:rPr>
              <a:t>" в </a:t>
            </a:r>
            <a:r>
              <a:rPr lang="ru-RU" sz="1400" b="1" dirty="0" err="1" smtClean="0">
                <a:solidFill>
                  <a:schemeClr val="bg1"/>
                </a:solidFill>
              </a:rPr>
              <a:t>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була</a:t>
            </a:r>
            <a:r>
              <a:rPr lang="ru-RU" sz="1400" b="1" dirty="0" smtClean="0">
                <a:solidFill>
                  <a:schemeClr val="bg1"/>
                </a:solidFill>
              </a:rPr>
              <a:t> 4,5 метра , в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перенасиченої</a:t>
            </a:r>
            <a:r>
              <a:rPr lang="ru-RU" sz="1400" b="1" dirty="0" smtClean="0">
                <a:solidFill>
                  <a:schemeClr val="bg1"/>
                </a:solidFill>
              </a:rPr>
              <a:t> киснем </a:t>
            </a:r>
            <a:r>
              <a:rPr lang="ru-RU" sz="1400" b="1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цього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достатньо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щоб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виникла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пожежа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Полум'я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миттєво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охопило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маленьке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приміщення</a:t>
            </a:r>
            <a:r>
              <a:rPr lang="ru-RU" sz="1400" b="1" dirty="0" smtClean="0">
                <a:solidFill>
                  <a:schemeClr val="bg1"/>
                </a:solidFill>
              </a:rPr>
              <a:t> . На </a:t>
            </a:r>
            <a:r>
              <a:rPr lang="ru-RU" sz="1400" b="1" dirty="0" err="1" smtClean="0">
                <a:solidFill>
                  <a:schemeClr val="bg1"/>
                </a:solidFill>
              </a:rPr>
              <a:t>Валентині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загорівся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вовняний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тренувальний</a:t>
            </a:r>
            <a:r>
              <a:rPr lang="ru-RU" sz="1400" b="1" dirty="0" smtClean="0">
                <a:solidFill>
                  <a:schemeClr val="bg1"/>
                </a:solidFill>
              </a:rPr>
              <a:t> костюм.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збити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себе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полум'я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err="1" smtClean="0">
                <a:solidFill>
                  <a:schemeClr val="bg1"/>
                </a:solidFill>
              </a:rPr>
              <a:t>Черговий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лікар</a:t>
            </a:r>
            <a:r>
              <a:rPr lang="ru-RU" sz="1400" b="1" dirty="0" smtClean="0">
                <a:solidFill>
                  <a:schemeClr val="bg1"/>
                </a:solidFill>
              </a:rPr>
              <a:t> не </a:t>
            </a:r>
            <a:r>
              <a:rPr lang="ru-RU" sz="1400" b="1" dirty="0" err="1" smtClean="0">
                <a:solidFill>
                  <a:schemeClr val="bg1"/>
                </a:solidFill>
              </a:rPr>
              <a:t>зміг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відразу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відкрити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герметичні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двері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сурдобарокамері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через перепад </a:t>
            </a:r>
            <a:r>
              <a:rPr lang="ru-RU" sz="1400" b="1" dirty="0" err="1" smtClean="0">
                <a:solidFill>
                  <a:schemeClr val="bg1"/>
                </a:solidFill>
              </a:rPr>
              <a:t>тиску</a:t>
            </a:r>
            <a:r>
              <a:rPr lang="ru-RU" sz="1400" b="1" dirty="0" smtClean="0">
                <a:solidFill>
                  <a:schemeClr val="bg1"/>
                </a:solidFill>
              </a:rPr>
              <a:t> - </a:t>
            </a:r>
            <a:r>
              <a:rPr lang="ru-RU" sz="1400" b="1" dirty="0" err="1" smtClean="0">
                <a:solidFill>
                  <a:schemeClr val="bg1"/>
                </a:solidFill>
              </a:rPr>
              <a:t>потрібен</a:t>
            </a:r>
            <a:r>
              <a:rPr lang="ru-RU" sz="1400" b="1" dirty="0" smtClean="0">
                <a:solidFill>
                  <a:schemeClr val="bg1"/>
                </a:solidFill>
              </a:rPr>
              <a:t> час , </a:t>
            </a:r>
            <a:r>
              <a:rPr lang="ru-RU" sz="1400" b="1" dirty="0" err="1" smtClean="0">
                <a:solidFill>
                  <a:schemeClr val="bg1"/>
                </a:solidFill>
              </a:rPr>
              <a:t>щоб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вирівняти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зовнішній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тиск</a:t>
            </a:r>
            <a:r>
              <a:rPr lang="ru-RU" sz="1400" b="1" dirty="0" smtClean="0">
                <a:solidFill>
                  <a:schemeClr val="bg1"/>
                </a:solidFill>
              </a:rPr>
              <a:t> ... </a:t>
            </a:r>
            <a:r>
              <a:rPr lang="ru-RU" sz="1400" b="1" dirty="0" smtClean="0">
                <a:solidFill>
                  <a:schemeClr val="bg1"/>
                </a:solidFill>
              </a:rPr>
              <a:t>Коли </a:t>
            </a:r>
            <a:r>
              <a:rPr lang="ru-RU" sz="1400" b="1" dirty="0" smtClean="0">
                <a:solidFill>
                  <a:schemeClr val="bg1"/>
                </a:solidFill>
              </a:rPr>
              <a:t>Валентина </a:t>
            </a:r>
            <a:r>
              <a:rPr lang="ru-RU" sz="1400" b="1" dirty="0" err="1" smtClean="0">
                <a:solidFill>
                  <a:schemeClr val="bg1"/>
                </a:solidFill>
              </a:rPr>
              <a:t>винесли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сурдобарокамері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ще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весь час </a:t>
            </a:r>
            <a:r>
              <a:rPr lang="ru-RU" sz="1400" b="1" dirty="0" err="1" smtClean="0">
                <a:solidFill>
                  <a:schemeClr val="bg1"/>
                </a:solidFill>
              </a:rPr>
              <a:t>повторював</a:t>
            </a:r>
            <a:r>
              <a:rPr lang="ru-RU" sz="1400" b="1" dirty="0" smtClean="0">
                <a:solidFill>
                  <a:schemeClr val="bg1"/>
                </a:solidFill>
              </a:rPr>
              <a:t>: " </a:t>
            </a:r>
            <a:r>
              <a:rPr lang="ru-RU" sz="1400" b="1" dirty="0" err="1" smtClean="0">
                <a:solidFill>
                  <a:schemeClr val="bg1"/>
                </a:solidFill>
              </a:rPr>
              <a:t>Нікого</a:t>
            </a:r>
            <a:r>
              <a:rPr lang="ru-RU" sz="1400" b="1" dirty="0" smtClean="0">
                <a:solidFill>
                  <a:schemeClr val="bg1"/>
                </a:solidFill>
              </a:rPr>
              <a:t> не </a:t>
            </a:r>
            <a:r>
              <a:rPr lang="ru-RU" sz="1400" b="1" dirty="0" err="1" smtClean="0">
                <a:solidFill>
                  <a:schemeClr val="bg1"/>
                </a:solidFill>
              </a:rPr>
              <a:t>звинувачуйте</a:t>
            </a:r>
            <a:r>
              <a:rPr lang="ru-RU" sz="1400" b="1" dirty="0" smtClean="0">
                <a:solidFill>
                  <a:schemeClr val="bg1"/>
                </a:solidFill>
              </a:rPr>
              <a:t> , я сам винен".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евакуації</a:t>
            </a:r>
            <a:r>
              <a:rPr lang="ru-RU" sz="1400" b="1" dirty="0" smtClean="0">
                <a:solidFill>
                  <a:schemeClr val="bg1"/>
                </a:solidFill>
              </a:rPr>
              <a:t> Валентина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сурдобарокамері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негайно</a:t>
            </a:r>
            <a:r>
              <a:rPr lang="ru-RU" sz="1400" b="1" dirty="0" smtClean="0">
                <a:solidFill>
                  <a:schemeClr val="bg1"/>
                </a:solidFill>
              </a:rPr>
              <a:t> доставлений до </a:t>
            </a:r>
            <a:r>
              <a:rPr lang="ru-RU" sz="1400" b="1" dirty="0" err="1" smtClean="0">
                <a:solidFill>
                  <a:schemeClr val="bg1"/>
                </a:solidFill>
              </a:rPr>
              <a:t>Боткінської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лікарні</a:t>
            </a:r>
            <a:r>
              <a:rPr lang="ru-RU" sz="1400" b="1" dirty="0" smtClean="0">
                <a:solidFill>
                  <a:schemeClr val="bg1"/>
                </a:solidFill>
              </a:rPr>
              <a:t> . За </a:t>
            </a:r>
            <a:r>
              <a:rPr lang="ru-RU" sz="1400" b="1" dirty="0" err="1" smtClean="0">
                <a:solidFill>
                  <a:schemeClr val="bg1"/>
                </a:solidFill>
              </a:rPr>
              <a:t>життя</a:t>
            </a:r>
            <a:r>
              <a:rPr lang="ru-RU" sz="1400" b="1" dirty="0" smtClean="0">
                <a:solidFill>
                  <a:schemeClr val="bg1"/>
                </a:solidFill>
              </a:rPr>
              <a:t> В.Бондаренко </a:t>
            </a:r>
            <a:r>
              <a:rPr lang="ru-RU" sz="1400" b="1" dirty="0" err="1" smtClean="0">
                <a:solidFill>
                  <a:schemeClr val="bg1"/>
                </a:solidFill>
              </a:rPr>
              <a:t>лікарі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боролися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вісім</a:t>
            </a:r>
            <a:r>
              <a:rPr lang="ru-RU" sz="1400" b="1" dirty="0" smtClean="0">
                <a:solidFill>
                  <a:schemeClr val="bg1"/>
                </a:solidFill>
              </a:rPr>
              <a:t> годин.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Співробітники</a:t>
            </a:r>
            <a:r>
              <a:rPr lang="ru-RU" sz="1400" b="1" dirty="0" smtClean="0">
                <a:solidFill>
                  <a:schemeClr val="bg1"/>
                </a:solidFill>
              </a:rPr>
              <a:t> НДІ- 7 для </a:t>
            </a:r>
            <a:r>
              <a:rPr lang="ru-RU" sz="1400" b="1" dirty="0" err="1" smtClean="0">
                <a:solidFill>
                  <a:schemeClr val="bg1"/>
                </a:solidFill>
              </a:rPr>
              <a:t>порятунку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життя</a:t>
            </a:r>
            <a:r>
              <a:rPr lang="ru-RU" sz="1400" b="1" dirty="0" smtClean="0">
                <a:solidFill>
                  <a:schemeClr val="bg1"/>
                </a:solidFill>
              </a:rPr>
              <a:t> Валентина </a:t>
            </a:r>
            <a:r>
              <a:rPr lang="ru-RU" sz="1400" b="1" dirty="0" err="1" smtClean="0">
                <a:solidFill>
                  <a:schemeClr val="bg1"/>
                </a:solidFill>
              </a:rPr>
              <a:t>навперебій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пропонували</a:t>
            </a:r>
            <a:r>
              <a:rPr lang="ru-RU" sz="1400" b="1" dirty="0" smtClean="0">
                <a:solidFill>
                  <a:schemeClr val="bg1"/>
                </a:solidFill>
              </a:rPr>
              <a:t> свою кров , </a:t>
            </a:r>
            <a:r>
              <a:rPr lang="ru-RU" sz="1400" b="1" dirty="0" err="1" smtClean="0">
                <a:solidFill>
                  <a:schemeClr val="bg1"/>
                </a:solidFill>
              </a:rPr>
              <a:t>шкіру</a:t>
            </a:r>
            <a:r>
              <a:rPr lang="ru-RU" sz="1400" b="1" dirty="0" smtClean="0">
                <a:solidFill>
                  <a:schemeClr val="bg1"/>
                </a:solidFill>
              </a:rPr>
              <a:t> для пересадки. Але , на жаль , вони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безсилі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помер </a:t>
            </a:r>
            <a:r>
              <a:rPr lang="ru-RU" sz="1400" b="1" dirty="0" err="1" smtClean="0">
                <a:solidFill>
                  <a:schemeClr val="bg1"/>
                </a:solidFill>
              </a:rPr>
              <a:t>від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опікового</a:t>
            </a:r>
            <a:r>
              <a:rPr lang="ru-RU" sz="1400" b="1" dirty="0" smtClean="0">
                <a:solidFill>
                  <a:schemeClr val="bg1"/>
                </a:solidFill>
              </a:rPr>
              <a:t> шоку.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Похований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Харкові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кладовищі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Липовій</a:t>
            </a:r>
            <a:r>
              <a:rPr lang="ru-RU" sz="1400" b="1" dirty="0" smtClean="0">
                <a:solidFill>
                  <a:schemeClr val="bg1"/>
                </a:solidFill>
              </a:rPr>
              <a:t> Гаю . </a:t>
            </a:r>
            <a:r>
              <a:rPr lang="ru-RU" sz="1400" b="1" dirty="0" smtClean="0">
                <a:solidFill>
                  <a:schemeClr val="bg1"/>
                </a:solidFill>
              </a:rPr>
              <a:t>Бондаренко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одружений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сина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Олександра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загибелі</a:t>
            </a:r>
            <a:r>
              <a:rPr lang="ru-RU" sz="1400" b="1" dirty="0" smtClean="0">
                <a:solidFill>
                  <a:schemeClr val="bg1"/>
                </a:solidFill>
              </a:rPr>
              <a:t> Бондаренко </a:t>
            </a:r>
            <a:r>
              <a:rPr lang="ru-RU" sz="1400" b="1" dirty="0" err="1" smtClean="0">
                <a:solidFill>
                  <a:schemeClr val="bg1"/>
                </a:solidFill>
              </a:rPr>
              <a:t>його</a:t>
            </a:r>
            <a:r>
              <a:rPr lang="ru-RU" sz="1400" b="1" dirty="0" smtClean="0">
                <a:solidFill>
                  <a:schemeClr val="bg1"/>
                </a:solidFill>
              </a:rPr>
              <a:t> дружина Анна </a:t>
            </a:r>
            <a:r>
              <a:rPr lang="ru-RU" sz="1400" b="1" dirty="0" err="1" smtClean="0">
                <a:solidFill>
                  <a:schemeClr val="bg1"/>
                </a:solidFill>
              </a:rPr>
              <a:t>залишилася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працювати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Центрі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син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1400" b="1" dirty="0" smtClean="0">
                <a:solidFill>
                  <a:schemeClr val="bg1"/>
                </a:solidFill>
              </a:rPr>
              <a:t> став </a:t>
            </a:r>
            <a:r>
              <a:rPr lang="ru-RU" sz="1400" b="1" dirty="0" err="1" smtClean="0">
                <a:solidFill>
                  <a:schemeClr val="bg1"/>
                </a:solidFill>
              </a:rPr>
              <a:t>військовим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льотчиком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17 </a:t>
            </a:r>
            <a:r>
              <a:rPr lang="ru-RU" sz="1400" b="1" dirty="0" err="1" smtClean="0">
                <a:solidFill>
                  <a:schemeClr val="bg1"/>
                </a:solidFill>
              </a:rPr>
              <a:t>червня</a:t>
            </a:r>
            <a:r>
              <a:rPr lang="ru-RU" sz="1400" b="1" dirty="0" smtClean="0">
                <a:solidFill>
                  <a:schemeClr val="bg1"/>
                </a:solidFill>
              </a:rPr>
              <a:t> 1961 указом </a:t>
            </a:r>
            <a:r>
              <a:rPr lang="ru-RU" sz="1400" b="1" dirty="0" err="1" smtClean="0">
                <a:solidFill>
                  <a:schemeClr val="bg1"/>
                </a:solidFill>
              </a:rPr>
              <a:t>Президії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Верховної</a:t>
            </a:r>
            <a:r>
              <a:rPr lang="ru-RU" sz="1400" b="1" dirty="0" smtClean="0">
                <a:solidFill>
                  <a:schemeClr val="bg1"/>
                </a:solidFill>
              </a:rPr>
              <a:t> Ради СРСР «за </a:t>
            </a:r>
            <a:r>
              <a:rPr lang="ru-RU" sz="1400" b="1" dirty="0" err="1" smtClean="0">
                <a:solidFill>
                  <a:schemeClr val="bg1"/>
                </a:solidFill>
              </a:rPr>
              <a:t>успішне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1400" b="1" dirty="0" smtClean="0">
                <a:solidFill>
                  <a:schemeClr val="bg1"/>
                </a:solidFill>
              </a:rPr>
              <a:t> уряду» </a:t>
            </a:r>
            <a:r>
              <a:rPr lang="ru-RU" sz="1400" b="1" dirty="0" err="1" smtClean="0">
                <a:solidFill>
                  <a:schemeClr val="bg1"/>
                </a:solidFill>
              </a:rPr>
              <a:t>нагороджений</a:t>
            </a:r>
            <a:r>
              <a:rPr lang="ru-RU" sz="1400" b="1" dirty="0" smtClean="0">
                <a:solidFill>
                  <a:schemeClr val="bg1"/>
                </a:solidFill>
              </a:rPr>
              <a:t> орденом </a:t>
            </a:r>
            <a:r>
              <a:rPr lang="ru-RU" sz="1400" b="1" dirty="0" err="1" smtClean="0">
                <a:solidFill>
                  <a:schemeClr val="bg1"/>
                </a:solidFill>
              </a:rPr>
              <a:t>Червоної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Зірки</a:t>
            </a:r>
            <a:r>
              <a:rPr lang="ru-RU" sz="1400" b="1" dirty="0" smtClean="0">
                <a:solidFill>
                  <a:schemeClr val="bg1"/>
                </a:solidFill>
              </a:rPr>
              <a:t> ( посмертно).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2492896"/>
            <a:ext cx="1475656" cy="65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Валентин Бондаренко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library.khai.edu/pages/ukraine_and_spice/images/ljahov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32240" y="188640"/>
            <a:ext cx="2160240" cy="275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04248" y="292494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Ляхов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Володимир </a:t>
            </a:r>
            <a:r>
              <a:rPr lang="uk-UA" b="1" dirty="0" err="1" smtClean="0">
                <a:solidFill>
                  <a:schemeClr val="bg1"/>
                </a:solidFill>
              </a:rPr>
              <a:t>Афанасієвич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804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Радянський</a:t>
            </a:r>
            <a:r>
              <a:rPr lang="ru-RU" sz="1400" b="1" dirty="0" smtClean="0">
                <a:solidFill>
                  <a:schemeClr val="bg1"/>
                </a:solidFill>
              </a:rPr>
              <a:t> космонавт , полковник , </a:t>
            </a:r>
            <a:r>
              <a:rPr lang="ru-RU" sz="1400" b="1" dirty="0" err="1" smtClean="0">
                <a:solidFill>
                  <a:schemeClr val="bg1"/>
                </a:solidFill>
              </a:rPr>
              <a:t>двічі</a:t>
            </a:r>
            <a:r>
              <a:rPr lang="ru-RU" sz="1400" b="1" dirty="0" smtClean="0">
                <a:solidFill>
                  <a:schemeClr val="bg1"/>
                </a:solidFill>
              </a:rPr>
              <a:t> Герой </a:t>
            </a:r>
            <a:r>
              <a:rPr lang="ru-RU" sz="1400" b="1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sz="1400" b="1" dirty="0" smtClean="0">
                <a:solidFill>
                  <a:schemeClr val="bg1"/>
                </a:solidFill>
              </a:rPr>
              <a:t> Союзу.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1400" b="1" dirty="0" smtClean="0">
                <a:solidFill>
                  <a:schemeClr val="bg1"/>
                </a:solidFill>
              </a:rPr>
              <a:t> 0 </a:t>
            </a:r>
            <a:r>
              <a:rPr lang="ru-RU" sz="1400" b="1" dirty="0" err="1" smtClean="0">
                <a:solidFill>
                  <a:schemeClr val="bg1"/>
                </a:solidFill>
              </a:rPr>
              <a:t>липня</a:t>
            </a:r>
            <a:r>
              <a:rPr lang="ru-RU" sz="1400" b="1" dirty="0" smtClean="0">
                <a:solidFill>
                  <a:schemeClr val="bg1"/>
                </a:solidFill>
              </a:rPr>
              <a:t> 1941 року в </a:t>
            </a:r>
            <a:r>
              <a:rPr lang="ru-RU" sz="14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1400" b="1" dirty="0" smtClean="0">
                <a:solidFill>
                  <a:schemeClr val="bg1"/>
                </a:solidFill>
              </a:rPr>
              <a:t> Антрацит </a:t>
            </a:r>
            <a:r>
              <a:rPr lang="ru-RU" sz="1400" b="1" dirty="0" err="1" smtClean="0">
                <a:solidFill>
                  <a:schemeClr val="bg1"/>
                </a:solidFill>
              </a:rPr>
              <a:t>Ворошиловградської</a:t>
            </a:r>
            <a:r>
              <a:rPr lang="ru-RU" sz="1400" b="1" dirty="0" smtClean="0">
                <a:solidFill>
                  <a:schemeClr val="bg1"/>
                </a:solidFill>
              </a:rPr>
              <a:t> (</a:t>
            </a:r>
            <a:r>
              <a:rPr lang="ru-RU" sz="1400" b="1" dirty="0" err="1" smtClean="0">
                <a:solidFill>
                  <a:schemeClr val="bg1"/>
                </a:solidFill>
              </a:rPr>
              <a:t>нині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Луганської</a:t>
            </a:r>
            <a:r>
              <a:rPr lang="ru-RU" sz="1400" b="1" dirty="0" smtClean="0">
                <a:solidFill>
                  <a:schemeClr val="bg1"/>
                </a:solidFill>
              </a:rPr>
              <a:t>) </a:t>
            </a:r>
            <a:r>
              <a:rPr lang="ru-RU" sz="14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У 1967 </a:t>
            </a:r>
            <a:r>
              <a:rPr lang="ru-RU" sz="1400" b="1" dirty="0" err="1" smtClean="0">
                <a:solidFill>
                  <a:schemeClr val="bg1"/>
                </a:solidFill>
              </a:rPr>
              <a:t>році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sz="1400" b="1" dirty="0" smtClean="0">
                <a:solidFill>
                  <a:schemeClr val="bg1"/>
                </a:solidFill>
              </a:rPr>
              <a:t> до загону </a:t>
            </a:r>
            <a:r>
              <a:rPr lang="ru-RU" sz="1400" b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sz="1400" b="1" dirty="0" smtClean="0">
                <a:solidFill>
                  <a:schemeClr val="bg1"/>
                </a:solidFill>
              </a:rPr>
              <a:t> ( 1967 </a:t>
            </a:r>
            <a:r>
              <a:rPr lang="ru-RU" sz="1400" b="1" dirty="0" err="1" smtClean="0">
                <a:solidFill>
                  <a:schemeClr val="bg1"/>
                </a:solidFill>
              </a:rPr>
              <a:t>Група</a:t>
            </a:r>
            <a:r>
              <a:rPr lang="ru-RU" sz="1400" b="1" dirty="0" smtClean="0">
                <a:solidFill>
                  <a:schemeClr val="bg1"/>
                </a:solidFill>
              </a:rPr>
              <a:t> ВВС № 4).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повний</a:t>
            </a:r>
            <a:r>
              <a:rPr lang="ru-RU" sz="1400" b="1" dirty="0" smtClean="0">
                <a:solidFill>
                  <a:schemeClr val="bg1"/>
                </a:solidFill>
              </a:rPr>
              <a:t> курс </a:t>
            </a:r>
            <a:r>
              <a:rPr lang="ru-RU" sz="1400" b="1" dirty="0" err="1" smtClean="0">
                <a:solidFill>
                  <a:schemeClr val="bg1"/>
                </a:solidFill>
              </a:rPr>
              <a:t>загальнокосмічної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1400" b="1" dirty="0" smtClean="0">
                <a:solidFill>
                  <a:schemeClr val="bg1"/>
                </a:solidFill>
              </a:rPr>
              <a:t> та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кораблях типу « Союз»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орбітальних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станціях</a:t>
            </a:r>
            <a:r>
              <a:rPr lang="ru-RU" sz="1400" b="1" dirty="0" smtClean="0">
                <a:solidFill>
                  <a:schemeClr val="bg1"/>
                </a:solidFill>
              </a:rPr>
              <a:t> типу « Салют» ( ДОС ) 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Політ</a:t>
            </a:r>
            <a:r>
              <a:rPr lang="ru-RU" sz="1400" b="1" dirty="0" smtClean="0">
                <a:solidFill>
                  <a:schemeClr val="bg1"/>
                </a:solidFill>
              </a:rPr>
              <a:t> в космос </a:t>
            </a:r>
            <a:r>
              <a:rPr lang="ru-RU" sz="1400" b="1" dirty="0" err="1" smtClean="0">
                <a:solidFill>
                  <a:schemeClr val="bg1"/>
                </a:solidFill>
              </a:rPr>
              <a:t>здійснив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25 лютого по 19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серпня</a:t>
            </a:r>
            <a:r>
              <a:rPr lang="ru-RU" sz="1400" b="1" dirty="0" smtClean="0">
                <a:solidFill>
                  <a:schemeClr val="bg1"/>
                </a:solidFill>
              </a:rPr>
              <a:t> 1979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спільно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Рюміним</a:t>
            </a:r>
            <a:r>
              <a:rPr lang="ru-RU" sz="1400" b="1" dirty="0" smtClean="0">
                <a:solidFill>
                  <a:schemeClr val="bg1"/>
                </a:solidFill>
              </a:rPr>
              <a:t> В.В. в </a:t>
            </a:r>
            <a:r>
              <a:rPr lang="ru-RU" sz="1400" b="1" dirty="0" err="1" smtClean="0">
                <a:solidFill>
                  <a:schemeClr val="bg1"/>
                </a:solidFill>
              </a:rPr>
              <a:t>якості</a:t>
            </a:r>
            <a:r>
              <a:rPr lang="ru-RU" sz="1400" b="1" dirty="0" smtClean="0">
                <a:solidFill>
                  <a:schemeClr val="bg1"/>
                </a:solidFill>
              </a:rPr>
              <a:t> командира </a:t>
            </a:r>
            <a:r>
              <a:rPr lang="ru-RU" sz="1400" b="1" dirty="0" err="1" smtClean="0">
                <a:solidFill>
                  <a:schemeClr val="bg1"/>
                </a:solidFill>
              </a:rPr>
              <a:t>екіпажу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корабля " Союз- 32 " та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орбітальній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1400" b="1" dirty="0" smtClean="0">
                <a:solidFill>
                  <a:schemeClr val="bg1"/>
                </a:solidFill>
              </a:rPr>
              <a:t> " Салют- 6 "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У </a:t>
            </a:r>
            <a:r>
              <a:rPr lang="ru-RU" sz="1400" b="1" dirty="0" err="1" smtClean="0">
                <a:solidFill>
                  <a:schemeClr val="bg1"/>
                </a:solidFill>
              </a:rPr>
              <a:t>ході</a:t>
            </a:r>
            <a:r>
              <a:rPr lang="ru-RU" sz="1400" b="1" dirty="0" smtClean="0">
                <a:solidFill>
                  <a:schemeClr val="bg1"/>
                </a:solidFill>
              </a:rPr>
              <a:t> 175 - </a:t>
            </a:r>
            <a:r>
              <a:rPr lang="ru-RU" sz="1400" b="1" dirty="0" err="1" smtClean="0">
                <a:solidFill>
                  <a:schemeClr val="bg1"/>
                </a:solidFill>
              </a:rPr>
              <a:t>добового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польоту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екіпажем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виконано</a:t>
            </a:r>
            <a:r>
              <a:rPr lang="ru-RU" sz="1400" b="1" dirty="0" smtClean="0">
                <a:solidFill>
                  <a:schemeClr val="bg1"/>
                </a:solidFill>
              </a:rPr>
              <a:t> великий </a:t>
            </a:r>
            <a:r>
              <a:rPr lang="ru-RU" sz="1400" b="1" dirty="0" err="1" smtClean="0">
                <a:solidFill>
                  <a:schemeClr val="bg1"/>
                </a:solidFill>
              </a:rPr>
              <a:t>обсяг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науково</a:t>
            </a:r>
            <a:r>
              <a:rPr lang="ru-RU" sz="1400" b="1" dirty="0" smtClean="0">
                <a:solidFill>
                  <a:schemeClr val="bg1"/>
                </a:solidFill>
              </a:rPr>
              <a:t> -</a:t>
            </a:r>
            <a:r>
              <a:rPr lang="ru-RU" sz="1400" b="1" dirty="0" err="1" smtClean="0">
                <a:solidFill>
                  <a:schemeClr val="bg1"/>
                </a:solidFill>
              </a:rPr>
              <a:t>технічних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медико</a:t>
            </a:r>
            <a:r>
              <a:rPr lang="ru-RU" sz="1400" b="1" dirty="0" smtClean="0">
                <a:solidFill>
                  <a:schemeClr val="bg1"/>
                </a:solidFill>
              </a:rPr>
              <a:t> -</a:t>
            </a:r>
            <a:r>
              <a:rPr lang="ru-RU" sz="1400" b="1" dirty="0" err="1" smtClean="0">
                <a:solidFill>
                  <a:schemeClr val="bg1"/>
                </a:solidFill>
              </a:rPr>
              <a:t>біологічних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експериментів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1400" b="1" dirty="0" smtClean="0">
                <a:solidFill>
                  <a:schemeClr val="bg1"/>
                </a:solidFill>
              </a:rPr>
              <a:t> . ? </a:t>
            </a:r>
            <a:r>
              <a:rPr lang="ru-RU" sz="1400" b="1" dirty="0" err="1" smtClean="0">
                <a:solidFill>
                  <a:schemeClr val="bg1"/>
                </a:solidFill>
              </a:rPr>
              <a:t>Виконано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1400" b="1" dirty="0" smtClean="0">
                <a:solidFill>
                  <a:schemeClr val="bg1"/>
                </a:solidFill>
              </a:rPr>
              <a:t> 50 </a:t>
            </a:r>
            <a:r>
              <a:rPr lang="ru-RU" sz="1400" b="1" dirty="0" err="1" smtClean="0">
                <a:solidFill>
                  <a:schemeClr val="bg1"/>
                </a:solidFill>
              </a:rPr>
              <a:t>експериментів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одержання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невагомості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монокристалів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напівпровідникових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матеріалів</a:t>
            </a:r>
            <a:r>
              <a:rPr lang="ru-RU" sz="1400" b="1" dirty="0" smtClean="0">
                <a:solidFill>
                  <a:schemeClr val="bg1"/>
                </a:solidFill>
              </a:rPr>
              <a:t> , </a:t>
            </a:r>
            <a:r>
              <a:rPr lang="ru-RU" sz="1400" b="1" dirty="0" err="1" smtClean="0">
                <a:solidFill>
                  <a:schemeClr val="bg1"/>
                </a:solidFill>
              </a:rPr>
              <a:t>металлічской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сплавів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з'єднань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 </a:t>
            </a:r>
            <a:r>
              <a:rPr lang="ru-RU" sz="1400" b="1" dirty="0" err="1" smtClean="0">
                <a:solidFill>
                  <a:schemeClr val="bg1"/>
                </a:solidFill>
              </a:rPr>
              <a:t>умовах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вакууму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невагомості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успішно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проведені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експерименти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нанесення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металевих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покриттів</a:t>
            </a:r>
            <a:r>
              <a:rPr lang="ru-RU" sz="1400" b="1" dirty="0" smtClean="0">
                <a:solidFill>
                  <a:schemeClr val="bg1"/>
                </a:solidFill>
              </a:rPr>
              <a:t> методом </a:t>
            </a:r>
            <a:r>
              <a:rPr lang="ru-RU" sz="1400" b="1" dirty="0" err="1" smtClean="0">
                <a:solidFill>
                  <a:schemeClr val="bg1"/>
                </a:solidFill>
              </a:rPr>
              <a:t>випаровування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наступної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конденсації</a:t>
            </a:r>
            <a:r>
              <a:rPr lang="ru-RU" sz="1400" b="1" dirty="0" smtClean="0">
                <a:solidFill>
                  <a:schemeClr val="bg1"/>
                </a:solidFill>
              </a:rPr>
              <a:t>. На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вперше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змонтований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радіотелескоп</a:t>
            </a:r>
            <a:r>
              <a:rPr lang="ru-RU" sz="1400" b="1" dirty="0" smtClean="0">
                <a:solidFill>
                  <a:schemeClr val="bg1"/>
                </a:solidFill>
              </a:rPr>
              <a:t> КРТ - 10 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доставляється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автоматичним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вантажним</a:t>
            </a:r>
            <a:r>
              <a:rPr lang="ru-RU" sz="1400" b="1" dirty="0" smtClean="0">
                <a:solidFill>
                  <a:schemeClr val="bg1"/>
                </a:solidFill>
              </a:rPr>
              <a:t> кораблем "</a:t>
            </a:r>
            <a:r>
              <a:rPr lang="ru-RU" sz="1400" b="1" dirty="0" err="1" smtClean="0">
                <a:solidFill>
                  <a:schemeClr val="bg1"/>
                </a:solidFill>
              </a:rPr>
              <a:t>Прогрес</a:t>
            </a:r>
            <a:r>
              <a:rPr lang="ru-RU" sz="1400" b="1" dirty="0" smtClean="0">
                <a:solidFill>
                  <a:schemeClr val="bg1"/>
                </a:solidFill>
              </a:rPr>
              <a:t>- 7 " . 15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серпня</a:t>
            </a:r>
            <a:r>
              <a:rPr lang="ru-RU" sz="1400" b="1" dirty="0" smtClean="0">
                <a:solidFill>
                  <a:schemeClr val="bg1"/>
                </a:solidFill>
              </a:rPr>
              <a:t> 1979 разом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В. В. </a:t>
            </a:r>
            <a:r>
              <a:rPr lang="ru-RU" sz="1400" b="1" dirty="0" err="1" smtClean="0">
                <a:solidFill>
                  <a:schemeClr val="bg1"/>
                </a:solidFill>
              </a:rPr>
              <a:t>Рюміним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здійснив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позаплановий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вихід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відкритий</a:t>
            </a:r>
            <a:r>
              <a:rPr lang="ru-RU" sz="1400" b="1" dirty="0" smtClean="0">
                <a:solidFill>
                  <a:schemeClr val="bg1"/>
                </a:solidFill>
              </a:rPr>
              <a:t> космос , де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провів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відділення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зачепився</a:t>
            </a:r>
            <a:r>
              <a:rPr lang="ru-RU" sz="1400" b="1" dirty="0" smtClean="0">
                <a:solidFill>
                  <a:schemeClr val="bg1"/>
                </a:solidFill>
              </a:rPr>
              <a:t> за </a:t>
            </a:r>
            <a:r>
              <a:rPr lang="ru-RU" sz="1400" b="1" dirty="0" err="1" smtClean="0">
                <a:solidFill>
                  <a:schemeClr val="bg1"/>
                </a:solidFill>
              </a:rPr>
              <a:t>елементи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конструкції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антени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радіотелескопу</a:t>
            </a:r>
            <a:r>
              <a:rPr lang="ru-RU" sz="1400" b="1" dirty="0" smtClean="0">
                <a:solidFill>
                  <a:schemeClr val="bg1"/>
                </a:solidFill>
              </a:rPr>
              <a:t> КРТ -10. ? </a:t>
            </a:r>
            <a:r>
              <a:rPr lang="ru-RU" sz="1400" b="1" dirty="0" err="1" smtClean="0">
                <a:solidFill>
                  <a:schemeClr val="bg1"/>
                </a:solidFill>
              </a:rPr>
              <a:t>Вперше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практиці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космісексіх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була</a:t>
            </a:r>
            <a:r>
              <a:rPr lang="ru-RU" sz="1400" b="1" dirty="0" smtClean="0">
                <a:solidFill>
                  <a:schemeClr val="bg1"/>
                </a:solidFill>
              </a:rPr>
              <a:t> введена в </a:t>
            </a:r>
            <a:r>
              <a:rPr lang="ru-RU" sz="1400" b="1" dirty="0" err="1" smtClean="0">
                <a:solidFill>
                  <a:schemeClr val="bg1"/>
                </a:solidFill>
              </a:rPr>
              <a:t>дію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широко </a:t>
            </a:r>
            <a:r>
              <a:rPr lang="ru-RU" sz="1400" b="1" dirty="0" err="1" smtClean="0">
                <a:solidFill>
                  <a:schemeClr val="bg1"/>
                </a:solidFill>
              </a:rPr>
              <a:t>використовувалася</a:t>
            </a:r>
            <a:r>
              <a:rPr lang="ru-RU" sz="1400" b="1" dirty="0" smtClean="0">
                <a:solidFill>
                  <a:schemeClr val="bg1"/>
                </a:solidFill>
              </a:rPr>
              <a:t> система </a:t>
            </a:r>
            <a:r>
              <a:rPr lang="ru-RU" sz="1400" b="1" dirty="0" err="1" smtClean="0">
                <a:solidFill>
                  <a:schemeClr val="bg1"/>
                </a:solidFill>
              </a:rPr>
              <a:t>двосторонньої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телевізійного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зв'язку</a:t>
            </a:r>
            <a:r>
              <a:rPr lang="ru-RU" sz="1400" b="1" dirty="0" smtClean="0">
                <a:solidFill>
                  <a:schemeClr val="bg1"/>
                </a:solidFill>
              </a:rPr>
              <a:t> .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Другий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політ</a:t>
            </a:r>
            <a:r>
              <a:rPr lang="ru-RU" sz="1400" b="1" dirty="0" smtClean="0">
                <a:solidFill>
                  <a:schemeClr val="bg1"/>
                </a:solidFill>
              </a:rPr>
              <a:t> в космос </a:t>
            </a:r>
            <a:r>
              <a:rPr lang="ru-RU" sz="1400" b="1" dirty="0" err="1" smtClean="0">
                <a:solidFill>
                  <a:schemeClr val="bg1"/>
                </a:solidFill>
              </a:rPr>
              <a:t>здійснив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27 </a:t>
            </a:r>
            <a:r>
              <a:rPr lang="ru-RU" sz="1400" b="1" dirty="0" err="1" smtClean="0">
                <a:solidFill>
                  <a:schemeClr val="bg1"/>
                </a:solidFill>
              </a:rPr>
              <a:t>червня</a:t>
            </a:r>
            <a:r>
              <a:rPr lang="ru-RU" sz="1400" b="1" dirty="0" smtClean="0">
                <a:solidFill>
                  <a:schemeClr val="bg1"/>
                </a:solidFill>
              </a:rPr>
              <a:t> по 23 листопада 1983 разом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Олександром</a:t>
            </a:r>
            <a:r>
              <a:rPr lang="ru-RU" sz="1400" b="1" dirty="0" smtClean="0">
                <a:solidFill>
                  <a:schemeClr val="bg1"/>
                </a:solidFill>
              </a:rPr>
              <a:t> Павловичем Александрова в </a:t>
            </a:r>
            <a:r>
              <a:rPr lang="ru-RU" sz="1400" b="1" dirty="0" err="1" smtClean="0">
                <a:solidFill>
                  <a:schemeClr val="bg1"/>
                </a:solidFill>
              </a:rPr>
              <a:t>якості</a:t>
            </a:r>
            <a:r>
              <a:rPr lang="ru-RU" sz="1400" b="1" dirty="0" smtClean="0">
                <a:solidFill>
                  <a:schemeClr val="bg1"/>
                </a:solidFill>
              </a:rPr>
              <a:t> командира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корабля «Союз Т- 9 ». </a:t>
            </a:r>
            <a:r>
              <a:rPr lang="ru-RU" sz="1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1400" b="1" dirty="0" smtClean="0">
                <a:solidFill>
                  <a:schemeClr val="bg1"/>
                </a:solidFill>
              </a:rPr>
              <a:t> на борту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орбітальної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1400" b="1" dirty="0" smtClean="0">
                <a:solidFill>
                  <a:schemeClr val="bg1"/>
                </a:solidFill>
              </a:rPr>
              <a:t> « Салют- 7 ». </a:t>
            </a:r>
            <a:r>
              <a:rPr lang="ru-RU" sz="1400" b="1" dirty="0" err="1" smtClean="0">
                <a:solidFill>
                  <a:schemeClr val="bg1"/>
                </a:solidFill>
              </a:rPr>
              <a:t>Тривалість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космосі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склала</a:t>
            </a:r>
            <a:r>
              <a:rPr lang="ru-RU" sz="1400" b="1" dirty="0" smtClean="0">
                <a:solidFill>
                  <a:schemeClr val="bg1"/>
                </a:solidFill>
              </a:rPr>
              <a:t> 149 </a:t>
            </a:r>
            <a:r>
              <a:rPr lang="ru-RU" sz="1400" b="1" dirty="0" err="1" smtClean="0">
                <a:solidFill>
                  <a:schemeClr val="bg1"/>
                </a:solidFill>
              </a:rPr>
              <a:t>днів</a:t>
            </a:r>
            <a:r>
              <a:rPr lang="ru-RU" sz="1400" b="1" dirty="0" smtClean="0">
                <a:solidFill>
                  <a:schemeClr val="bg1"/>
                </a:solidFill>
              </a:rPr>
              <a:t> 10:00 46 </a:t>
            </a:r>
            <a:r>
              <a:rPr lang="ru-RU" sz="1400" b="1" dirty="0" err="1" smtClean="0">
                <a:solidFill>
                  <a:schemeClr val="bg1"/>
                </a:solidFill>
              </a:rPr>
              <a:t>хвилин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29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серпня</a:t>
            </a:r>
            <a:r>
              <a:rPr lang="ru-RU" sz="1400" b="1" dirty="0" smtClean="0">
                <a:solidFill>
                  <a:schemeClr val="bg1"/>
                </a:solidFill>
              </a:rPr>
              <a:t> 1988 </a:t>
            </a:r>
            <a:r>
              <a:rPr lang="ru-RU" sz="1400" b="1" dirty="0" err="1" smtClean="0">
                <a:solidFill>
                  <a:schemeClr val="bg1"/>
                </a:solidFill>
              </a:rPr>
              <a:t>втретє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стартував</a:t>
            </a:r>
            <a:r>
              <a:rPr lang="ru-RU" sz="1400" b="1" dirty="0" smtClean="0">
                <a:solidFill>
                  <a:schemeClr val="bg1"/>
                </a:solidFill>
              </a:rPr>
              <a:t> у космос як командир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корабля «Союз ТМ- 6 »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спільно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Валерієм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Володимировичем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Поляковим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афганцем Абдул </a:t>
            </a:r>
            <a:r>
              <a:rPr lang="ru-RU" sz="1400" b="1" dirty="0" err="1" smtClean="0">
                <a:solidFill>
                  <a:schemeClr val="bg1"/>
                </a:solidFill>
              </a:rPr>
              <a:t>Ахад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моманди</a:t>
            </a:r>
            <a:r>
              <a:rPr lang="ru-RU" sz="1400" b="1" dirty="0" smtClean="0">
                <a:solidFill>
                  <a:schemeClr val="bg1"/>
                </a:solidFill>
              </a:rPr>
              <a:t> ) . </a:t>
            </a:r>
            <a:r>
              <a:rPr lang="ru-RU" sz="1400" b="1" dirty="0" err="1" smtClean="0">
                <a:solidFill>
                  <a:schemeClr val="bg1"/>
                </a:solidFill>
              </a:rPr>
              <a:t>Протягом</a:t>
            </a:r>
            <a:r>
              <a:rPr lang="ru-RU" sz="1400" b="1" dirty="0" smtClean="0">
                <a:solidFill>
                  <a:schemeClr val="bg1"/>
                </a:solidFill>
              </a:rPr>
              <a:t> 7 </a:t>
            </a:r>
            <a:r>
              <a:rPr lang="ru-RU" sz="1400" b="1" dirty="0" err="1" smtClean="0">
                <a:solidFill>
                  <a:schemeClr val="bg1"/>
                </a:solidFill>
              </a:rPr>
              <a:t>днів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1400" b="1" dirty="0" smtClean="0">
                <a:solidFill>
                  <a:schemeClr val="bg1"/>
                </a:solidFill>
              </a:rPr>
              <a:t> на борту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орбітальної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1400" b="1" dirty="0" smtClean="0">
                <a:solidFill>
                  <a:schemeClr val="bg1"/>
                </a:solidFill>
              </a:rPr>
              <a:t> « Мир». </a:t>
            </a:r>
            <a:r>
              <a:rPr lang="ru-RU" sz="1400" b="1" dirty="0" err="1" smtClean="0">
                <a:solidFill>
                  <a:schemeClr val="bg1"/>
                </a:solidFill>
              </a:rPr>
              <a:t>Повернувся</a:t>
            </a:r>
            <a:r>
              <a:rPr lang="ru-RU" sz="1400" b="1" dirty="0" smtClean="0">
                <a:solidFill>
                  <a:schemeClr val="bg1"/>
                </a:solidFill>
              </a:rPr>
              <a:t> на Землю на борту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корабля «Союз ТМ- 5 » разом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афганським</a:t>
            </a:r>
            <a:r>
              <a:rPr lang="ru-RU" sz="1400" b="1" dirty="0" smtClean="0">
                <a:solidFill>
                  <a:schemeClr val="bg1"/>
                </a:solidFill>
              </a:rPr>
              <a:t> космонавтом.</a:t>
            </a:r>
            <a:endParaRPr lang="uk-UA" sz="14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library.khai.edu/pages/ukraine_and_spice/images/popovich_pr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55768" y="332656"/>
            <a:ext cx="2088232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17693"/>
            <a:ext cx="70202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Льотчик</a:t>
            </a:r>
            <a:r>
              <a:rPr lang="ru-RU" b="1" dirty="0" smtClean="0">
                <a:solidFill>
                  <a:schemeClr val="bg1"/>
                </a:solidFill>
              </a:rPr>
              <a:t>- космонавт , </a:t>
            </a:r>
            <a:r>
              <a:rPr lang="ru-RU" b="1" dirty="0" err="1" smtClean="0">
                <a:solidFill>
                  <a:schemeClr val="bg1"/>
                </a:solidFill>
              </a:rPr>
              <a:t>двічі</a:t>
            </a:r>
            <a:r>
              <a:rPr lang="ru-RU" b="1" dirty="0" smtClean="0">
                <a:solidFill>
                  <a:schemeClr val="bg1"/>
                </a:solidFill>
              </a:rPr>
              <a:t> Герой </a:t>
            </a:r>
            <a:r>
              <a:rPr lang="ru-RU" b="1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b="1" dirty="0" smtClean="0">
                <a:solidFill>
                  <a:schemeClr val="bg1"/>
                </a:solidFill>
              </a:rPr>
              <a:t> Союзу , генерал -майор </a:t>
            </a:r>
            <a:r>
              <a:rPr lang="ru-RU" b="1" dirty="0" err="1" smtClean="0">
                <a:solidFill>
                  <a:schemeClr val="bg1"/>
                </a:solidFill>
              </a:rPr>
              <a:t>авіації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b="1" dirty="0" smtClean="0">
                <a:solidFill>
                  <a:schemeClr val="bg1"/>
                </a:solidFill>
              </a:rPr>
              <a:t> 5 </a:t>
            </a:r>
            <a:r>
              <a:rPr lang="ru-RU" b="1" dirty="0" err="1" smtClean="0">
                <a:solidFill>
                  <a:schemeClr val="bg1"/>
                </a:solidFill>
              </a:rPr>
              <a:t>жовтня</a:t>
            </a:r>
            <a:r>
              <a:rPr lang="ru-RU" b="1" dirty="0" smtClean="0">
                <a:solidFill>
                  <a:schemeClr val="bg1"/>
                </a:solidFill>
              </a:rPr>
              <a:t> 1930 в </a:t>
            </a:r>
            <a:r>
              <a:rPr lang="ru-RU" b="1" dirty="0" err="1" smtClean="0">
                <a:solidFill>
                  <a:schemeClr val="bg1"/>
                </a:solidFill>
              </a:rPr>
              <a:t>місті</a:t>
            </a:r>
            <a:r>
              <a:rPr lang="ru-RU" b="1" dirty="0" smtClean="0">
                <a:solidFill>
                  <a:schemeClr val="bg1"/>
                </a:solidFill>
              </a:rPr>
              <a:t> Узин </a:t>
            </a:r>
            <a:r>
              <a:rPr lang="ru-RU" b="1" dirty="0" err="1" smtClean="0">
                <a:solidFill>
                  <a:schemeClr val="bg1"/>
                </a:solidFill>
              </a:rPr>
              <a:t>нині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Білоцерківського</a:t>
            </a:r>
            <a:r>
              <a:rPr lang="ru-RU" b="1" dirty="0" smtClean="0">
                <a:solidFill>
                  <a:schemeClr val="bg1"/>
                </a:solidFill>
              </a:rPr>
              <a:t> району </a:t>
            </a:r>
            <a:r>
              <a:rPr lang="ru-RU" b="1" dirty="0" err="1" smtClean="0">
                <a:solidFill>
                  <a:schemeClr val="bg1"/>
                </a:solidFill>
              </a:rPr>
              <a:t>Київської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області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</a:rPr>
              <a:t> . У роки </a:t>
            </a:r>
            <a:r>
              <a:rPr lang="ru-RU" b="1" dirty="0" err="1" smtClean="0">
                <a:solidFill>
                  <a:schemeClr val="bg1"/>
                </a:solidFill>
              </a:rPr>
              <a:t>Великої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Вітчизняної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війни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опинився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території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окупованій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фашистськими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військами</a:t>
            </a:r>
            <a:r>
              <a:rPr lang="ru-RU" b="1" dirty="0" smtClean="0">
                <a:solidFill>
                  <a:schemeClr val="bg1"/>
                </a:solidFill>
              </a:rPr>
              <a:t>. З 1947 року жив у </a:t>
            </a:r>
            <a:r>
              <a:rPr lang="ru-RU" b="1" dirty="0" err="1" smtClean="0">
                <a:solidFill>
                  <a:schemeClr val="bg1"/>
                </a:solidFill>
              </a:rPr>
              <a:t>місті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Магнітогорськ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Челябінської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області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 smtClean="0">
                <a:solidFill>
                  <a:schemeClr val="bg1"/>
                </a:solidFill>
              </a:rPr>
              <a:t>1960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Павло</a:t>
            </a:r>
            <a:r>
              <a:rPr lang="ru-RU" b="1" dirty="0" smtClean="0">
                <a:solidFill>
                  <a:schemeClr val="bg1"/>
                </a:solidFill>
              </a:rPr>
              <a:t> Попович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зарахований</a:t>
            </a:r>
            <a:r>
              <a:rPr lang="ru-RU" b="1" dirty="0" smtClean="0">
                <a:solidFill>
                  <a:schemeClr val="bg1"/>
                </a:solidFill>
              </a:rPr>
              <a:t> до загону </a:t>
            </a:r>
            <a:r>
              <a:rPr lang="ru-RU" b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b="1" dirty="0" smtClean="0">
                <a:solidFill>
                  <a:schemeClr val="bg1"/>
                </a:solidFill>
              </a:rPr>
              <a:t> ( </a:t>
            </a:r>
            <a:r>
              <a:rPr lang="ru-RU" b="1" dirty="0" err="1" smtClean="0">
                <a:solidFill>
                  <a:schemeClr val="bg1"/>
                </a:solidFill>
              </a:rPr>
              <a:t>Група</a:t>
            </a:r>
            <a:r>
              <a:rPr lang="ru-RU" b="1" dirty="0" smtClean="0">
                <a:solidFill>
                  <a:schemeClr val="bg1"/>
                </a:solidFill>
              </a:rPr>
              <a:t> ВВС № 1). </a:t>
            </a:r>
            <a:r>
              <a:rPr lang="ru-RU" b="1" dirty="0" err="1" smtClean="0">
                <a:solidFill>
                  <a:schemeClr val="bg1"/>
                </a:solidFill>
              </a:rPr>
              <a:t>Пройшов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повний</a:t>
            </a:r>
            <a:r>
              <a:rPr lang="ru-RU" b="1" dirty="0" smtClean="0">
                <a:solidFill>
                  <a:schemeClr val="bg1"/>
                </a:solidFill>
              </a:rPr>
              <a:t> курс </a:t>
            </a:r>
            <a:r>
              <a:rPr lang="ru-RU" b="1" dirty="0" err="1" smtClean="0">
                <a:solidFill>
                  <a:schemeClr val="bg1"/>
                </a:solidFill>
              </a:rPr>
              <a:t>підготовки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польотів</a:t>
            </a:r>
            <a:r>
              <a:rPr lang="ru-RU" b="1" dirty="0" smtClean="0">
                <a:solidFill>
                  <a:schemeClr val="bg1"/>
                </a:solidFill>
              </a:rPr>
              <a:t> на кораблях типу "Восток" 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12-15 </a:t>
            </a:r>
            <a:r>
              <a:rPr lang="ru-RU" b="1" dirty="0" err="1" smtClean="0">
                <a:solidFill>
                  <a:schemeClr val="bg1"/>
                </a:solidFill>
              </a:rPr>
              <a:t>серпня</a:t>
            </a:r>
            <a:r>
              <a:rPr lang="ru-RU" b="1" dirty="0" smtClean="0">
                <a:solidFill>
                  <a:schemeClr val="bg1"/>
                </a:solidFill>
              </a:rPr>
              <a:t> 1962 року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здійснив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свій</a:t>
            </a:r>
            <a:r>
              <a:rPr lang="ru-RU" b="1" dirty="0" smtClean="0">
                <a:solidFill>
                  <a:schemeClr val="bg1"/>
                </a:solidFill>
              </a:rPr>
              <a:t> перший </a:t>
            </a:r>
            <a:r>
              <a:rPr lang="ru-RU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пілота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b="1" dirty="0" smtClean="0">
                <a:solidFill>
                  <a:schemeClr val="bg1"/>
                </a:solidFill>
              </a:rPr>
              <a:t> корабля " Восток-4" </a:t>
            </a:r>
            <a:r>
              <a:rPr lang="ru-RU" b="1" dirty="0" err="1" smtClean="0">
                <a:solidFill>
                  <a:schemeClr val="bg1"/>
                </a:solidFill>
              </a:rPr>
              <a:t>тривалістю</a:t>
            </a:r>
            <a:r>
              <a:rPr lang="ru-RU" b="1" dirty="0" smtClean="0">
                <a:solidFill>
                  <a:schemeClr val="bg1"/>
                </a:solidFill>
              </a:rPr>
              <a:t> 2 </a:t>
            </a:r>
            <a:r>
              <a:rPr lang="ru-RU" b="1" dirty="0" err="1" smtClean="0">
                <a:solidFill>
                  <a:schemeClr val="bg1"/>
                </a:solidFill>
              </a:rPr>
              <a:t>доби</a:t>
            </a:r>
            <a:r>
              <a:rPr lang="ru-RU" b="1" dirty="0" smtClean="0">
                <a:solidFill>
                  <a:schemeClr val="bg1"/>
                </a:solidFill>
              </a:rPr>
              <a:t> 23 </a:t>
            </a:r>
            <a:r>
              <a:rPr lang="ru-RU" b="1" dirty="0" err="1" smtClean="0">
                <a:solidFill>
                  <a:schemeClr val="bg1"/>
                </a:solidFill>
              </a:rPr>
              <a:t>години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перший </a:t>
            </a:r>
            <a:r>
              <a:rPr lang="ru-RU" b="1" dirty="0" err="1" smtClean="0">
                <a:solidFill>
                  <a:schemeClr val="bg1"/>
                </a:solidFill>
              </a:rPr>
              <a:t>груповий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(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космічним</a:t>
            </a:r>
            <a:r>
              <a:rPr lang="ru-RU" b="1" dirty="0" smtClean="0">
                <a:solidFill>
                  <a:schemeClr val="bg1"/>
                </a:solidFill>
              </a:rPr>
              <a:t> кораблем "Восток- 3").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Цілями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виведення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близькі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орбіти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двох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кораблів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дослідних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даних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можливість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встановлення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безпосереднього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зв'язку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двома</a:t>
            </a:r>
            <a:r>
              <a:rPr lang="ru-RU" b="1" dirty="0" smtClean="0">
                <a:solidFill>
                  <a:schemeClr val="bg1"/>
                </a:solidFill>
              </a:rPr>
              <a:t> кораблями , </a:t>
            </a:r>
            <a:r>
              <a:rPr lang="ru-RU" b="1" dirty="0" err="1" smtClean="0">
                <a:solidFill>
                  <a:schemeClr val="bg1"/>
                </a:solidFill>
              </a:rPr>
              <a:t>координовані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льотчиків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космонавтів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перевірка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впливу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однакових</a:t>
            </a:r>
            <a:r>
              <a:rPr lang="ru-RU" b="1" dirty="0" smtClean="0">
                <a:solidFill>
                  <a:schemeClr val="bg1"/>
                </a:solidFill>
              </a:rPr>
              <a:t> умов </a:t>
            </a:r>
            <a:r>
              <a:rPr lang="ru-RU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польоту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людський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організм</a:t>
            </a:r>
            <a:r>
              <a:rPr lang="ru-RU" b="1" dirty="0" smtClean="0">
                <a:solidFill>
                  <a:schemeClr val="bg1"/>
                </a:solidFill>
              </a:rPr>
              <a:t>. ? 3-19 </a:t>
            </a:r>
            <a:r>
              <a:rPr lang="ru-RU" b="1" dirty="0" err="1" smtClean="0">
                <a:solidFill>
                  <a:schemeClr val="bg1"/>
                </a:solidFill>
              </a:rPr>
              <a:t>липня</a:t>
            </a:r>
            <a:r>
              <a:rPr lang="ru-RU" b="1" dirty="0" smtClean="0">
                <a:solidFill>
                  <a:schemeClr val="bg1"/>
                </a:solidFill>
              </a:rPr>
              <a:t> 1974 </a:t>
            </a:r>
            <a:r>
              <a:rPr lang="ru-RU" b="1" dirty="0" err="1" smtClean="0">
                <a:solidFill>
                  <a:schemeClr val="bg1"/>
                </a:solidFill>
              </a:rPr>
              <a:t>Павло</a:t>
            </a:r>
            <a:r>
              <a:rPr lang="ru-RU" b="1" dirty="0" smtClean="0">
                <a:solidFill>
                  <a:schemeClr val="bg1"/>
                </a:solidFill>
              </a:rPr>
              <a:t> Попович </a:t>
            </a:r>
            <a:r>
              <a:rPr lang="ru-RU" b="1" dirty="0" err="1" smtClean="0">
                <a:solidFill>
                  <a:schemeClr val="bg1"/>
                </a:solidFill>
              </a:rPr>
              <a:t>здійснив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другий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як командир </a:t>
            </a:r>
            <a:r>
              <a:rPr lang="ru-RU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b="1" dirty="0" smtClean="0">
                <a:solidFill>
                  <a:schemeClr val="bg1"/>
                </a:solidFill>
              </a:rPr>
              <a:t> корабля Союз- 14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орбітальної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 Салют- 3 .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1 -</a:t>
            </a:r>
            <a:r>
              <a:rPr lang="ru-RU" b="1" dirty="0" err="1" smtClean="0">
                <a:solidFill>
                  <a:schemeClr val="bg1"/>
                </a:solidFill>
              </a:rPr>
              <a:t>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орбітальній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. На борту </a:t>
            </a:r>
            <a:r>
              <a:rPr lang="ru-RU" b="1" dirty="0" err="1" smtClean="0">
                <a:solidFill>
                  <a:schemeClr val="bg1"/>
                </a:solidFill>
              </a:rPr>
              <a:t>орбітальної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екіпаж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провів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численні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експерименти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значення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вирішення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багатьох</a:t>
            </a:r>
            <a:r>
              <a:rPr lang="ru-RU" b="1" dirty="0" smtClean="0">
                <a:solidFill>
                  <a:schemeClr val="bg1"/>
                </a:solidFill>
              </a:rPr>
              <a:t> проблем науки , </a:t>
            </a:r>
            <a:r>
              <a:rPr lang="ru-RU" b="1" dirty="0" err="1" smtClean="0">
                <a:solidFill>
                  <a:schemeClr val="bg1"/>
                </a:solidFill>
              </a:rPr>
              <a:t>техніки</a:t>
            </a:r>
            <a:r>
              <a:rPr lang="ru-RU" b="1" dirty="0" smtClean="0">
                <a:solidFill>
                  <a:schemeClr val="bg1"/>
                </a:solidFill>
              </a:rPr>
              <a:t> , народного </a:t>
            </a:r>
            <a:r>
              <a:rPr lang="ru-RU" b="1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  <a:r>
              <a:rPr lang="ru-RU" b="1" dirty="0" err="1" smtClean="0">
                <a:solidFill>
                  <a:schemeClr val="bg1"/>
                </a:solidFill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тривав</a:t>
            </a:r>
            <a:r>
              <a:rPr lang="ru-RU" b="1" dirty="0" smtClean="0">
                <a:solidFill>
                  <a:schemeClr val="bg1"/>
                </a:solidFill>
              </a:rPr>
              <a:t> 15 </a:t>
            </a:r>
            <a:r>
              <a:rPr lang="ru-RU" b="1" dirty="0" err="1" smtClean="0">
                <a:solidFill>
                  <a:schemeClr val="bg1"/>
                </a:solidFill>
              </a:rPr>
              <a:t>днів</a:t>
            </a:r>
            <a:r>
              <a:rPr lang="ru-RU" b="1" dirty="0" smtClean="0">
                <a:solidFill>
                  <a:schemeClr val="bg1"/>
                </a:solidFill>
              </a:rPr>
              <a:t> 17 годин 30 </a:t>
            </a:r>
            <a:r>
              <a:rPr lang="ru-RU" b="1" dirty="0" err="1" smtClean="0">
                <a:solidFill>
                  <a:schemeClr val="bg1"/>
                </a:solidFill>
              </a:rPr>
              <a:t>хвилин</a:t>
            </a:r>
            <a:r>
              <a:rPr lang="ru-RU" b="1" dirty="0" smtClean="0">
                <a:solidFill>
                  <a:schemeClr val="bg1"/>
                </a:solidFill>
              </a:rPr>
              <a:t> 28 секунд.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Помер у </a:t>
            </a:r>
            <a:r>
              <a:rPr lang="ru-RU" b="1" dirty="0" err="1" smtClean="0">
                <a:solidFill>
                  <a:schemeClr val="bg1"/>
                </a:solidFill>
              </a:rPr>
              <a:t>ніч</a:t>
            </a:r>
            <a:r>
              <a:rPr lang="ru-RU" b="1" dirty="0" smtClean="0">
                <a:solidFill>
                  <a:schemeClr val="bg1"/>
                </a:solidFill>
              </a:rPr>
              <a:t> на 30 </a:t>
            </a:r>
            <a:r>
              <a:rPr lang="ru-RU" b="1" dirty="0" err="1" smtClean="0">
                <a:solidFill>
                  <a:schemeClr val="bg1"/>
                </a:solidFill>
              </a:rPr>
              <a:t>вересня</a:t>
            </a:r>
            <a:r>
              <a:rPr lang="ru-RU" b="1" dirty="0" smtClean="0">
                <a:solidFill>
                  <a:schemeClr val="bg1"/>
                </a:solidFill>
              </a:rPr>
              <a:t> 2009 року в </a:t>
            </a:r>
            <a:r>
              <a:rPr lang="ru-RU" b="1" dirty="0" err="1" smtClean="0">
                <a:solidFill>
                  <a:schemeClr val="bg1"/>
                </a:solidFill>
              </a:rPr>
              <a:t>Гурзуфі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інсульту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похований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Москві</a:t>
            </a:r>
            <a:r>
              <a:rPr lang="ru-RU" b="1" dirty="0" smtClean="0">
                <a:solidFill>
                  <a:schemeClr val="bg1"/>
                </a:solidFill>
              </a:rPr>
              <a:t> , на </a:t>
            </a:r>
            <a:r>
              <a:rPr lang="ru-RU" b="1" dirty="0" err="1" smtClean="0">
                <a:solidFill>
                  <a:schemeClr val="bg1"/>
                </a:solidFill>
              </a:rPr>
              <a:t>Троєкуровському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кладовищі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4118" y="2852936"/>
            <a:ext cx="195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Попович </a:t>
            </a:r>
            <a:r>
              <a:rPr lang="uk-UA" b="1" dirty="0" err="1" smtClean="0">
                <a:solidFill>
                  <a:schemeClr val="bg1"/>
                </a:solidFill>
              </a:rPr>
              <a:t>Павел</a:t>
            </a:r>
            <a:r>
              <a:rPr lang="uk-UA" b="1" dirty="0" smtClean="0">
                <a:solidFill>
                  <a:schemeClr val="bg1"/>
                </a:solidFill>
              </a:rPr>
              <a:t> Романович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bankoboev.ru/images/NDY2Mzgw/Bankoboev.Ru_kosmonavt_v_neizvedannom_kosm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Дякую за увагу!</a:t>
            </a:r>
            <a:endParaRPr lang="uk-UA" sz="7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7852" y="6750278"/>
            <a:ext cx="1616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http://kosmonawti.blogspot.com/</a:t>
            </a:r>
            <a:endParaRPr lang="uk-UA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00" name="Picture 8" descr="А.А.Волков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476672"/>
            <a:ext cx="2736304" cy="416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17693"/>
            <a:ext cx="586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Народився 27 травня 1948 в місті Горлівка Донецької області. Російський. Член Комуністичної партії з 1973 року.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У 1970 році закінчив Харківське вище військово-авіаційне училище льотчиків імені двічі Героя Радянського Союзу С. І.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Грицевця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. Служив у Військово-повітряних силах льотчиком-інструктором. Має кваліфікації «Військовий льотчик 1-го класу» і «Льотчик-випробувач 2-го класу».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У загоні радянських космонавтів з 1976 року.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Перший космічний політ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17 вересня - 21 листопада 1985 А. А. Волков спільно з В. В.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Васютін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і Г. М. Гречко зробив як космонавт-дослідник на КК «Союз Т-14» та орбітальній науковій станції «Салют-7» політ, тривалістю 64 діб 21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52 хв.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Була здійснена стиковка корабля з орбітальним науково-дослідним комплексом «Салют-7» - «Союз Т-13», на якому працював екіпаж основної експедиції (В. А.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Джанібеков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і В. П. Савіних)..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3.bp.blogspot.com/-nuWFQNQA3UM/UKYPpDU4UgI/AAAAAAAAACY/s24E8nxHDzo/s1600/shonin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3861429" cy="441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</a:rPr>
              <a:t>Анато́лій Семе́нович Ле́вченко (21 травня 1941 — 6 серпня 1988) — радянський космонавт українського походження, Герой Радянського Союзу (1987), 64-й космонавт СРСР і 207-ма людина у космосі, льотчик-космонавт СРСР (№ 63), капітан запасу. Здійснив один космічний політ тривалістю 7 діб 21 година 58 хвилин 12 секунд. Помер через 7 місяців після польоту, у віці 47 років, від пухлини головного мозку.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1.bp.blogspot.com/-81ez8-X3uag/UKYPnGSxF5I/AAAAAAAAACQ/Jayr2D18PlU/s1600/3915502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13280" y="404663"/>
            <a:ext cx="2800311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5360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Анатолій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Левченко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народився 21 травня 1941 року в селі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Основинці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Краснокутського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району Харківської області УРСР у сім'ї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слюсара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і водія-механіка Семена Павловича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Левченка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(1904—1943) та завідувачки дитячим садком Параски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Тро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имівни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(1904—1968). Їхній рід походив від Івана Івановича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Каразіна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, засновника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Краснокутського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дендропарку. Водія-механіка невдовзі мобілізували до Червоної армії, а в 1943 році він загинув на війні — в його машину влучила авіабомба. За мужність і героїзм, проявлені під час космічного польоту, указом Президії Верховної Ради СРСР від 29 грудня 1987 року </a:t>
            </a:r>
            <a:r>
              <a:rPr lang="uk-UA" sz="2000" dirty="0" err="1" smtClean="0">
                <a:solidFill>
                  <a:schemeClr val="bg1">
                    <a:lumMod val="95000"/>
                  </a:schemeClr>
                </a:solidFill>
              </a:rPr>
              <a:t>Левченко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був удостоєний звання Герой Радянського Союзу, Льотчик-космонавт СРСР і нагороджений медаллю «Золота Зірка» та орденом Леніна.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1561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Дитинство провів у Балті. Місто Балта космонавт називав «містом, в якому тепло». Закінчив Єйське військово-морське ордена Леніна авіаційне училище (1957), Військово-повітряну інженерну академію імені Жуковського (1968), Вищі академічні курси при Військовій академії Генерального штабу (ВАГШ) ЗС СРСР ім. К. Є.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Ворошилова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(1988). Кандидат технічних наук (1978).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У 1957–1960 служив льотчиком, старшим льотчиком у ВВС Балтійського і Північного флотів. 7 березня 1960 був зарахований до загону космонавтів (був у складі першого набору в цей загін).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11 жовтня — 16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жовтня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1969 брав участь в космічному польоті як командир корабля «Союз-6» (бортінженер — Валерій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Кубасов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). Тривалість польоту склала 4 доби 22 години 42 хвилини 47 секунд. Це був перший груповий політ трьох космічних кораблів, під час якого проводилося їх маневрування — також у космосі знаходились у той самий час «Союз-7» і «Союз-8». Під час польоту вперше у світі були здійснені експерименти з проведення зварювальних робіт в космосі на апаратурі, розробленій в Інституті електрозварювання імені Є. О. Патона (установка «Вулкан»). Також був проведений експеримент «Факел» з виявлення запусків балістичних ракет.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Picture 2" descr="http://3.bp.blogspot.com/-IfHc_QX15lk/UKYObOmez_I/AAAAAAAAACI/Bb20Mt_p0tI/s1600/1300795668_1662020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32656"/>
            <a:ext cx="282751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3.bp.blogspot.com/--HJPm3tmcaE/UKYNggpPOsI/AAAAAAAAAB4/3ZLhOpCGr78/s1600/kizim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84168" y="260648"/>
            <a:ext cx="2739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121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Вчився в середній школі, яку закінчив в 1958 році. Після школи вступив в Чернігівське вище військове училище льотчиків, яке закінчив в 1963 році. Служив в Військово-повітряних силах СРСР.</a:t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В загін космонавтів (Група ВПС № 3) зарахований в 1965 році. В загоні пройшов повний курс </a:t>
            </a:r>
            <a:r>
              <a:rPr lang="uk-UA" sz="2000" b="1" dirty="0" err="1" smtClean="0">
                <a:solidFill>
                  <a:schemeClr val="bg1">
                    <a:lumMod val="95000"/>
                  </a:schemeClr>
                </a:solidFill>
              </a:rPr>
              <a:t>загальнокосмічної</a:t>
            </a: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 підготовки, а також курс підготовки до польотів на космічних кораблях «Союз» і «Союз Т», орбітальній станції «Салют». Паралельно з підготовкою вчився в Військово-повітряній академії (ВПА) ім. Ю. А. Гагаріна, яку закінчив в 1975 році.</a:t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Перший політ в космос здійснив на космічному кораблі «Союз Т-3» в якості командира корабля. В екіпаж також входили Олег Григорович Макаров і Геннадій Михайлович Стрекалов. Політ проходив з 27 жовтня по 10 листопада 1980 року. За час польоту екіпажем був виконаний комплекс ремонтних робіт на борту станції «Салют-6». Загальний час перебування в космосі склав 12 днів 19 годин 7 хвилин і 42 секунди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4.bp.blogspot.com/-OE-xfKB9OOw/UJkrSp1rziI/AAAAAAAAABA/PRkj497I8Ao/s1600/Beregovoy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20824" y="0"/>
            <a:ext cx="222317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858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>
                <a:solidFill>
                  <a:schemeClr val="bg1">
                    <a:lumMod val="95000"/>
                  </a:schemeClr>
                </a:solidFill>
              </a:rPr>
              <a:t> Гео́ргій Тимофі́йович Берегови́й (*15 квітня 1921, Федорівка (Карлівський район), Полтавська область — †30 червня 1995) — льотчик-космонавт СРСР, генерал-лейтенант, двічі Герой Радянського Союзу (єдиний удостоєний першої зірки Героя за подвиг під час Німецько-радянської війни, а другої — за політ у космос).</a:t>
            </a:r>
            <a:endParaRPr lang="uk-UA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</a:rPr>
              <a:t>Після завершення війни в 1948 році закінчив вищі офіцерські курси і курси льотчиків-випробувачів. У 1948—1964 роках працював льотчиком-випробувачем. Освоїв десятки типів літаків. У 1956 році закінчив Військово-повітряну академію (нині імені Ю. А. Гагаріна). 14 квітня 1961 року був удостоєний звання заслуженого </a:t>
            </a:r>
            <a:r>
              <a:rPr lang="uk-UA" sz="1600" b="1" dirty="0" err="1" smtClean="0">
                <a:solidFill>
                  <a:schemeClr val="bg1">
                    <a:lumMod val="95000"/>
                  </a:schemeClr>
                </a:solidFill>
              </a:rPr>
              <a:t>льотчика-випробовувача</a:t>
            </a:r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</a:rPr>
              <a:t> СРСР. Учасник німецько-радянської війни з червня 1942 року. Льотчик, командир ланки, командир ескадрильї 90-го гвардійського штурмового авіаційного полку (4-а гвардійська штурмова авіаційна дивізія, 5-й штурмовий авіаційний корпус, 5-а повітряна армія, 2-й Український фронт). За роки війни зробив 186 бойових вильотів. За героїзм, мужність і відвагу, проявлені в льотних боях Великої Вітчизняної війни, 26 жовтня 1944 року удостоєний звання Героя Радянського Союзу.</a:t>
            </a:r>
            <a:br>
              <a:rPr lang="uk-UA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</a:rPr>
              <a:t>У 1963 році зарахований до загону радянських космонавтів (1963 Група ВПС № 2 (додатковий набір). Пройшов повний курс підготовки до польотів на кораблях типу "Союз". 26 — 30 жовтня 1968 року здійснив космічний політ на космічному кораблі "Союз-3". У польоті була проведена перша в історії спроба </a:t>
            </a:r>
            <a:r>
              <a:rPr lang="uk-UA" sz="1600" b="1" dirty="0" err="1" smtClean="0">
                <a:solidFill>
                  <a:schemeClr val="bg1">
                    <a:lumMod val="95000"/>
                  </a:schemeClr>
                </a:solidFill>
              </a:rPr>
              <a:t>злучення</a:t>
            </a:r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</a:rPr>
              <a:t> в космосі з безпілотним кораблем "Союз-2" в тіні Землі. Політ продовжувався 3 доби 22 години 50 хвилин 45 секунд. За здійснення космічного польоту 1 листопада 1968 року нагороджений другою медаллю «Золота Зірка» Героя Радянського Союзу.</a:t>
            </a:r>
            <a:endParaRPr lang="uk-U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2.bp.blogspot.com/-PX1qrZXX6SY/UJkqLr6N-gI/AAAAAAAAAA4/sUdEUoLR3zY/s1600/Artsebarskiy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573433"/>
            <a:ext cx="3528392" cy="486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Анатолій Павлович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Арцебарський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(рос.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Анатолий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Павлович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Арцебарский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, * 9 вересня 1956,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смт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. Просяна Покровського району Дніпропетровської області УРСР) — радянський льотчик-космонавт українського походження, льотчик-випробувач, Герой Радянського Союзу, полковник запасу.</a:t>
            </a:r>
            <a:b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Здійснив політ на «Союзі ТМ-12» та орбітальному комплексі «Мир» (травень — жовтень 1991).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2.bp.blogspot.com/-v0yQK7j2Qu0/TckZl-__FPI/AAAAAAAAADU/12Uyz_MgevQ/s1600/SDC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news.kr.ua/images/2010/02/popov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404664"/>
            <a:ext cx="2376264" cy="33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372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Леонід Попов народився 31 серпня 1945 в місті Олександрія Кіровоградської області. З 1952 до 1959 року навчався в Олександрійській школі № 17. Середню освіту здобув в середній школі № 6.</a:t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У 1968 році закінчив Чернігівське вище військове училище льотчиків (ВВАУЛ) з дипломом «льотчик-інженер».</a:t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У 1976 році закінчив факультет заочного навчання у Військово-повітряній академії (ВПА) ім. Ю. А. Гагаріна. Блискуче оволодів мистецтвом польоту на швидкісних реактивних винищувачах. Закінчив також Військову академію Генерального штабу </a:t>
            </a:r>
            <a:r>
              <a:rPr lang="uk-UA" sz="2000" b="1" dirty="0" err="1" smtClean="0">
                <a:solidFill>
                  <a:schemeClr val="bg1">
                    <a:lumMod val="95000"/>
                  </a:schemeClr>
                </a:solidFill>
              </a:rPr>
              <a:t>ПС</a:t>
            </a: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 СРСР ім. К. Є. </a:t>
            </a:r>
            <a:r>
              <a:rPr lang="uk-UA" sz="2000" b="1" dirty="0" err="1" smtClean="0">
                <a:solidFill>
                  <a:schemeClr val="bg1">
                    <a:lumMod val="95000"/>
                  </a:schemeClr>
                </a:solidFill>
              </a:rPr>
              <a:t>Ворошилова</a:t>
            </a: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 (1989). Генерал-майор авіації (1990).</a:t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Здійснив 3 космічних польоти. Перший політ (1980) тривав 185 діб, проходив на космічному кораблі «Союз-35» з посадкою на «Союз-37». За успішне виконання завдань польоту Леоніду Попову було присвоєно звання «льотчик-космонавт СРСР» та звання Героя Радянського Союзу.</a:t>
            </a:r>
            <a:endParaRPr lang="uk-UA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2064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Космонавти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Космонавти України</dc:title>
  <dc:creator>Stas</dc:creator>
  <cp:lastModifiedBy>Stas Kashpruk</cp:lastModifiedBy>
  <cp:revision>7</cp:revision>
  <dcterms:created xsi:type="dcterms:W3CDTF">2013-12-19T18:51:05Z</dcterms:created>
  <dcterms:modified xsi:type="dcterms:W3CDTF">2013-12-22T20:52:03Z</dcterms:modified>
</cp:coreProperties>
</file>