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72" r:id="rId3"/>
    <p:sldId id="271" r:id="rId4"/>
    <p:sldId id="273" r:id="rId5"/>
    <p:sldId id="257" r:id="rId6"/>
    <p:sldId id="274" r:id="rId7"/>
    <p:sldId id="258" r:id="rId8"/>
    <p:sldId id="263" r:id="rId9"/>
    <p:sldId id="264" r:id="rId10"/>
    <p:sldId id="262" r:id="rId11"/>
    <p:sldId id="260" r:id="rId12"/>
    <p:sldId id="259" r:id="rId13"/>
    <p:sldId id="265" r:id="rId14"/>
    <p:sldId id="266" r:id="rId15"/>
    <p:sldId id="261" r:id="rId16"/>
    <p:sldId id="267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</p:grpSp>
      <p:sp>
        <p:nvSpPr>
          <p:cNvPr id="23562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356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FBCF2-4E36-4C95-B047-CF277EF36E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3CFAE-DF23-41E8-A73E-3A8E2489BA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F0E7F-DC16-465C-AC32-2D03D3859E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5E9CC-CCC0-4783-9CC3-B87213FD65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8C34C-A8B5-426B-A414-F3D749CBC6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DA56D-8339-4DE0-A21A-CA5B98DD41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67217-50D2-4EB2-85E4-CDABC3C286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BE4C7-05B0-4BF3-BCCE-60815C26E6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CCCA6-B39F-4461-A287-F733CCB7E4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1E919-49D2-43D6-81EA-9756831903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FD08A-9447-4910-9A03-7F06010A7A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22531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532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533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534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535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536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537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</p:grpSp>
      <p:sp>
        <p:nvSpPr>
          <p:cNvPr id="22538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53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540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4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4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fld id="{65985107-B8FF-4518-A3F5-F1D6D80A98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ru/imgres?imgurl=http://www.pran.ru/auto/photo/41/4113.jpg&amp;imgrefurl=http://www.pran.ru/auto/info/41/4113.htm&amp;h=400&amp;w=321&amp;sz=17&amp;tbnid=JvzB6ntVpwMJ:&amp;tbnh=119&amp;tbnw=96&amp;start=7&amp;prev=/images%3Fq%3D%25D0%25AD.%2B%25D0%25A0%25D0%25B5%25D0%25B7%25D0%25B5%25D1%2580%25D1%2584%25D0%25BE%25D1%2580%25D0%25B4%26hl%3Dru%26lr%3D%26sa%3DG" TargetMode="External"/><Relationship Id="rId13" Type="http://schemas.openxmlformats.org/officeDocument/2006/relationships/image" Target="../media/image6.jpeg"/><Relationship Id="rId3" Type="http://schemas.openxmlformats.org/officeDocument/2006/relationships/oleObject" Target="../embeddings/oleObject1.bin"/><Relationship Id="rId7" Type="http://schemas.openxmlformats.org/officeDocument/2006/relationships/image" Target="../media/image3.jpeg"/><Relationship Id="rId12" Type="http://schemas.openxmlformats.org/officeDocument/2006/relationships/hyperlink" Target="http://images.google.ru/imgres?imgurl=http://nuclphys.sinp.msu.ru/persons/images/becquerel.jpg&amp;imgrefurl=http://nuclphys.sinp.msu.ru/introduction/nobelprice.htm&amp;h=297&amp;w=205&amp;sz=19&amp;tbnid=T0_oFEQZIJ4J:&amp;tbnh=110&amp;tbnw=76&amp;start=1&amp;prev=/images%3Fq%3D%25D0%2590.%25D0%2591%25D0%25B5%25D0%25BA%25D0%25BA%25D0%25B5%25D1%2580%25D0%25B5%25D0%25BB%25D1%258C%26hl%3Dru%26lr%3D%26sa%3DG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hyperlink" Target="http://images.google.ru/imgres?imgurl=http://www.phys.msu.su/rus/about/sovphys/ISSUES-2003/6(36)-2003/societies/umov.jpg&amp;imgrefurl=http://www.phys.msu.su/rus/about/sovphys/ISSUES-2003/6(36)-2003/societies/&amp;h=258&amp;w=200&amp;sz=41&amp;tbnid=qozrgjjcO_MJ:&amp;tbnh=105&amp;tbnw=82&amp;start=1&amp;prev=/images%3Fq%3D%25D0%2590.%25D0%2593.%25D0%25A1%25D1%2582%25D0%25BE%25D0%25BB%25D0%25B5%25D1%2582%25D0%25BE%25D0%25B2%26hl%3Dru%26lr%3D%26sa%3DG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2.jpeg"/><Relationship Id="rId10" Type="http://schemas.openxmlformats.org/officeDocument/2006/relationships/hyperlink" Target="http://images.google.ru/imgres?imgurl=http://www.chg.ru/create/Newspaper1/302/005-02.jpg&amp;imgrefurl=http://www.chg.ru/create/Newspaper1/302/article9.html&amp;h=250&amp;w=183&amp;sz=26&amp;tbnid=YfHattjOM1EJ:&amp;tbnh=105&amp;tbnw=77&amp;start=4&amp;prev=/images%3Fq%3D%25D0%259C.%25D0%259A%25D1%258E%25D1%2580%25D0%25B8%26hl%3Dru%26lr%3D%26sa%3DG" TargetMode="External"/><Relationship Id="rId4" Type="http://schemas.openxmlformats.org/officeDocument/2006/relationships/hyperlink" Target="http://images.google.ru/imgres?imgurl=http://www.krugosvet.ru/articles/04/1000499/0499_101.jpg&amp;imgrefurl=http://www.krugosvet.ru/articles/04/1000499/0010379G.htm&amp;h=420&amp;w=281&amp;sz=9&amp;tbnid=kNpJAmvAVBwJ:&amp;tbnh=121&amp;tbnw=81&amp;start=2&amp;prev=/images%3Fq%3D%25D0%2594%25D0%25B6%25D0%25BE%25D0%25BD%2B%25D0%25A2%25D0%25BE%25D0%25BC%25D1%2581%25D0%25BE%25D0%25BD%26hl%3Dru%26lr%3D%26sa%3DG" TargetMode="External"/><Relationship Id="rId9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7.jpeg"/><Relationship Id="rId7" Type="http://schemas.openxmlformats.org/officeDocument/2006/relationships/image" Target="../media/image2.jpeg"/><Relationship Id="rId2" Type="http://schemas.openxmlformats.org/officeDocument/2006/relationships/hyperlink" Target="http://images.google.ru/imgres?imgurl=http://sun.tsu.ru/win/arhiv/portrets/nauka/bor.jpg&amp;imgrefurl=http://arhivarius.tsu.ru/portrets/nauka.htm&amp;h=1507&amp;w=1259&amp;sz=525&amp;tbnid=u03xXw_Bo8cJ:&amp;tbnh=149&amp;tbnw=124&amp;start=5&amp;prev=/images%3Fq%3D%25D0%259D.%25D0%2591%25D0%25BE%25D1%2580%26hl%3Dru%26lr%3D%26sa%3D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images.google.ru/imgres?imgurl=http://www.krugosvet.ru/articles/04/1000499/0499_101.jpg&amp;imgrefurl=http://www.krugosvet.ru/articles/04/1000499/0010379G.htm&amp;h=420&amp;w=281&amp;sz=9&amp;tbnid=kNpJAmvAVBwJ:&amp;tbnh=121&amp;tbnw=81&amp;start=2&amp;prev=/images%3Fq%3D%25D0%2594%25D0%25B6%25D0%25BE%25D0%25BD%2B%25D0%25A2%25D0%25BE%25D0%25BC%25D1%2581%25D0%25BE%25D0%25BD%26hl%3Dru%26lr%3D%26sa%3DG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images.google.ru/imgres?imgurl=http://www.pran.ru/auto/photo/41/4113.jpg&amp;imgrefurl=http://www.pran.ru/auto/info/41/4113.htm&amp;h=400&amp;w=321&amp;sz=17&amp;tbnid=JvzB6ntVpwMJ:&amp;tbnh=119&amp;tbnw=96&amp;start=7&amp;prev=/images%3Fq%3D%25D0%25AD.%2B%25D0%25A0%25D0%25B5%25D0%25B7%25D0%25B5%25D1%2580%25D1%2584%25D0%25BE%25D1%2580%25D0%25B4%26hl%3Dru%26lr%3D%26sa%3DG" TargetMode="External"/><Relationship Id="rId9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00034" y="1214422"/>
            <a:ext cx="8380243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Історія вивчення атома. </a:t>
            </a:r>
          </a:p>
          <a:p>
            <a:pPr algn="ctr"/>
            <a:r>
              <a:rPr lang="uk-UA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Ядерна модель атома.</a:t>
            </a:r>
          </a:p>
          <a:p>
            <a:pPr algn="ctr"/>
            <a:r>
              <a:rPr lang="uk-UA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Квантові постулати Бора.</a:t>
            </a:r>
          </a:p>
          <a:p>
            <a:pPr algn="ctr"/>
            <a:r>
              <a:rPr lang="uk-UA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Випромінювання та поглинання</a:t>
            </a:r>
          </a:p>
          <a:p>
            <a:pPr algn="ctr"/>
            <a:r>
              <a:rPr lang="uk-UA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Світла атомами</a:t>
            </a:r>
            <a:endParaRPr lang="uk-UA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 descr="tmp11-7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060575"/>
            <a:ext cx="4752975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003800" y="981075"/>
            <a:ext cx="381635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u="sng" dirty="0" smtClean="0"/>
              <a:t>Основна ідея досліду: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Вузький пучок </a:t>
            </a:r>
            <a:r>
              <a:rPr lang="el-GR" dirty="0" smtClean="0"/>
              <a:t>α</a:t>
            </a:r>
            <a:r>
              <a:rPr lang="uk-UA" dirty="0" err="1" smtClean="0"/>
              <a:t>-частинок</a:t>
            </a:r>
            <a:r>
              <a:rPr lang="uk-UA" dirty="0" smtClean="0"/>
              <a:t>, що випускаються радіоактивною речовиною, прямував на тонку золоту фольгу, за якою містився екран, здатний світитися під ударами швидких частинок.</a:t>
            </a:r>
            <a:br>
              <a:rPr lang="uk-UA" dirty="0" smtClean="0"/>
            </a:br>
            <a:r>
              <a:rPr lang="uk-UA" dirty="0" smtClean="0"/>
              <a:t>Якщо на </a:t>
            </a:r>
            <a:r>
              <a:rPr lang="el-GR" dirty="0" smtClean="0"/>
              <a:t>α</a:t>
            </a:r>
            <a:r>
              <a:rPr lang="uk-UA" dirty="0" err="1" smtClean="0"/>
              <a:t>-шляху</a:t>
            </a:r>
            <a:r>
              <a:rPr lang="uk-UA" dirty="0" smtClean="0"/>
              <a:t> частинок немає ніяких перешкод, то вони падають на екран вузьким пучком.</a:t>
            </a:r>
            <a:br>
              <a:rPr lang="uk-UA" dirty="0" smtClean="0"/>
            </a:br>
            <a:r>
              <a:rPr lang="uk-UA" dirty="0" smtClean="0"/>
              <a:t>Якщо на їх шляху помістити тонку золоту фольгу, то а-частинки розсіюються по всіх напрямках на різні кути, а деякі в результаті взаємодії з фольгою були відкинуті назад.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214290"/>
            <a:ext cx="717702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Схема </a:t>
            </a:r>
            <a:r>
              <a:rPr lang="uk-UA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досліду</a:t>
            </a:r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Резерфорда</a:t>
            </a:r>
            <a:endParaRPr lang="ru-RU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8038" y="1600200"/>
            <a:ext cx="5795962" cy="5068888"/>
          </a:xfrm>
        </p:spPr>
        <p:txBody>
          <a:bodyPr/>
          <a:lstStyle/>
          <a:p>
            <a:r>
              <a:rPr lang="uk-UA" sz="2000" dirty="0" smtClean="0"/>
              <a:t>Напруженість (E) створюваного ядром електричного поля, а значить, і сила дії на </a:t>
            </a:r>
            <a:r>
              <a:rPr lang="el-GR" sz="2000" dirty="0" smtClean="0"/>
              <a:t>α</a:t>
            </a:r>
            <a:r>
              <a:rPr lang="uk-UA" sz="2000" dirty="0" err="1" smtClean="0"/>
              <a:t>-частинку</a:t>
            </a:r>
            <a:r>
              <a:rPr lang="uk-UA" sz="2000" dirty="0" smtClean="0"/>
              <a:t> досить швидко убуває із збільшенням відстані від ядра. Тому напрямок польоту частинки сильно змінюється, якщо вона проходить дуже близько до ядра.</a:t>
            </a:r>
            <a:br>
              <a:rPr lang="uk-UA" sz="2000" dirty="0" smtClean="0"/>
            </a:br>
            <a:r>
              <a:rPr lang="uk-UA" sz="2000" dirty="0" smtClean="0"/>
              <a:t>Оскільки діаметр ядра значно менше діаметра атома, то більша частина з числа всіх </a:t>
            </a:r>
            <a:r>
              <a:rPr lang="el-GR" sz="2000" dirty="0" smtClean="0"/>
              <a:t>α</a:t>
            </a:r>
            <a:r>
              <a:rPr lang="uk-UA" sz="2000" dirty="0" err="1" smtClean="0"/>
              <a:t>-частинок</a:t>
            </a:r>
            <a:r>
              <a:rPr lang="uk-UA" sz="2000" dirty="0" smtClean="0"/>
              <a:t> проходить крізь атом на таких відстанях від ядра де сила відштовхування створюваного ним поля занадто мала, щоб істотно змінити напрямок руху </a:t>
            </a:r>
            <a:r>
              <a:rPr lang="el-GR" sz="2000" dirty="0" smtClean="0"/>
              <a:t>α</a:t>
            </a:r>
            <a:r>
              <a:rPr lang="uk-UA" sz="2000" dirty="0" smtClean="0"/>
              <a:t>-частинок. І лише деякі  частинки пролітають поруч з ядром, тобто в області сильного поля, і відхиляються на великі кути.</a:t>
            </a:r>
            <a:endParaRPr lang="uk-UA" sz="2000" dirty="0"/>
          </a:p>
        </p:txBody>
      </p:sp>
      <p:pic>
        <p:nvPicPr>
          <p:cNvPr id="7173" name="Picture 5" descr="shema"/>
          <p:cNvPicPr>
            <a:picLocks noChangeAspect="1" noChangeArrowheads="1"/>
          </p:cNvPicPr>
          <p:nvPr/>
        </p:nvPicPr>
        <p:blipFill>
          <a:blip r:embed="rId2"/>
          <a:srcRect l="5083"/>
          <a:stretch>
            <a:fillRect/>
          </a:stretch>
        </p:blipFill>
        <p:spPr bwMode="auto">
          <a:xfrm>
            <a:off x="214282" y="1785926"/>
            <a:ext cx="334962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000100" y="0"/>
            <a:ext cx="712759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Чим же пояснити </a:t>
            </a:r>
          </a:p>
          <a:p>
            <a:pPr algn="ctr"/>
            <a:r>
              <a:rPr lang="uk-UA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Розсіювання а-частинок </a:t>
            </a:r>
          </a:p>
          <a:p>
            <a:pPr algn="ctr"/>
            <a:r>
              <a:rPr lang="uk-UA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при проходженні ними речовини?</a:t>
            </a:r>
            <a:endParaRPr lang="ru-RU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3372" y="1484313"/>
            <a:ext cx="4759328" cy="5373687"/>
          </a:xfrm>
        </p:spPr>
        <p:txBody>
          <a:bodyPr/>
          <a:lstStyle/>
          <a:p>
            <a:pPr marL="87313" indent="268288" algn="just" eaLnBrk="1" hangingPunct="1">
              <a:lnSpc>
                <a:spcPct val="80000"/>
              </a:lnSpc>
              <a:buNone/>
              <a:defRPr/>
            </a:pPr>
            <a:r>
              <a:rPr lang="ru-RU" sz="1800" dirty="0" smtClean="0"/>
              <a:t> </a:t>
            </a:r>
            <a:r>
              <a:rPr lang="uk-UA" sz="2000" dirty="0" smtClean="0"/>
              <a:t>Планетарна модель атома, запропонована Резерфордом, - це спроба застосування класичних уявлень про рух тіл до явищ атомних масштабів. </a:t>
            </a:r>
            <a:endParaRPr lang="uk-UA" sz="2000" dirty="0" smtClean="0"/>
          </a:p>
          <a:p>
            <a:pPr marL="87313" indent="268288" algn="just" eaLnBrk="1" hangingPunct="1">
              <a:lnSpc>
                <a:spcPct val="80000"/>
              </a:lnSpc>
              <a:buNone/>
              <a:defRPr/>
            </a:pPr>
            <a:r>
              <a:rPr lang="uk-UA" sz="2000" dirty="0" smtClean="0"/>
              <a:t>Ця </a:t>
            </a:r>
            <a:r>
              <a:rPr lang="uk-UA" sz="2000" dirty="0" smtClean="0"/>
              <a:t>спроба виявилася неспроможною. Класичний атом нестійкий. Електрони, що рухаються по орбіті з прискоренням, повинні неминуче впасти на ядро, розтративши всю енергію на випромінювання електромагнітних хвиль. </a:t>
            </a:r>
            <a:endParaRPr lang="uk-UA" sz="2000" dirty="0" smtClean="0"/>
          </a:p>
          <a:p>
            <a:pPr marL="87313" indent="268288" algn="just" eaLnBrk="1" hangingPunct="1">
              <a:lnSpc>
                <a:spcPct val="80000"/>
              </a:lnSpc>
              <a:buNone/>
              <a:defRPr/>
            </a:pPr>
            <a:r>
              <a:rPr lang="uk-UA" sz="2000" dirty="0" smtClean="0"/>
              <a:t>Вперше </a:t>
            </a:r>
            <a:r>
              <a:rPr lang="uk-UA" sz="2000" dirty="0" smtClean="0"/>
              <a:t>прозвучало, </a:t>
            </a:r>
            <a:r>
              <a:rPr lang="uk-UA" sz="2000" dirty="0" smtClean="0"/>
              <a:t>те що </a:t>
            </a:r>
            <a:r>
              <a:rPr lang="uk-UA" sz="2000" dirty="0" smtClean="0"/>
              <a:t>закони класичної механіки не можуть пояснити явища, що відбуваються на атомному рівні.</a:t>
            </a:r>
            <a:endParaRPr lang="ru-RU" sz="2000" dirty="0" smtClean="0"/>
          </a:p>
        </p:txBody>
      </p:sp>
      <p:pic>
        <p:nvPicPr>
          <p:cNvPr id="6149" name="Picture 5" descr="6-2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557338"/>
            <a:ext cx="3975100" cy="453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000232" y="357166"/>
            <a:ext cx="54384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Модель Резерфорда</a:t>
            </a:r>
            <a:endParaRPr lang="ru-RU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29600" cy="1803397"/>
          </a:xfrm>
        </p:spPr>
        <p:txBody>
          <a:bodyPr/>
          <a:lstStyle/>
          <a:p>
            <a:pPr marL="0" indent="355600" eaLnBrk="1" hangingPunct="1">
              <a:buNone/>
              <a:defRPr/>
            </a:pPr>
            <a:r>
              <a:rPr lang="uk-UA" sz="2000" dirty="0" smtClean="0"/>
              <a:t>Проаналізувавши результати дослідів, Резерфорд в 1911 році запропонував наступну модель атома:</a:t>
            </a:r>
            <a:br>
              <a:rPr lang="uk-UA" sz="2000" dirty="0" smtClean="0"/>
            </a:br>
            <a:r>
              <a:rPr lang="uk-UA" sz="2000" dirty="0" smtClean="0"/>
              <a:t>Атом складається з позитивно зарядженого ядра, яке займає мізерно малий обсяг атома. Навколо ядра розташовані електрони.</a:t>
            </a:r>
            <a:endParaRPr lang="ru-RU" sz="2000" b="1" dirty="0" smtClean="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219700" y="3470275"/>
            <a:ext cx="39243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uk-UA" dirty="0"/>
              <a:t>Електрони обертаються навколо ядра на досить великих відстанях від нього. Сукупність цих електронів називають електронною оболонкою.</a:t>
            </a:r>
            <a:br>
              <a:rPr lang="uk-UA" dirty="0"/>
            </a:br>
            <a:r>
              <a:rPr lang="uk-UA" dirty="0"/>
              <a:t>Таким чином, Атом представляється у вигляді планетної системи в маленькому масштабі (тому таку модель назвали планетарною)</a:t>
            </a:r>
            <a:endParaRPr lang="ru-RU" b="1" i="1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pic>
        <p:nvPicPr>
          <p:cNvPr id="15365" name="Picture 5" descr="h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76588"/>
            <a:ext cx="5076825" cy="368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6" descr="inde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2420938"/>
            <a:ext cx="1384300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214414" y="285728"/>
            <a:ext cx="678749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Як </a:t>
            </a:r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же </a:t>
            </a:r>
            <a:r>
              <a:rPr lang="uk-UA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побудований</a:t>
            </a:r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атом?</a:t>
            </a:r>
            <a:endParaRPr lang="ru-RU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1229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835525" cy="4530725"/>
          </a:xfrm>
        </p:spPr>
        <p:txBody>
          <a:bodyPr/>
          <a:lstStyle/>
          <a:p>
            <a:pPr marL="0" indent="355600" eaLnBrk="1" hangingPunct="1"/>
            <a:r>
              <a:rPr lang="uk-UA" sz="2000" b="1" dirty="0" smtClean="0"/>
              <a:t>У 1913 році датський фізик Нільс Бор розвинув теорію квантових уявлень про процеси в природі. Він сформулював у вигляді постулатів основні положення нової теорії, які накладали певні обмеження на допустимий класичною фізикою рух.</a:t>
            </a:r>
            <a:br>
              <a:rPr lang="uk-UA" sz="2000" b="1" dirty="0" smtClean="0"/>
            </a:br>
            <a:endParaRPr lang="uk-UA" sz="2000" b="1" dirty="0" smtClean="0"/>
          </a:p>
          <a:p>
            <a:pPr marL="0" indent="355600" eaLnBrk="1" hangingPunct="1"/>
            <a:r>
              <a:rPr lang="uk-UA" sz="2000" b="1" dirty="0" smtClean="0"/>
              <a:t>Нільс Бор застосував свої постулати для найпростішої атомної системи - атома водню.</a:t>
            </a:r>
            <a:endParaRPr lang="ru-RU" sz="2000" b="1" dirty="0" smtClean="0">
              <a:effectLst/>
            </a:endParaRPr>
          </a:p>
        </p:txBody>
      </p:sp>
      <p:pic>
        <p:nvPicPr>
          <p:cNvPr id="13319" name="Picture 7" descr="1739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08638" y="1773238"/>
            <a:ext cx="32004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571604" y="142852"/>
            <a:ext cx="580287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Як Нільс Бор допоміг </a:t>
            </a:r>
          </a:p>
          <a:p>
            <a:pPr algn="ctr"/>
            <a:r>
              <a:rPr lang="uk-UA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Резерфорду?</a:t>
            </a:r>
            <a:endParaRPr lang="uk-UA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Rectangle 9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uk-UA" sz="2000" b="1" dirty="0" smtClean="0"/>
              <a:t>Згідно постулатам Бора електрон може знаходитися на декількох визначених орбітах. Кожній орбіті електрона відповідає певна </a:t>
            </a:r>
            <a:r>
              <a:rPr lang="uk-UA" sz="2000" b="1" dirty="0" smtClean="0"/>
              <a:t>енергія.</a:t>
            </a:r>
          </a:p>
          <a:p>
            <a:pPr eaLnBrk="1" hangingPunct="1">
              <a:lnSpc>
                <a:spcPct val="80000"/>
              </a:lnSpc>
              <a:defRPr/>
            </a:pPr>
            <a:endParaRPr lang="uk-UA" sz="20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uk-UA" sz="2000" b="1" dirty="0" smtClean="0"/>
              <a:t>При </a:t>
            </a:r>
            <a:r>
              <a:rPr lang="uk-UA" sz="2000" b="1" dirty="0" smtClean="0"/>
              <a:t>переході електрона з ближньої орбіти на більш віддалену атомна система поглинає квант </a:t>
            </a:r>
            <a:r>
              <a:rPr lang="uk-UA" sz="2000" b="1" dirty="0" smtClean="0"/>
              <a:t>енергії.</a:t>
            </a:r>
          </a:p>
          <a:p>
            <a:pPr eaLnBrk="1" hangingPunct="1">
              <a:lnSpc>
                <a:spcPct val="80000"/>
              </a:lnSpc>
              <a:defRPr/>
            </a:pPr>
            <a:endParaRPr lang="uk-UA" sz="20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uk-UA" sz="2000" b="1" dirty="0" smtClean="0"/>
              <a:t>При </a:t>
            </a:r>
            <a:r>
              <a:rPr lang="uk-UA" sz="2000" b="1" dirty="0" smtClean="0"/>
              <a:t>переході з більш віддаленої орбіти електрона на ближню орбіту по відношенню до ядра, атомна система випромінює квант енергії.</a:t>
            </a:r>
            <a:endParaRPr lang="ru-RU" sz="2000" b="1" dirty="0" smtClean="0"/>
          </a:p>
        </p:txBody>
      </p:sp>
      <p:pic>
        <p:nvPicPr>
          <p:cNvPr id="8198" name="Picture 6" descr="6-2-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84313"/>
            <a:ext cx="4681538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928662" y="142852"/>
            <a:ext cx="729084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Чому атоми випромінюють </a:t>
            </a:r>
          </a:p>
          <a:p>
            <a:pPr algn="ctr"/>
            <a:r>
              <a:rPr lang="uk-UA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енергію?</a:t>
            </a:r>
            <a:endParaRPr lang="uk-UA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00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000"/>
                                        <p:tgtEl>
                                          <p:spTgt spid="8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000"/>
                                        <p:tgtEl>
                                          <p:spTgt spid="8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355600" eaLnBrk="1" hangingPunct="1">
              <a:buFont typeface="Wingdings" pitchFamily="2" charset="2"/>
              <a:buNone/>
              <a:defRPr/>
            </a:pPr>
            <a:r>
              <a:rPr lang="uk-UA" sz="4000" dirty="0" smtClean="0"/>
              <a:t>  Обраний Нільсом Бором шлях привів до створення чіткої теорії руху мікрочастинок – квантової механіки.</a:t>
            </a:r>
            <a:endParaRPr lang="uk-UA" sz="40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428604"/>
            <a:ext cx="76434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 порозі квантової механіки</a:t>
            </a:r>
            <a:endParaRPr lang="ru-RU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dirty="0" smtClean="0"/>
              <a:t>Будова атома Дж. Дж. Томсона</a:t>
            </a:r>
          </a:p>
          <a:p>
            <a:pPr eaLnBrk="1" hangingPunct="1">
              <a:defRPr/>
            </a:pPr>
            <a:r>
              <a:rPr lang="uk-UA" dirty="0" smtClean="0"/>
              <a:t>Експеримент Резерфорда</a:t>
            </a:r>
          </a:p>
          <a:p>
            <a:pPr eaLnBrk="1" hangingPunct="1">
              <a:defRPr/>
            </a:pPr>
            <a:r>
              <a:rPr lang="uk-UA" dirty="0" smtClean="0"/>
              <a:t>Планетарна модель Резерфорда</a:t>
            </a:r>
          </a:p>
          <a:p>
            <a:pPr eaLnBrk="1" hangingPunct="1">
              <a:defRPr/>
            </a:pPr>
            <a:r>
              <a:rPr lang="uk-UA" dirty="0" smtClean="0"/>
              <a:t>Квантові постулати Бора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42852"/>
            <a:ext cx="743825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Як розвивалось вчення про </a:t>
            </a:r>
            <a:endParaRPr lang="uk-UA" sz="40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uk-UA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будову </a:t>
            </a:r>
            <a:r>
              <a:rPr lang="uk-UA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атома?</a:t>
            </a:r>
            <a:endParaRPr lang="ru-RU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uk-UA" sz="4000" b="1" dirty="0" smtClean="0">
                <a:effectLst/>
              </a:rPr>
              <a:t>   Слово «атом» з - грецької означає неподільний. Давньогрецькі вчені вважали атоми неподільними частинками, своєрідними цеглинками із яких побудовані всі тіла природи.</a:t>
            </a:r>
          </a:p>
          <a:p>
            <a:pPr eaLnBrk="1" hangingPunct="1">
              <a:defRPr/>
            </a:pPr>
            <a:endParaRPr lang="uk-UA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357166"/>
            <a:ext cx="788741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Атом по теорії древніх вчених</a:t>
            </a:r>
            <a:endParaRPr lang="ru-RU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6788150" y="3552825"/>
          <a:ext cx="1981200" cy="1905000"/>
        </p:xfrm>
        <a:graphic>
          <a:graphicData uri="http://schemas.openxmlformats.org/presentationml/2006/ole">
            <p:oleObj spid="_x0000_s1026" name="Диаграмма" r:id="rId3" imgW="2200351" imgH="1905000" progId="MSGraph.Chart.8">
              <p:embed followColorScheme="full"/>
            </p:oleObj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4343400" y="6248400"/>
            <a:ext cx="762000" cy="3810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4800600" y="5486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762000" y="11430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400">
                <a:solidFill>
                  <a:schemeClr val="hlink"/>
                </a:solidFill>
                <a:latin typeface="Times New Roman" pitchFamily="18" charset="0"/>
              </a:rPr>
              <a:t>Відкриття</a:t>
            </a:r>
            <a:r>
              <a:rPr lang="ru-RU" sz="240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uk-UA" sz="2400">
                <a:solidFill>
                  <a:schemeClr val="hlink"/>
                </a:solidFill>
                <a:latin typeface="Times New Roman" pitchFamily="18" charset="0"/>
              </a:rPr>
              <a:t>кінця</a:t>
            </a:r>
            <a:r>
              <a:rPr lang="ru-RU" sz="240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2400">
                <a:solidFill>
                  <a:schemeClr val="hlink"/>
                </a:solidFill>
                <a:latin typeface="Times New Roman" pitchFamily="18" charset="0"/>
              </a:rPr>
              <a:t>XIX</a:t>
            </a:r>
            <a:r>
              <a:rPr lang="ru-RU" sz="2400">
                <a:solidFill>
                  <a:schemeClr val="hlink"/>
                </a:solidFill>
                <a:latin typeface="Times New Roman" pitchFamily="18" charset="0"/>
              </a:rPr>
              <a:t>, початок </a:t>
            </a:r>
            <a:r>
              <a:rPr lang="en-US" sz="2400">
                <a:solidFill>
                  <a:schemeClr val="hlink"/>
                </a:solidFill>
                <a:latin typeface="Times New Roman" pitchFamily="18" charset="0"/>
              </a:rPr>
              <a:t>XX</a:t>
            </a:r>
            <a:r>
              <a:rPr lang="ru-RU" sz="240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uk-UA" sz="2400">
                <a:solidFill>
                  <a:schemeClr val="hlink"/>
                </a:solidFill>
                <a:latin typeface="Times New Roman" pitchFamily="18" charset="0"/>
              </a:rPr>
              <a:t>століття</a:t>
            </a:r>
            <a:r>
              <a:rPr lang="ru-RU" sz="2400">
                <a:solidFill>
                  <a:schemeClr val="hlink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52400" y="2955925"/>
            <a:ext cx="2286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000">
                <a:solidFill>
                  <a:schemeClr val="hlink"/>
                </a:solidFill>
                <a:latin typeface="Times New Roman" pitchFamily="18" charset="0"/>
              </a:rPr>
              <a:t>Дж.Томсон,</a:t>
            </a:r>
            <a:br>
              <a:rPr lang="uk-UA" sz="2000">
                <a:solidFill>
                  <a:schemeClr val="hlink"/>
                </a:solidFill>
                <a:latin typeface="Times New Roman" pitchFamily="18" charset="0"/>
              </a:rPr>
            </a:br>
            <a:r>
              <a:rPr lang="uk-UA" sz="2000">
                <a:latin typeface="Times New Roman" pitchFamily="18" charset="0"/>
              </a:rPr>
              <a:t> 1897 р. – природа катодних променів</a:t>
            </a: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3500438" y="2955925"/>
            <a:ext cx="25003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000">
                <a:solidFill>
                  <a:schemeClr val="hlink"/>
                </a:solidFill>
                <a:latin typeface="Times New Roman" pitchFamily="18" charset="0"/>
              </a:rPr>
              <a:t>А.Г.Столєтов </a:t>
            </a:r>
            <a:r>
              <a:rPr lang="uk-UA" sz="2000">
                <a:latin typeface="Times New Roman" pitchFamily="18" charset="0"/>
              </a:rPr>
              <a:t>1889р.  – явище фотоефекта</a:t>
            </a: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6858000" y="2803525"/>
            <a:ext cx="2286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chemeClr val="hlink"/>
                </a:solidFill>
                <a:latin typeface="Times New Roman" pitchFamily="18" charset="0"/>
              </a:rPr>
              <a:t>Э.Резерфорд </a:t>
            </a:r>
            <a:r>
              <a:rPr lang="ru-RU" sz="2000">
                <a:latin typeface="Times New Roman" pitchFamily="18" charset="0"/>
              </a:rPr>
              <a:t>1889-1900 р. – природа </a:t>
            </a:r>
            <a:r>
              <a:rPr lang="el-GR" sz="2000">
                <a:latin typeface="Times New Roman" pitchFamily="18" charset="0"/>
              </a:rPr>
              <a:t>α</a:t>
            </a:r>
            <a:r>
              <a:rPr lang="ru-RU" sz="2000">
                <a:latin typeface="Times New Roman" pitchFamily="18" charset="0"/>
              </a:rPr>
              <a:t>-частинок</a:t>
            </a:r>
          </a:p>
        </p:txBody>
      </p:sp>
      <p:pic>
        <p:nvPicPr>
          <p:cNvPr id="1034" name="Picture 10" descr="0499_10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1436688"/>
            <a:ext cx="925513" cy="138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 descr="umov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114800" y="1771650"/>
            <a:ext cx="936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 descr="4113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467600" y="1458913"/>
            <a:ext cx="1096963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3" descr="005-02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001000" y="4071938"/>
            <a:ext cx="8794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4" descr="becquerel">
            <a:hlinkClick r:id="rId12"/>
          </p:cNvPr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85750" y="4000500"/>
            <a:ext cx="868363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9" name="Text Box 16"/>
          <p:cNvSpPr txBox="1">
            <a:spLocks noChangeArrowheads="1"/>
          </p:cNvSpPr>
          <p:nvPr/>
        </p:nvSpPr>
        <p:spPr bwMode="auto">
          <a:xfrm>
            <a:off x="838200" y="3962400"/>
            <a:ext cx="7543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000">
                <a:solidFill>
                  <a:schemeClr val="hlink"/>
                </a:solidFill>
                <a:latin typeface="Times New Roman" pitchFamily="18" charset="0"/>
              </a:rPr>
              <a:t>А.Беккерель.</a:t>
            </a:r>
            <a:r>
              <a:rPr lang="uk-UA" sz="2000">
                <a:solidFill>
                  <a:srgbClr val="008080"/>
                </a:solidFill>
                <a:latin typeface="Times New Roman" pitchFamily="18" charset="0"/>
              </a:rPr>
              <a:t>                                   </a:t>
            </a:r>
            <a:r>
              <a:rPr lang="uk-UA" sz="2000">
                <a:solidFill>
                  <a:schemeClr val="hlink"/>
                </a:solidFill>
                <a:latin typeface="Times New Roman" pitchFamily="18" charset="0"/>
              </a:rPr>
              <a:t>М.,Складовська-Кюрі</a:t>
            </a:r>
            <a:r>
              <a:rPr lang="uk-UA" sz="2000">
                <a:solidFill>
                  <a:srgbClr val="008080"/>
                </a:solidFill>
                <a:latin typeface="Times New Roman" pitchFamily="18" charset="0"/>
              </a:rPr>
              <a:t>,</a:t>
            </a:r>
            <a:r>
              <a:rPr lang="uk-UA" sz="2000">
                <a:latin typeface="Times New Roman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uk-UA" sz="2000">
                <a:latin typeface="Times New Roman" pitchFamily="18" charset="0"/>
              </a:rPr>
              <a:t>1896-1900р. – радіоактивність хімічних елементів.</a:t>
            </a:r>
          </a:p>
        </p:txBody>
      </p:sp>
      <p:sp>
        <p:nvSpPr>
          <p:cNvPr id="1040" name="Line 17"/>
          <p:cNvSpPr>
            <a:spLocks noChangeShapeType="1"/>
          </p:cNvSpPr>
          <p:nvPr/>
        </p:nvSpPr>
        <p:spPr bwMode="auto">
          <a:xfrm>
            <a:off x="2362200" y="5334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41" name="Line 18"/>
          <p:cNvSpPr>
            <a:spLocks noChangeShapeType="1"/>
          </p:cNvSpPr>
          <p:nvPr/>
        </p:nvSpPr>
        <p:spPr bwMode="auto">
          <a:xfrm>
            <a:off x="7543800" y="52578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42" name="Text Box 19"/>
          <p:cNvSpPr txBox="1">
            <a:spLocks noChangeArrowheads="1"/>
          </p:cNvSpPr>
          <p:nvPr/>
        </p:nvSpPr>
        <p:spPr bwMode="auto">
          <a:xfrm>
            <a:off x="2286000" y="50292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>
                <a:solidFill>
                  <a:schemeClr val="hlink"/>
                </a:solidFill>
                <a:latin typeface="Times New Roman" pitchFamily="18" charset="0"/>
              </a:rPr>
              <a:t>Електрон</a:t>
            </a:r>
            <a:r>
              <a:rPr lang="en-US" sz="2400">
                <a:solidFill>
                  <a:schemeClr val="hlink"/>
                </a:solidFill>
                <a:latin typeface="Times New Roman" pitchFamily="18" charset="0"/>
              </a:rPr>
              <a:t>(e)</a:t>
            </a:r>
            <a:endParaRPr lang="ru-RU" sz="240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043" name="Text Box 20"/>
          <p:cNvSpPr txBox="1">
            <a:spLocks noChangeArrowheads="1"/>
          </p:cNvSpPr>
          <p:nvPr/>
        </p:nvSpPr>
        <p:spPr bwMode="auto">
          <a:xfrm>
            <a:off x="4343400" y="5105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hlink"/>
                </a:solidFill>
                <a:latin typeface="Times New Roman" pitchFamily="18" charset="0"/>
              </a:rPr>
              <a:t>Нейтрон</a:t>
            </a:r>
            <a:r>
              <a:rPr lang="en-US" sz="2400">
                <a:solidFill>
                  <a:schemeClr val="hlink"/>
                </a:solidFill>
                <a:latin typeface="Times New Roman" pitchFamily="18" charset="0"/>
              </a:rPr>
              <a:t>(n)</a:t>
            </a:r>
            <a:endParaRPr lang="ru-RU" sz="240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044" name="Text Box 21"/>
          <p:cNvSpPr txBox="1">
            <a:spLocks noChangeArrowheads="1"/>
          </p:cNvSpPr>
          <p:nvPr/>
        </p:nvSpPr>
        <p:spPr bwMode="auto">
          <a:xfrm>
            <a:off x="6019800" y="50292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hlink"/>
                </a:solidFill>
                <a:latin typeface="Times New Roman" pitchFamily="18" charset="0"/>
              </a:rPr>
              <a:t>Протон</a:t>
            </a:r>
            <a:r>
              <a:rPr lang="en-US" sz="2400">
                <a:solidFill>
                  <a:schemeClr val="hlink"/>
                </a:solidFill>
                <a:latin typeface="Times New Roman" pitchFamily="18" charset="0"/>
              </a:rPr>
              <a:t>(p)</a:t>
            </a:r>
            <a:endParaRPr lang="ru-RU" sz="240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045" name="Text Box 22"/>
          <p:cNvSpPr txBox="1">
            <a:spLocks noChangeArrowheads="1"/>
          </p:cNvSpPr>
          <p:nvPr/>
        </p:nvSpPr>
        <p:spPr bwMode="auto">
          <a:xfrm>
            <a:off x="7620000" y="5181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-</a:t>
            </a:r>
          </a:p>
        </p:txBody>
      </p:sp>
      <p:sp>
        <p:nvSpPr>
          <p:cNvPr id="1046" name="Line 23"/>
          <p:cNvSpPr>
            <a:spLocks noChangeShapeType="1"/>
          </p:cNvSpPr>
          <p:nvPr/>
        </p:nvSpPr>
        <p:spPr bwMode="auto">
          <a:xfrm flipV="1">
            <a:off x="5181600" y="5410200"/>
            <a:ext cx="2133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47" name="Line 24"/>
          <p:cNvSpPr>
            <a:spLocks noChangeShapeType="1"/>
          </p:cNvSpPr>
          <p:nvPr/>
        </p:nvSpPr>
        <p:spPr bwMode="auto">
          <a:xfrm flipH="1" flipV="1">
            <a:off x="2362200" y="5638800"/>
            <a:ext cx="2057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48" name="Text Box 25"/>
          <p:cNvSpPr txBox="1">
            <a:spLocks noChangeArrowheads="1"/>
          </p:cNvSpPr>
          <p:nvPr/>
        </p:nvSpPr>
        <p:spPr bwMode="auto">
          <a:xfrm>
            <a:off x="1905000" y="54022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+</a:t>
            </a:r>
            <a:endParaRPr lang="ru-RU" sz="2000">
              <a:latin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285852" y="214290"/>
            <a:ext cx="65587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Атом – складна </a:t>
            </a:r>
            <a:r>
              <a:rPr lang="uk-UA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частинка</a:t>
            </a:r>
            <a:endParaRPr lang="ru-RU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70575"/>
          </a:xfrm>
        </p:spPr>
        <p:txBody>
          <a:bodyPr/>
          <a:lstStyle/>
          <a:p>
            <a:pPr indent="127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1800" b="1" dirty="0" smtClean="0">
                <a:effectLst/>
              </a:rPr>
              <a:t>      </a:t>
            </a:r>
            <a:r>
              <a:rPr lang="uk-UA" sz="2400" dirty="0" smtClean="0"/>
              <a:t>Уявлення про неподільність атома стверджувалося у фізиці майже до кінця 19 століття. Подальший розвиток фізики в корені змінило це подання. Вивчення електромагнітних явищ в кінці 19 - початку 20 століття показало, що атоми речовини представляють складні світи: вони складаються з часток, які є носіями позитивної і негативної електрики. З атома речовини вдалося виділити спочатку найдрібніші (елементарні) негативно заряджені частинки - електрони. Потім були виявлено, що до складу атома входять елементарні позитивно заряджені частинки - протони.</a:t>
            </a:r>
            <a:br>
              <a:rPr lang="uk-UA" sz="2400" dirty="0" smtClean="0"/>
            </a:br>
            <a:endParaRPr lang="uk-UA" sz="2400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2400" u="sng" dirty="0" smtClean="0"/>
              <a:t>Перед вченими виникли найважливіші питання: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Як побудований атом?</a:t>
            </a:r>
            <a:br>
              <a:rPr lang="uk-UA" sz="2400" dirty="0" smtClean="0"/>
            </a:br>
            <a:r>
              <a:rPr lang="uk-UA" sz="2400" dirty="0" smtClean="0"/>
              <a:t>Що являють собою окремі частини атома?</a:t>
            </a:r>
            <a:br>
              <a:rPr lang="uk-UA" sz="2400" dirty="0" smtClean="0"/>
            </a:br>
            <a:r>
              <a:rPr lang="uk-UA" sz="2400" dirty="0" smtClean="0"/>
              <a:t>Як вони взаємно розташовані?</a:t>
            </a:r>
            <a:endParaRPr lang="ru-RU" sz="2400" b="1" dirty="0" smtClean="0">
              <a:effectLst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bor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800600"/>
            <a:ext cx="1417638" cy="170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 descr="4113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" y="3276600"/>
            <a:ext cx="10969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 descr="0499_101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38200" y="1295400"/>
            <a:ext cx="925513" cy="138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057400" y="1600200"/>
            <a:ext cx="4800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>
                <a:latin typeface="Times New Roman" pitchFamily="18" charset="0"/>
              </a:rPr>
              <a:t>Гіпотеза Дж.Томсона 1904 р. «Теорія пудинга»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209800" y="3429000"/>
            <a:ext cx="4191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dirty="0">
                <a:latin typeface="Times New Roman" pitchFamily="18" charset="0"/>
              </a:rPr>
              <a:t>Планетарна</a:t>
            </a:r>
            <a:r>
              <a:rPr lang="ru-RU" sz="2400" dirty="0">
                <a:latin typeface="Times New Roman" pitchFamily="18" charset="0"/>
              </a:rPr>
              <a:t> модель атома Е.Резерфорда 1911р.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362200" y="5410200"/>
            <a:ext cx="2971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>
                <a:latin typeface="Times New Roman" pitchFamily="18" charset="0"/>
              </a:rPr>
              <a:t>Квантові</a:t>
            </a:r>
            <a:r>
              <a:rPr lang="ru-RU" sz="2400">
                <a:latin typeface="Times New Roman" pitchFamily="18" charset="0"/>
              </a:rPr>
              <a:t> </a:t>
            </a:r>
            <a:r>
              <a:rPr lang="uk-UA" sz="2400">
                <a:latin typeface="Times New Roman" pitchFamily="18" charset="0"/>
              </a:rPr>
              <a:t>постулати</a:t>
            </a:r>
            <a:r>
              <a:rPr lang="ru-RU" sz="2400">
                <a:latin typeface="Times New Roman" pitchFamily="18" charset="0"/>
              </a:rPr>
              <a:t> Н.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ru-RU" sz="2400">
                <a:latin typeface="Times New Roman" pitchFamily="18" charset="0"/>
              </a:rPr>
              <a:t>Бора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486400" y="60960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1. Е=0</a:t>
            </a: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7010400" y="4724400"/>
            <a:ext cx="1676400" cy="1676400"/>
            <a:chOff x="4416" y="2976"/>
            <a:chExt cx="1056" cy="1056"/>
          </a:xfrm>
        </p:grpSpPr>
        <p:sp>
          <p:nvSpPr>
            <p:cNvPr id="8222" name="Oval 20"/>
            <p:cNvSpPr>
              <a:spLocks noChangeArrowheads="1"/>
            </p:cNvSpPr>
            <p:nvPr/>
          </p:nvSpPr>
          <p:spPr bwMode="auto">
            <a:xfrm>
              <a:off x="4416" y="2976"/>
              <a:ext cx="1056" cy="10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3" name="Oval 21"/>
            <p:cNvSpPr>
              <a:spLocks noChangeArrowheads="1"/>
            </p:cNvSpPr>
            <p:nvPr/>
          </p:nvSpPr>
          <p:spPr bwMode="auto">
            <a:xfrm>
              <a:off x="4537" y="3120"/>
              <a:ext cx="816" cy="7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224" name="Oval 22"/>
            <p:cNvSpPr>
              <a:spLocks noChangeArrowheads="1"/>
            </p:cNvSpPr>
            <p:nvPr/>
          </p:nvSpPr>
          <p:spPr bwMode="auto">
            <a:xfrm>
              <a:off x="4777" y="3360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>
                  <a:latin typeface="Times New Roman" pitchFamily="18" charset="0"/>
                </a:rPr>
                <a:t>+</a:t>
              </a:r>
            </a:p>
          </p:txBody>
        </p:sp>
      </p:grpSp>
      <p:sp>
        <p:nvSpPr>
          <p:cNvPr id="27671" name="Text Box 23"/>
          <p:cNvSpPr txBox="1">
            <a:spLocks noChangeArrowheads="1"/>
          </p:cNvSpPr>
          <p:nvPr/>
        </p:nvSpPr>
        <p:spPr bwMode="auto">
          <a:xfrm>
            <a:off x="7391400" y="64008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2. Е</a:t>
            </a:r>
            <a:r>
              <a:rPr lang="en-US" sz="2400">
                <a:latin typeface="Times New Roman" pitchFamily="18" charset="0"/>
              </a:rPr>
              <a:t>&gt;0</a:t>
            </a:r>
            <a:endParaRPr lang="ru-RU" sz="2400">
              <a:latin typeface="Times New Roman" pitchFamily="18" charset="0"/>
            </a:endParaRP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5181600" y="4495800"/>
            <a:ext cx="1752600" cy="1524000"/>
            <a:chOff x="3264" y="2832"/>
            <a:chExt cx="1104" cy="960"/>
          </a:xfrm>
        </p:grpSpPr>
        <p:sp>
          <p:nvSpPr>
            <p:cNvPr id="8217" name="Text Box 25"/>
            <p:cNvSpPr txBox="1">
              <a:spLocks noChangeArrowheads="1"/>
            </p:cNvSpPr>
            <p:nvPr/>
          </p:nvSpPr>
          <p:spPr bwMode="auto">
            <a:xfrm>
              <a:off x="3600" y="283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latin typeface="Times New Roman" pitchFamily="18" charset="0"/>
                </a:rPr>
                <a:t>е</a:t>
              </a:r>
            </a:p>
          </p:txBody>
        </p:sp>
        <p:sp>
          <p:nvSpPr>
            <p:cNvPr id="8218" name="Text Box 26"/>
            <p:cNvSpPr txBox="1">
              <a:spLocks noChangeArrowheads="1"/>
            </p:cNvSpPr>
            <p:nvPr/>
          </p:nvSpPr>
          <p:spPr bwMode="auto">
            <a:xfrm>
              <a:off x="3984" y="2928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latin typeface="Times New Roman" pitchFamily="18" charset="0"/>
                </a:rPr>
                <a:t>е</a:t>
              </a:r>
            </a:p>
          </p:txBody>
        </p:sp>
        <p:sp>
          <p:nvSpPr>
            <p:cNvPr id="8219" name="Text Box 27"/>
            <p:cNvSpPr txBox="1">
              <a:spLocks noChangeArrowheads="1"/>
            </p:cNvSpPr>
            <p:nvPr/>
          </p:nvSpPr>
          <p:spPr bwMode="auto">
            <a:xfrm>
              <a:off x="4032" y="345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latin typeface="Times New Roman" pitchFamily="18" charset="0"/>
                </a:rPr>
                <a:t>е</a:t>
              </a:r>
            </a:p>
          </p:txBody>
        </p:sp>
        <p:sp>
          <p:nvSpPr>
            <p:cNvPr id="8220" name="Text Box 28"/>
            <p:cNvSpPr txBox="1">
              <a:spLocks noChangeArrowheads="1"/>
            </p:cNvSpPr>
            <p:nvPr/>
          </p:nvSpPr>
          <p:spPr bwMode="auto">
            <a:xfrm>
              <a:off x="3264" y="307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latin typeface="Times New Roman" pitchFamily="18" charset="0"/>
                </a:rPr>
                <a:t>е</a:t>
              </a:r>
            </a:p>
          </p:txBody>
        </p:sp>
        <p:sp>
          <p:nvSpPr>
            <p:cNvPr id="8221" name="Text Box 29"/>
            <p:cNvSpPr txBox="1">
              <a:spLocks noChangeArrowheads="1"/>
            </p:cNvSpPr>
            <p:nvPr/>
          </p:nvSpPr>
          <p:spPr bwMode="auto">
            <a:xfrm>
              <a:off x="3312" y="350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latin typeface="Times New Roman" pitchFamily="18" charset="0"/>
                </a:rPr>
                <a:t>е</a:t>
              </a:r>
            </a:p>
          </p:txBody>
        </p:sp>
      </p:grp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5715000" y="4495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е</a:t>
            </a:r>
          </a:p>
        </p:txBody>
      </p: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6324600" y="4648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е</a:t>
            </a:r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6400800" y="5486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е</a:t>
            </a:r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5181600" y="4876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е</a:t>
            </a:r>
          </a:p>
        </p:txBody>
      </p:sp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5257800" y="5562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е</a:t>
            </a:r>
          </a:p>
        </p:txBody>
      </p: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5334000" y="4800600"/>
            <a:ext cx="1295400" cy="1219200"/>
            <a:chOff x="3360" y="3024"/>
            <a:chExt cx="816" cy="768"/>
          </a:xfrm>
        </p:grpSpPr>
        <p:sp>
          <p:nvSpPr>
            <p:cNvPr id="8215" name="Oval 36"/>
            <p:cNvSpPr>
              <a:spLocks noChangeArrowheads="1"/>
            </p:cNvSpPr>
            <p:nvPr/>
          </p:nvSpPr>
          <p:spPr bwMode="auto">
            <a:xfrm>
              <a:off x="3360" y="3024"/>
              <a:ext cx="816" cy="7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216" name="Oval 37"/>
            <p:cNvSpPr>
              <a:spLocks noChangeArrowheads="1"/>
            </p:cNvSpPr>
            <p:nvPr/>
          </p:nvSpPr>
          <p:spPr bwMode="auto">
            <a:xfrm>
              <a:off x="3600" y="3264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>
                  <a:latin typeface="Times New Roman" pitchFamily="18" charset="0"/>
                </a:rPr>
                <a:t>+</a:t>
              </a:r>
            </a:p>
          </p:txBody>
        </p:sp>
      </p:grp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8001000" y="47244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</a:rPr>
              <a:t>е</a:t>
            </a:r>
          </a:p>
        </p:txBody>
      </p:sp>
      <p:sp>
        <p:nvSpPr>
          <p:cNvPr id="27687" name="Text Box 39"/>
          <p:cNvSpPr txBox="1">
            <a:spLocks noChangeArrowheads="1"/>
          </p:cNvSpPr>
          <p:nvPr/>
        </p:nvSpPr>
        <p:spPr bwMode="auto">
          <a:xfrm>
            <a:off x="8001000" y="44958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</a:rPr>
              <a:t>е</a:t>
            </a:r>
          </a:p>
        </p:txBody>
      </p:sp>
      <p:pic>
        <p:nvPicPr>
          <p:cNvPr id="8214" name="Рисунок 39" descr="Image99.gif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715125" y="992188"/>
            <a:ext cx="1928813" cy="203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Рисунок 35" descr="index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29388" y="2786058"/>
            <a:ext cx="2466975" cy="1847850"/>
          </a:xfrm>
          <a:prstGeom prst="rect">
            <a:avLst/>
          </a:prstGeom>
        </p:spPr>
      </p:pic>
      <p:sp>
        <p:nvSpPr>
          <p:cNvPr id="37" name="Прямоугольник 36"/>
          <p:cNvSpPr/>
          <p:nvPr/>
        </p:nvSpPr>
        <p:spPr>
          <a:xfrm>
            <a:off x="1928794" y="142852"/>
            <a:ext cx="53019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Теорії будови атома</a:t>
            </a:r>
            <a:endParaRPr lang="ru-RU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5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500"/>
                            </p:stCondLst>
                            <p:childTnLst>
                              <p:par>
                                <p:cTn id="36" presetID="1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0"/>
                            </p:stCondLst>
                            <p:childTnLst>
                              <p:par>
                                <p:cTn id="42" presetID="1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6" grpId="0" autoUpdateAnimBg="0"/>
      <p:bldP spid="27671" grpId="0" autoUpdateAnimBg="0"/>
      <p:bldP spid="27678" grpId="0" autoUpdateAnimBg="0"/>
      <p:bldP spid="27679" grpId="0" autoUpdateAnimBg="0"/>
      <p:bldP spid="27680" grpId="0" autoUpdateAnimBg="0"/>
      <p:bldP spid="27681" grpId="0" autoUpdateAnimBg="0"/>
      <p:bldP spid="27682" grpId="0" autoUpdateAnimBg="0"/>
      <p:bldP spid="27686" grpId="0" autoUpdateAnimBg="0"/>
      <p:bldP spid="2768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8893175" cy="1189037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uk-UA" sz="2000" b="1" dirty="0" smtClean="0">
                <a:effectLst/>
              </a:rPr>
              <a:t>        Англійський фізик, член Лондонської королівської общини. Його робото присвячені вивченню катодних і рентгенівських променів, атомній фізиці. В 1897 році, вивчаючи відхилення катодних променів в магнітному і електричному полях, відкрив електрон. В 1903 році запропонував одну із перших атомних моделей</a:t>
            </a:r>
          </a:p>
          <a:p>
            <a:pPr eaLnBrk="1" hangingPunct="1"/>
            <a:endParaRPr lang="uk-UA" sz="2000" b="1" dirty="0" smtClean="0">
              <a:effectLst/>
            </a:endParaRPr>
          </a:p>
        </p:txBody>
      </p:sp>
      <p:pic>
        <p:nvPicPr>
          <p:cNvPr id="5125" name="Picture 5" descr="thom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2941638"/>
            <a:ext cx="4754562" cy="391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928794" y="142852"/>
            <a:ext cx="52540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Дж.Дж. Томсон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428736"/>
            <a:ext cx="8472518" cy="2786082"/>
          </a:xfrm>
        </p:spPr>
        <p:txBody>
          <a:bodyPr/>
          <a:lstStyle/>
          <a:p>
            <a:pPr eaLnBrk="1" hangingPunct="1">
              <a:defRPr/>
            </a:pPr>
            <a:r>
              <a:rPr lang="uk-UA" sz="1800" dirty="0" smtClean="0"/>
              <a:t>У 1903 р. Томсон запропонував модель атома, в якій позитивний заряд вважався розподіленим в деякій невеликій області простору сферичної форми, тоді як електрони вкраплені в цей заряд подібно родзинок в пирозі.</a:t>
            </a:r>
            <a:br>
              <a:rPr lang="uk-UA" sz="1800" dirty="0" smtClean="0"/>
            </a:br>
            <a:r>
              <a:rPr lang="uk-UA" sz="1800" dirty="0" smtClean="0"/>
              <a:t>Кожен електрон може здійснювати коливальні рухи біля свого положення рівноваги.</a:t>
            </a:r>
            <a:br>
              <a:rPr lang="uk-UA" sz="1800" dirty="0" smtClean="0"/>
            </a:br>
            <a:r>
              <a:rPr lang="uk-UA" sz="1800" dirty="0" smtClean="0"/>
              <a:t>Позитивний заряд кулі дорівнює по модулю негативного заряду електронів.</a:t>
            </a:r>
            <a:br>
              <a:rPr lang="uk-UA" sz="1800" dirty="0" smtClean="0"/>
            </a:br>
            <a:r>
              <a:rPr lang="uk-UA" sz="1800" dirty="0" smtClean="0"/>
              <a:t>Тому електричний заряд атома в цілому дорівнює нулю</a:t>
            </a:r>
            <a:r>
              <a:rPr lang="uk-UA" sz="1800" dirty="0" smtClean="0"/>
              <a:t>.</a:t>
            </a:r>
            <a:endParaRPr lang="ru-RU" sz="1800" b="1" dirty="0" smtClean="0"/>
          </a:p>
        </p:txBody>
      </p:sp>
      <p:pic>
        <p:nvPicPr>
          <p:cNvPr id="10245" name="Picture 5" descr="1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4292600"/>
            <a:ext cx="253365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6" descr="Thomsons_atom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00" y="4292600"/>
            <a:ext cx="2663825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7" descr="index2"/>
          <p:cNvPicPr>
            <a:picLocks noChangeAspect="1" noChangeArrowheads="1"/>
          </p:cNvPicPr>
          <p:nvPr/>
        </p:nvPicPr>
        <p:blipFill>
          <a:blip r:embed="rId4"/>
          <a:srcRect t="15964" r="70300" b="13853"/>
          <a:stretch>
            <a:fillRect/>
          </a:stretch>
        </p:blipFill>
        <p:spPr bwMode="auto">
          <a:xfrm>
            <a:off x="6692900" y="4221163"/>
            <a:ext cx="2251075" cy="263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071538" y="214290"/>
            <a:ext cx="669292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Будова атома </a:t>
            </a:r>
            <a:endParaRPr lang="uk-UA" sz="36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 представленням </a:t>
            </a:r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Томсона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1275" y="1773238"/>
            <a:ext cx="4968875" cy="4530725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ru-RU" sz="2000" dirty="0" smtClean="0"/>
              <a:t> </a:t>
            </a:r>
            <a:r>
              <a:rPr lang="uk-UA" sz="2000" dirty="0" smtClean="0"/>
              <a:t>Модель будови атома, запропонована Томсоном, потребувала </a:t>
            </a:r>
            <a:r>
              <a:rPr lang="uk-UA" sz="2000" dirty="0" smtClean="0"/>
              <a:t>експериментальної перевірки </a:t>
            </a:r>
            <a:r>
              <a:rPr lang="uk-UA" sz="2000" dirty="0" smtClean="0"/>
              <a:t>так як явища радіоактивності, фотоефекту не можна було пояснити, застосувавши модель атома Томсона. Важливо було перевірити, чи дійсно позитивний заряд розподілений по всьому обсязі атома з постійною щільністю.</a:t>
            </a:r>
            <a:br>
              <a:rPr lang="uk-UA" sz="2000" dirty="0" smtClean="0"/>
            </a:br>
            <a:r>
              <a:rPr lang="uk-UA" sz="2000" dirty="0" smtClean="0"/>
              <a:t>      Тому в 1911 році Ернест Резерфорд провів ряд дослідів по дослідженню складу і </a:t>
            </a:r>
            <a:r>
              <a:rPr lang="uk-UA" sz="2000" dirty="0" smtClean="0"/>
              <a:t>будові </a:t>
            </a:r>
            <a:r>
              <a:rPr lang="uk-UA" sz="2000" dirty="0" smtClean="0"/>
              <a:t>атомів</a:t>
            </a:r>
            <a:endParaRPr lang="ru-RU" sz="2000" dirty="0" smtClean="0"/>
          </a:p>
          <a:p>
            <a:pPr eaLnBrk="1" hangingPunct="1">
              <a:defRPr/>
            </a:pPr>
            <a:endParaRPr lang="ru-RU" sz="2000" dirty="0" smtClean="0"/>
          </a:p>
        </p:txBody>
      </p:sp>
      <p:pic>
        <p:nvPicPr>
          <p:cNvPr id="11271" name="Picture 7" descr="st001_42"/>
          <p:cNvPicPr>
            <a:picLocks noChangeAspect="1" noChangeArrowheads="1"/>
          </p:cNvPicPr>
          <p:nvPr/>
        </p:nvPicPr>
        <p:blipFill>
          <a:blip r:embed="rId2"/>
          <a:srcRect l="6583" t="7018" r="40459" b="6346"/>
          <a:stretch>
            <a:fillRect/>
          </a:stretch>
        </p:blipFill>
        <p:spPr bwMode="auto">
          <a:xfrm>
            <a:off x="250825" y="1773238"/>
            <a:ext cx="3597275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214414" y="214290"/>
            <a:ext cx="642906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Чому модель Томсона </a:t>
            </a:r>
          </a:p>
          <a:p>
            <a:pPr algn="ctr"/>
            <a:r>
              <a:rPr lang="uk-UA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потребувала перевірки?</a:t>
            </a:r>
            <a:endParaRPr lang="ru-RU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theme/theme1.xml><?xml version="1.0" encoding="utf-8"?>
<a:theme xmlns:a="http://schemas.openxmlformats.org/drawingml/2006/main" name="Орбита">
  <a:themeElements>
    <a:clrScheme name="Орбита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Орбит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рбита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рбита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555</TotalTime>
  <Words>685</Words>
  <Application>Microsoft Office PowerPoint</Application>
  <PresentationFormat>Экран (4:3)</PresentationFormat>
  <Paragraphs>81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Wingdings</vt:lpstr>
      <vt:lpstr>Calibri</vt:lpstr>
      <vt:lpstr>Times New Roman</vt:lpstr>
      <vt:lpstr>Орбита</vt:lpstr>
      <vt:lpstr>Диаграмма Microsoft Graph 2000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представлений о строении атома</dc:title>
  <dc:creator>777</dc:creator>
  <cp:lastModifiedBy>Serg</cp:lastModifiedBy>
  <cp:revision>47</cp:revision>
  <dcterms:created xsi:type="dcterms:W3CDTF">2007-04-09T10:36:04Z</dcterms:created>
  <dcterms:modified xsi:type="dcterms:W3CDTF">2013-03-14T18:57:13Z</dcterms:modified>
</cp:coreProperties>
</file>