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59" r:id="rId5"/>
    <p:sldId id="260" r:id="rId6"/>
    <p:sldId id="261" r:id="rId7"/>
    <p:sldId id="262" r:id="rId8"/>
    <p:sldId id="275" r:id="rId9"/>
    <p:sldId id="263" r:id="rId10"/>
    <p:sldId id="264" r:id="rId11"/>
    <p:sldId id="276" r:id="rId12"/>
    <p:sldId id="265" r:id="rId13"/>
    <p:sldId id="266" r:id="rId14"/>
    <p:sldId id="277" r:id="rId15"/>
    <p:sldId id="267" r:id="rId16"/>
    <p:sldId id="278" r:id="rId17"/>
    <p:sldId id="268" r:id="rId18"/>
    <p:sldId id="279" r:id="rId19"/>
    <p:sldId id="269" r:id="rId20"/>
    <p:sldId id="270" r:id="rId21"/>
    <p:sldId id="280" r:id="rId22"/>
    <p:sldId id="271" r:id="rId23"/>
    <p:sldId id="272" r:id="rId24"/>
    <p:sldId id="274" r:id="rId25"/>
    <p:sldId id="273" r:id="rId2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4F19"/>
    <a:srgbClr val="985F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960"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E9A980D7-9F2C-4437-91BD-C113850C49D7}" type="datetimeFigureOut">
              <a:rPr lang="uk-UA" smtClean="0"/>
              <a:t>12.05.2014</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25B96193-A675-44A7-888C-3FE4FE8DA559}" type="slidenum">
              <a:rPr lang="uk-UA" smtClean="0"/>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A980D7-9F2C-4437-91BD-C113850C49D7}" type="datetimeFigureOut">
              <a:rPr lang="uk-UA" smtClean="0"/>
              <a:t>12.05.2014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A980D7-9F2C-4437-91BD-C113850C49D7}" type="datetimeFigureOut">
              <a:rPr lang="uk-UA" smtClean="0"/>
              <a:t>12.05.2014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9A980D7-9F2C-4437-91BD-C113850C49D7}" type="datetimeFigureOut">
              <a:rPr lang="uk-UA" smtClean="0"/>
              <a:t>12.05.2014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9A980D7-9F2C-4437-91BD-C113850C49D7}" type="datetimeFigureOut">
              <a:rPr lang="uk-UA" smtClean="0"/>
              <a:t>12.05.2014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25B96193-A675-44A7-888C-3FE4FE8DA559}" type="slidenum">
              <a:rPr lang="uk-UA" smtClean="0"/>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9A980D7-9F2C-4437-91BD-C113850C49D7}" type="datetimeFigureOut">
              <a:rPr lang="uk-UA" smtClean="0"/>
              <a:t>12.05.2014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9A980D7-9F2C-4437-91BD-C113850C49D7}" type="datetimeFigureOut">
              <a:rPr lang="uk-UA" smtClean="0"/>
              <a:t>12.05.2014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9A980D7-9F2C-4437-91BD-C113850C49D7}" type="datetimeFigureOut">
              <a:rPr lang="uk-UA" smtClean="0"/>
              <a:t>12.05.2014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9A980D7-9F2C-4437-91BD-C113850C49D7}" type="datetimeFigureOut">
              <a:rPr lang="uk-UA" smtClean="0"/>
              <a:t>12.05.2014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9A980D7-9F2C-4437-91BD-C113850C49D7}" type="datetimeFigureOut">
              <a:rPr lang="uk-UA" smtClean="0"/>
              <a:t>12.05.2014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9A980D7-9F2C-4437-91BD-C113850C49D7}" type="datetimeFigureOut">
              <a:rPr lang="uk-UA" smtClean="0"/>
              <a:t>12.05.2014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25B96193-A675-44A7-888C-3FE4FE8DA559}"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9A980D7-9F2C-4437-91BD-C113850C49D7}" type="datetimeFigureOut">
              <a:rPr lang="uk-UA" smtClean="0"/>
              <a:t>12.05.2014</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B96193-A675-44A7-888C-3FE4FE8DA559}"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ru/url?sa=t&amp;rct=j&amp;q=&amp;esrc=s&amp;source=web&amp;cd=2&amp;cad=rja&amp;uact=8&amp;ved=0CDMQFjAB&amp;url=http%3A%2F%2Fuk.wikipedia.org%2Fwiki%2F%25D0%259F%27%25D1%2594%25D1%2580_%25D0%2593%25D0%25B0%25D1%2581%25D1%2581%25D0%25B5%25D0%25BD%25D0%25B4%25D1%2596&amp;ei=LiNxU_mpGO3V4QTLiYDQDA&amp;usg=AFQjCNFDR8P5hzhH82It6KZJPWbDv01uIg&amp;sig2=vRg6WScXuAsgksvqry6JLQ&amp;bvm=bv.66330100,d.bGE"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1071546"/>
            <a:ext cx="7772400" cy="1470025"/>
          </a:xfrm>
          <a:scene3d>
            <a:camera prst="orthographicFront"/>
            <a:lightRig rig="soft" dir="t">
              <a:rot lat="0" lon="0" rev="17220000"/>
            </a:lightRig>
          </a:scene3d>
          <a:sp3d>
            <a:bevelT w="139700" h="139700" prst="divot"/>
          </a:sp3d>
        </p:spPr>
        <p:txBody>
          <a:bodyPr>
            <a:normAutofit fontScale="90000"/>
            <a:scene3d>
              <a:camera prst="orthographicFront"/>
              <a:lightRig rig="soft" dir="t">
                <a:rot lat="0" lon="0" rev="17220000"/>
              </a:lightRig>
            </a:scene3d>
            <a:sp3d prstMaterial="softEdge">
              <a:bevelT w="38100" h="38100"/>
            </a:sp3d>
          </a:bodyPr>
          <a:lstStyle/>
          <a:p>
            <a:r>
              <a:rPr lang="ru-RU" b="1" dirty="0" err="1"/>
              <a:t>Фізична</a:t>
            </a:r>
            <a:r>
              <a:rPr lang="ru-RU" b="1" dirty="0"/>
              <a:t> картина </a:t>
            </a:r>
            <a:r>
              <a:rPr lang="ru-RU" b="1" dirty="0" err="1" smtClean="0"/>
              <a:t>світу</a:t>
            </a:r>
            <a:r>
              <a:rPr lang="en-US" b="1" dirty="0" smtClean="0"/>
              <a:t/>
            </a:r>
            <a:br>
              <a:rPr lang="en-US" b="1" dirty="0" smtClean="0"/>
            </a:br>
            <a:r>
              <a:rPr lang="ru-RU" b="1" dirty="0" smtClean="0"/>
              <a:t> та </a:t>
            </a:r>
            <a:r>
              <a:rPr lang="ru-RU" b="1" dirty="0" err="1"/>
              <a:t>її</a:t>
            </a:r>
            <a:r>
              <a:rPr lang="ru-RU" b="1" dirty="0"/>
              <a:t> роль у </a:t>
            </a:r>
            <a:r>
              <a:rPr lang="ru-RU" b="1" dirty="0" err="1"/>
              <a:t>розвитку</a:t>
            </a:r>
            <a:r>
              <a:rPr lang="ru-RU" b="1" dirty="0"/>
              <a:t> </a:t>
            </a:r>
            <a:r>
              <a:rPr lang="ru-RU" b="1" dirty="0" err="1"/>
              <a:t>фізики</a:t>
            </a:r>
            <a:endParaRPr lang="uk-UA" dirty="0"/>
          </a:p>
        </p:txBody>
      </p:sp>
      <p:sp>
        <p:nvSpPr>
          <p:cNvPr id="3" name="Подзаголовок 2"/>
          <p:cNvSpPr>
            <a:spLocks noGrp="1"/>
          </p:cNvSpPr>
          <p:nvPr>
            <p:ph type="subTitle" idx="1"/>
          </p:nvPr>
        </p:nvSpPr>
        <p:spPr>
          <a:xfrm>
            <a:off x="2743200" y="3357562"/>
            <a:ext cx="6400800" cy="1752600"/>
          </a:xfrm>
        </p:spPr>
        <p:txBody>
          <a:bodyPr/>
          <a:lstStyle/>
          <a:p>
            <a:r>
              <a:rPr lang="uk-UA" dirty="0" smtClean="0">
                <a:solidFill>
                  <a:schemeClr val="tx1">
                    <a:lumMod val="95000"/>
                    <a:lumOff val="5000"/>
                  </a:schemeClr>
                </a:solidFill>
              </a:rPr>
              <a:t>Виконала учениця 33-ї групи</a:t>
            </a:r>
          </a:p>
          <a:p>
            <a:r>
              <a:rPr lang="uk-UA" dirty="0" err="1" smtClean="0">
                <a:solidFill>
                  <a:schemeClr val="tx1">
                    <a:lumMod val="95000"/>
                    <a:lumOff val="5000"/>
                  </a:schemeClr>
                </a:solidFill>
              </a:rPr>
              <a:t>Кулішова</a:t>
            </a:r>
            <a:r>
              <a:rPr lang="uk-UA" dirty="0" smtClean="0">
                <a:solidFill>
                  <a:schemeClr val="tx1">
                    <a:lumMod val="95000"/>
                    <a:lumOff val="5000"/>
                  </a:schemeClr>
                </a:solidFill>
              </a:rPr>
              <a:t> Інна</a:t>
            </a:r>
            <a:endParaRPr lang="uk-UA" dirty="0">
              <a:solidFill>
                <a:schemeClr val="tx1">
                  <a:lumMod val="95000"/>
                  <a:lumOff val="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2844" y="714356"/>
            <a:ext cx="8501154" cy="4247317"/>
          </a:xfrm>
          <a:prstGeom prst="rect">
            <a:avLst/>
          </a:prstGeom>
        </p:spPr>
        <p:txBody>
          <a:bodyPr wrap="square">
            <a:spAutoFit/>
          </a:bodyPr>
          <a:lstStyle/>
          <a:p>
            <a:pPr algn="ctr"/>
            <a:r>
              <a:rPr lang="uk-UA" b="1" dirty="0"/>
              <a:t>Електромагнітна картина </a:t>
            </a:r>
            <a:r>
              <a:rPr lang="uk-UA" b="1" dirty="0" smtClean="0"/>
              <a:t>світу</a:t>
            </a:r>
            <a:r>
              <a:rPr lang="uk-UA" dirty="0" smtClean="0"/>
              <a:t/>
            </a:r>
            <a:br>
              <a:rPr lang="uk-UA" dirty="0" smtClean="0"/>
            </a:br>
            <a:r>
              <a:rPr lang="uk-UA" dirty="0" smtClean="0"/>
              <a:t/>
            </a:r>
            <a:br>
              <a:rPr lang="uk-UA" dirty="0" smtClean="0"/>
            </a:br>
            <a:r>
              <a:rPr lang="uk-UA" dirty="0"/>
              <a:t>Явища електрики і магнетизму були відомі людям давно. Стародавні греки цікавилися природою електрики, натираючи бурштинову паличку котячим хутром («електрон» - у перекладі з грецької «бурштин»). У стародавньому Китаї був винайдений компас, хоча використовувалися шматки руди магнітного залізняку в магічних містерії. Наукове осмислення цих природних явищ почалося в класичному природознавстві. Одним з чудових фізиків-самоучок, був </a:t>
            </a:r>
            <a:r>
              <a:rPr lang="uk-UA" b="1" dirty="0"/>
              <a:t>Майкл Фарадей</a:t>
            </a:r>
            <a:r>
              <a:rPr lang="uk-UA" dirty="0"/>
              <a:t> (1791-1867), він не мав систематичної університетської освіти, але був добре знайомий з математикою. М. Фарадей намітив ескіз майбутньої теорії електромагнітного </a:t>
            </a:r>
            <a:r>
              <a:rPr lang="uk-UA" dirty="0" smtClean="0"/>
              <a:t>поля </a:t>
            </a:r>
            <a:r>
              <a:rPr lang="uk-UA" dirty="0"/>
              <a:t>Він </a:t>
            </a:r>
            <a:r>
              <a:rPr lang="uk-UA" b="1" dirty="0"/>
              <a:t>зробив висновок, що не тільки тіла повинні бути піддані дослідженню, а й середовище, яка їх оточує.</a:t>
            </a:r>
            <a:r>
              <a:rPr lang="uk-UA" dirty="0"/>
              <a:t> Середа у Фарадея стає спеціальним предметом вивчення, як носій принципово важливих процесів, що передають взаємодія між предметами. Спочатку Фарадей пропонує поняття магнітних силових ліній, але з 1852 року </a:t>
            </a:r>
            <a:r>
              <a:rPr lang="uk-UA" b="1" dirty="0"/>
              <a:t>вводить поняття поля.</a:t>
            </a:r>
            <a:endParaRPr lang="uk-UA" dirty="0"/>
          </a:p>
        </p:txBody>
      </p:sp>
      <p:sp>
        <p:nvSpPr>
          <p:cNvPr id="5" name="Прямоугольник 4"/>
          <p:cNvSpPr/>
          <p:nvPr/>
        </p:nvSpPr>
        <p:spPr>
          <a:xfrm>
            <a:off x="642910" y="5286388"/>
            <a:ext cx="8072494" cy="646331"/>
          </a:xfrm>
          <a:prstGeom prst="rect">
            <a:avLst/>
          </a:prstGeom>
        </p:spPr>
        <p:txBody>
          <a:bodyPr wrap="square">
            <a:spAutoFit/>
          </a:bodyPr>
          <a:lstStyle/>
          <a:p>
            <a:r>
              <a:rPr lang="ru-RU" b="1" dirty="0"/>
              <a:t>Не </a:t>
            </a:r>
            <a:r>
              <a:rPr lang="ru-RU" b="1" dirty="0" err="1"/>
              <a:t>змінювалося</a:t>
            </a:r>
            <a:r>
              <a:rPr lang="ru-RU" b="1" dirty="0"/>
              <a:t> в </a:t>
            </a:r>
            <a:r>
              <a:rPr lang="ru-RU" b="1" dirty="0" err="1"/>
              <a:t>електромагнітній</a:t>
            </a:r>
            <a:r>
              <a:rPr lang="ru-RU" b="1" dirty="0"/>
              <a:t> </a:t>
            </a:r>
            <a:r>
              <a:rPr lang="ru-RU" b="1" dirty="0" err="1"/>
              <a:t>картині</a:t>
            </a:r>
            <a:r>
              <a:rPr lang="ru-RU" b="1" dirty="0"/>
              <a:t> </a:t>
            </a:r>
            <a:r>
              <a:rPr lang="ru-RU" b="1" dirty="0" err="1"/>
              <a:t>світу</a:t>
            </a:r>
            <a:r>
              <a:rPr lang="ru-RU" b="1" dirty="0"/>
              <a:t> </a:t>
            </a:r>
            <a:r>
              <a:rPr lang="ru-RU" b="1" dirty="0" err="1"/>
              <a:t>уявлення</a:t>
            </a:r>
            <a:r>
              <a:rPr lang="ru-RU" b="1" dirty="0"/>
              <a:t> про </a:t>
            </a:r>
            <a:r>
              <a:rPr lang="ru-RU" b="1" dirty="0" err="1"/>
              <a:t>місце</a:t>
            </a:r>
            <a:r>
              <a:rPr lang="ru-RU" b="1" dirty="0"/>
              <a:t> </a:t>
            </a:r>
            <a:r>
              <a:rPr lang="ru-RU" b="1" dirty="0" err="1"/>
              <a:t>і</a:t>
            </a:r>
            <a:r>
              <a:rPr lang="ru-RU" b="1" dirty="0"/>
              <a:t> роль </a:t>
            </a:r>
            <a:r>
              <a:rPr lang="ru-RU" b="1" dirty="0" err="1"/>
              <a:t>людини</a:t>
            </a:r>
            <a:r>
              <a:rPr lang="ru-RU" b="1" dirty="0"/>
              <a:t> у </a:t>
            </a:r>
            <a:r>
              <a:rPr lang="ru-RU" b="1" dirty="0" err="1"/>
              <a:t>Всесвіті</a:t>
            </a:r>
            <a:r>
              <a:rPr lang="ru-RU" b="1" dirty="0"/>
              <a:t>.</a:t>
            </a:r>
            <a:endParaRPr lang="uk-U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28992" y="5715016"/>
            <a:ext cx="1811393" cy="369332"/>
          </a:xfrm>
          <a:prstGeom prst="rect">
            <a:avLst/>
          </a:prstGeom>
        </p:spPr>
        <p:txBody>
          <a:bodyPr wrap="none">
            <a:spAutoFit/>
          </a:bodyPr>
          <a:lstStyle/>
          <a:p>
            <a:r>
              <a:rPr lang="uk-UA" b="1" dirty="0"/>
              <a:t>Майкл Фарадей</a:t>
            </a:r>
          </a:p>
        </p:txBody>
      </p:sp>
      <p:pic>
        <p:nvPicPr>
          <p:cNvPr id="35842" name="Picture 2" descr="http://www.lessignets.com/signetsdiane/calendrier/images/sept/22/Michael_Faraday7.jpg"/>
          <p:cNvPicPr>
            <a:picLocks noChangeAspect="1" noChangeArrowheads="1"/>
          </p:cNvPicPr>
          <p:nvPr/>
        </p:nvPicPr>
        <p:blipFill>
          <a:blip r:embed="rId2"/>
          <a:srcRect/>
          <a:stretch>
            <a:fillRect/>
          </a:stretch>
        </p:blipFill>
        <p:spPr bwMode="auto">
          <a:xfrm>
            <a:off x="2357422" y="714356"/>
            <a:ext cx="3581400" cy="47625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357166"/>
            <a:ext cx="8501090" cy="5632311"/>
          </a:xfrm>
          <a:prstGeom prst="rect">
            <a:avLst/>
          </a:prstGeom>
        </p:spPr>
        <p:txBody>
          <a:bodyPr wrap="square">
            <a:spAutoFit/>
          </a:bodyPr>
          <a:lstStyle/>
          <a:p>
            <a:r>
              <a:rPr lang="ru-RU" b="1" dirty="0"/>
              <a:t>До </a:t>
            </a:r>
            <a:r>
              <a:rPr lang="ru-RU" b="1" dirty="0" err="1"/>
              <a:t>кінця</a:t>
            </a:r>
            <a:r>
              <a:rPr lang="ru-RU" b="1" dirty="0"/>
              <a:t> 19 в.</a:t>
            </a:r>
            <a:r>
              <a:rPr lang="ru-RU" dirty="0"/>
              <a:t> </a:t>
            </a:r>
            <a:r>
              <a:rPr lang="ru-RU" b="1" dirty="0"/>
              <a:t>погляди на </a:t>
            </a:r>
            <a:r>
              <a:rPr lang="ru-RU" b="1" dirty="0" err="1"/>
              <a:t>матерію</a:t>
            </a:r>
            <a:r>
              <a:rPr lang="ru-RU" b="1" dirty="0"/>
              <a:t> </a:t>
            </a:r>
            <a:r>
              <a:rPr lang="ru-RU" b="1" dirty="0" err="1"/>
              <a:t>змінювалися</a:t>
            </a:r>
            <a:r>
              <a:rPr lang="ru-RU" b="1" dirty="0"/>
              <a:t> кардинально:</a:t>
            </a:r>
            <a:r>
              <a:rPr lang="ru-RU" dirty="0"/>
              <a:t> </a:t>
            </a:r>
            <a:r>
              <a:rPr lang="ru-RU" dirty="0" smtClean="0"/>
              <a:t/>
            </a:r>
            <a:br>
              <a:rPr lang="ru-RU" dirty="0" smtClean="0"/>
            </a:br>
            <a:r>
              <a:rPr lang="ru-RU" dirty="0"/>
              <a:t/>
            </a:r>
            <a:br>
              <a:rPr lang="ru-RU" dirty="0"/>
            </a:br>
            <a:r>
              <a:rPr lang="ru-RU" dirty="0" smtClean="0"/>
              <a:t>- </a:t>
            </a:r>
            <a:r>
              <a:rPr lang="ru-RU" dirty="0" err="1" smtClean="0"/>
              <a:t>сукупність</a:t>
            </a:r>
            <a:r>
              <a:rPr lang="ru-RU" dirty="0" smtClean="0"/>
              <a:t> </a:t>
            </a:r>
            <a:r>
              <a:rPr lang="ru-RU" dirty="0" err="1"/>
              <a:t>неподільних</a:t>
            </a:r>
            <a:r>
              <a:rPr lang="ru-RU" dirty="0"/>
              <a:t> </a:t>
            </a:r>
            <a:r>
              <a:rPr lang="ru-RU" dirty="0" err="1"/>
              <a:t>атомів</a:t>
            </a:r>
            <a:r>
              <a:rPr lang="ru-RU" dirty="0"/>
              <a:t> переставала бути </a:t>
            </a:r>
            <a:r>
              <a:rPr lang="ru-RU" dirty="0" err="1"/>
              <a:t>кінцевим</a:t>
            </a:r>
            <a:r>
              <a:rPr lang="ru-RU" dirty="0"/>
              <a:t> </a:t>
            </a:r>
            <a:r>
              <a:rPr lang="ru-RU" dirty="0" err="1"/>
              <a:t>межею</a:t>
            </a:r>
            <a:r>
              <a:rPr lang="ru-RU" dirty="0"/>
              <a:t> </a:t>
            </a:r>
            <a:r>
              <a:rPr lang="ru-RU" dirty="0" err="1"/>
              <a:t>подільності</a:t>
            </a:r>
            <a:r>
              <a:rPr lang="ru-RU" dirty="0"/>
              <a:t> </a:t>
            </a:r>
            <a:r>
              <a:rPr lang="ru-RU" dirty="0" err="1"/>
              <a:t>матерії</a:t>
            </a:r>
            <a:r>
              <a:rPr lang="ru-RU" dirty="0"/>
              <a:t>, в </a:t>
            </a:r>
            <a:r>
              <a:rPr lang="ru-RU" dirty="0" err="1"/>
              <a:t>якості</a:t>
            </a:r>
            <a:r>
              <a:rPr lang="ru-RU" dirty="0"/>
              <a:t> такого </a:t>
            </a:r>
            <a:r>
              <a:rPr lang="ru-RU" dirty="0" err="1"/>
              <a:t>приймалося</a:t>
            </a:r>
            <a:r>
              <a:rPr lang="ru-RU" dirty="0"/>
              <a:t> </a:t>
            </a:r>
            <a:r>
              <a:rPr lang="ru-RU" dirty="0" err="1"/>
              <a:t>єдине</a:t>
            </a:r>
            <a:r>
              <a:rPr lang="ru-RU" dirty="0"/>
              <a:t> абсолютно </a:t>
            </a:r>
            <a:r>
              <a:rPr lang="ru-RU" dirty="0" err="1"/>
              <a:t>безперервне</a:t>
            </a:r>
            <a:r>
              <a:rPr lang="ru-RU" dirty="0"/>
              <a:t> </a:t>
            </a:r>
            <a:r>
              <a:rPr lang="ru-RU" dirty="0" err="1"/>
              <a:t>нескінченне</a:t>
            </a:r>
            <a:r>
              <a:rPr lang="ru-RU" dirty="0"/>
              <a:t> поле </a:t>
            </a:r>
            <a:r>
              <a:rPr lang="ru-RU" dirty="0" err="1"/>
              <a:t>з</a:t>
            </a:r>
            <a:r>
              <a:rPr lang="ru-RU" dirty="0"/>
              <a:t> </a:t>
            </a:r>
            <a:r>
              <a:rPr lang="ru-RU" dirty="0" err="1"/>
              <a:t>силовими</a:t>
            </a:r>
            <a:r>
              <a:rPr lang="ru-RU" dirty="0"/>
              <a:t> </a:t>
            </a:r>
            <a:r>
              <a:rPr lang="ru-RU" dirty="0" err="1"/>
              <a:t>точковими</a:t>
            </a:r>
            <a:r>
              <a:rPr lang="ru-RU" dirty="0"/>
              <a:t> центрами - </a:t>
            </a:r>
            <a:r>
              <a:rPr lang="ru-RU" dirty="0" err="1"/>
              <a:t>електричними</a:t>
            </a:r>
            <a:r>
              <a:rPr lang="ru-RU" dirty="0"/>
              <a:t> зарядами </a:t>
            </a:r>
            <a:r>
              <a:rPr lang="ru-RU" dirty="0" err="1"/>
              <a:t>і</a:t>
            </a:r>
            <a:r>
              <a:rPr lang="ru-RU" dirty="0"/>
              <a:t> </a:t>
            </a:r>
            <a:r>
              <a:rPr lang="ru-RU" dirty="0" err="1"/>
              <a:t>хвильовими</a:t>
            </a:r>
            <a:r>
              <a:rPr lang="ru-RU" dirty="0"/>
              <a:t> </a:t>
            </a:r>
            <a:r>
              <a:rPr lang="ru-RU" dirty="0" err="1"/>
              <a:t>рухами</a:t>
            </a:r>
            <a:r>
              <a:rPr lang="ru-RU" dirty="0"/>
              <a:t> в </a:t>
            </a:r>
            <a:r>
              <a:rPr lang="ru-RU" dirty="0" err="1"/>
              <a:t>ньому</a:t>
            </a:r>
            <a:r>
              <a:rPr lang="ru-RU" dirty="0"/>
              <a:t>. </a:t>
            </a:r>
            <a:br>
              <a:rPr lang="ru-RU" dirty="0"/>
            </a:br>
            <a:endParaRPr lang="ru-RU" dirty="0"/>
          </a:p>
          <a:p>
            <a:r>
              <a:rPr lang="ru-RU" dirty="0" smtClean="0"/>
              <a:t>- </a:t>
            </a:r>
            <a:r>
              <a:rPr lang="ru-RU" dirty="0" err="1" smtClean="0"/>
              <a:t>рух</a:t>
            </a:r>
            <a:r>
              <a:rPr lang="ru-RU" dirty="0" smtClean="0"/>
              <a:t> </a:t>
            </a:r>
            <a:r>
              <a:rPr lang="ru-RU" dirty="0" err="1"/>
              <a:t>розумілося</a:t>
            </a:r>
            <a:r>
              <a:rPr lang="ru-RU" dirty="0"/>
              <a:t> не </a:t>
            </a:r>
            <a:r>
              <a:rPr lang="ru-RU" dirty="0" err="1"/>
              <a:t>тільки</a:t>
            </a:r>
            <a:r>
              <a:rPr lang="ru-RU" dirty="0"/>
              <a:t> як </a:t>
            </a:r>
            <a:r>
              <a:rPr lang="ru-RU" dirty="0" err="1"/>
              <a:t>просте</a:t>
            </a:r>
            <a:r>
              <a:rPr lang="ru-RU" dirty="0"/>
              <a:t> </a:t>
            </a:r>
            <a:r>
              <a:rPr lang="ru-RU" dirty="0" err="1"/>
              <a:t>механічне</a:t>
            </a:r>
            <a:r>
              <a:rPr lang="ru-RU" dirty="0"/>
              <a:t> </a:t>
            </a:r>
            <a:r>
              <a:rPr lang="ru-RU" dirty="0" err="1"/>
              <a:t>переміщення</a:t>
            </a:r>
            <a:r>
              <a:rPr lang="ru-RU" dirty="0"/>
              <a:t>; </a:t>
            </a:r>
            <a:r>
              <a:rPr lang="ru-RU" dirty="0" err="1"/>
              <a:t>первинним</a:t>
            </a:r>
            <a:r>
              <a:rPr lang="ru-RU" dirty="0"/>
              <a:t> по </a:t>
            </a:r>
            <a:r>
              <a:rPr lang="ru-RU" dirty="0" err="1"/>
              <a:t>відношенню</a:t>
            </a:r>
            <a:r>
              <a:rPr lang="ru-RU" dirty="0"/>
              <a:t> до </a:t>
            </a:r>
            <a:r>
              <a:rPr lang="ru-RU" dirty="0" err="1"/>
              <a:t>цієї</a:t>
            </a:r>
            <a:r>
              <a:rPr lang="ru-RU" dirty="0"/>
              <a:t> </a:t>
            </a:r>
            <a:r>
              <a:rPr lang="ru-RU" dirty="0" err="1"/>
              <a:t>форми</a:t>
            </a:r>
            <a:r>
              <a:rPr lang="ru-RU" dirty="0"/>
              <a:t> </a:t>
            </a:r>
            <a:r>
              <a:rPr lang="ru-RU" dirty="0" err="1"/>
              <a:t>руху</a:t>
            </a:r>
            <a:r>
              <a:rPr lang="ru-RU" dirty="0"/>
              <a:t> ставало </a:t>
            </a:r>
            <a:r>
              <a:rPr lang="ru-RU" dirty="0" err="1"/>
              <a:t>поширення</a:t>
            </a:r>
            <a:r>
              <a:rPr lang="ru-RU" dirty="0"/>
              <a:t> </a:t>
            </a:r>
            <a:r>
              <a:rPr lang="ru-RU" dirty="0" err="1"/>
              <a:t>коливань</a:t>
            </a:r>
            <a:r>
              <a:rPr lang="ru-RU" dirty="0"/>
              <a:t> у поле, яке </a:t>
            </a:r>
            <a:r>
              <a:rPr lang="ru-RU" dirty="0" err="1"/>
              <a:t>описувалося</a:t>
            </a:r>
            <a:r>
              <a:rPr lang="ru-RU" dirty="0"/>
              <a:t> не законами </a:t>
            </a:r>
            <a:r>
              <a:rPr lang="ru-RU" dirty="0" err="1"/>
              <a:t>механіки</a:t>
            </a:r>
            <a:r>
              <a:rPr lang="ru-RU" dirty="0"/>
              <a:t>, а законами </a:t>
            </a:r>
            <a:r>
              <a:rPr lang="ru-RU" dirty="0" err="1"/>
              <a:t>електродинаміки</a:t>
            </a:r>
            <a:r>
              <a:rPr lang="ru-RU" dirty="0"/>
              <a:t>. </a:t>
            </a:r>
            <a:br>
              <a:rPr lang="ru-RU" dirty="0"/>
            </a:br>
            <a:endParaRPr lang="ru-RU" dirty="0"/>
          </a:p>
          <a:p>
            <a:r>
              <a:rPr lang="ru-RU" dirty="0" smtClean="0"/>
              <a:t>- </a:t>
            </a:r>
            <a:r>
              <a:rPr lang="ru-RU" dirty="0" err="1" smtClean="0"/>
              <a:t>ньютонівська</a:t>
            </a:r>
            <a:r>
              <a:rPr lang="ru-RU" dirty="0" smtClean="0"/>
              <a:t> </a:t>
            </a:r>
            <a:r>
              <a:rPr lang="ru-RU" dirty="0" err="1"/>
              <a:t>концепція</a:t>
            </a:r>
            <a:r>
              <a:rPr lang="ru-RU" dirty="0"/>
              <a:t> абсолютного простору </a:t>
            </a:r>
            <a:r>
              <a:rPr lang="ru-RU" dirty="0" err="1"/>
              <a:t>і</a:t>
            </a:r>
            <a:r>
              <a:rPr lang="ru-RU" dirty="0"/>
              <a:t> часу не </a:t>
            </a:r>
            <a:r>
              <a:rPr lang="ru-RU" dirty="0" err="1"/>
              <a:t>підходила</a:t>
            </a:r>
            <a:r>
              <a:rPr lang="ru-RU" dirty="0"/>
              <a:t> до </a:t>
            </a:r>
            <a:r>
              <a:rPr lang="ru-RU" dirty="0" err="1"/>
              <a:t>польових</a:t>
            </a:r>
            <a:r>
              <a:rPr lang="ru-RU" dirty="0"/>
              <a:t> </a:t>
            </a:r>
            <a:r>
              <a:rPr lang="ru-RU" dirty="0" err="1"/>
              <a:t>уявленням</a:t>
            </a:r>
            <a:r>
              <a:rPr lang="ru-RU" dirty="0"/>
              <a:t>, тому </a:t>
            </a:r>
            <a:r>
              <a:rPr lang="ru-RU" dirty="0" err="1"/>
              <a:t>що</a:t>
            </a:r>
            <a:r>
              <a:rPr lang="ru-RU" dirty="0"/>
              <a:t> поле </a:t>
            </a:r>
            <a:r>
              <a:rPr lang="ru-RU" dirty="0" err="1"/>
              <a:t>є</a:t>
            </a:r>
            <a:r>
              <a:rPr lang="ru-RU" dirty="0"/>
              <a:t> абсолютно </a:t>
            </a:r>
            <a:r>
              <a:rPr lang="ru-RU" dirty="0" err="1"/>
              <a:t>неперервної</a:t>
            </a:r>
            <a:r>
              <a:rPr lang="ru-RU" dirty="0"/>
              <a:t> </a:t>
            </a:r>
            <a:r>
              <a:rPr lang="ru-RU" dirty="0" err="1"/>
              <a:t>матерією</a:t>
            </a:r>
            <a:r>
              <a:rPr lang="ru-RU" dirty="0"/>
              <a:t>, </a:t>
            </a:r>
            <a:r>
              <a:rPr lang="ru-RU" dirty="0" err="1"/>
              <a:t>порожнього</a:t>
            </a:r>
            <a:r>
              <a:rPr lang="ru-RU" dirty="0"/>
              <a:t> простору просто </a:t>
            </a:r>
            <a:r>
              <a:rPr lang="ru-RU" dirty="0" err="1"/>
              <a:t>немає</a:t>
            </a:r>
            <a:r>
              <a:rPr lang="ru-RU" dirty="0"/>
              <a:t>. </a:t>
            </a:r>
            <a:br>
              <a:rPr lang="ru-RU" dirty="0"/>
            </a:br>
            <a:endParaRPr lang="ru-RU" dirty="0"/>
          </a:p>
          <a:p>
            <a:r>
              <a:rPr lang="ru-RU" dirty="0" smtClean="0"/>
              <a:t>- час </a:t>
            </a:r>
            <a:r>
              <a:rPr lang="ru-RU" dirty="0" err="1"/>
              <a:t>нерозривно</a:t>
            </a:r>
            <a:r>
              <a:rPr lang="ru-RU" dirty="0"/>
              <a:t> </a:t>
            </a:r>
            <a:r>
              <a:rPr lang="ru-RU" dirty="0" err="1"/>
              <a:t>пов'язане</a:t>
            </a:r>
            <a:r>
              <a:rPr lang="ru-RU" dirty="0"/>
              <a:t> </a:t>
            </a:r>
            <a:r>
              <a:rPr lang="ru-RU" dirty="0" err="1"/>
              <a:t>з</a:t>
            </a:r>
            <a:r>
              <a:rPr lang="ru-RU" dirty="0"/>
              <a:t> </a:t>
            </a:r>
            <a:r>
              <a:rPr lang="ru-RU" dirty="0" err="1"/>
              <a:t>процесами</a:t>
            </a:r>
            <a:r>
              <a:rPr lang="ru-RU" dirty="0"/>
              <a:t>, </a:t>
            </a:r>
            <a:r>
              <a:rPr lang="ru-RU" dirty="0" err="1"/>
              <a:t>що</a:t>
            </a:r>
            <a:r>
              <a:rPr lang="ru-RU" dirty="0"/>
              <a:t> </a:t>
            </a:r>
            <a:r>
              <a:rPr lang="ru-RU" dirty="0" err="1"/>
              <a:t>відбуваються</a:t>
            </a:r>
            <a:r>
              <a:rPr lang="ru-RU" dirty="0"/>
              <a:t> в </a:t>
            </a:r>
            <a:r>
              <a:rPr lang="ru-RU" dirty="0" err="1"/>
              <a:t>полі</a:t>
            </a:r>
            <a:r>
              <a:rPr lang="ru-RU" dirty="0"/>
              <a:t>. </a:t>
            </a:r>
            <a:br>
              <a:rPr lang="ru-RU" dirty="0"/>
            </a:br>
            <a:endParaRPr lang="ru-RU" dirty="0"/>
          </a:p>
          <a:p>
            <a:r>
              <a:rPr lang="ru-RU" dirty="0" smtClean="0"/>
              <a:t>- </a:t>
            </a:r>
            <a:r>
              <a:rPr lang="ru-RU" dirty="0" err="1" smtClean="0"/>
              <a:t>простір</a:t>
            </a:r>
            <a:r>
              <a:rPr lang="ru-RU" dirty="0" smtClean="0"/>
              <a:t> </a:t>
            </a:r>
            <a:r>
              <a:rPr lang="ru-RU" dirty="0" err="1"/>
              <a:t>і</a:t>
            </a:r>
            <a:r>
              <a:rPr lang="ru-RU" dirty="0"/>
              <a:t> час перестали бути </a:t>
            </a:r>
            <a:r>
              <a:rPr lang="ru-RU" dirty="0" err="1"/>
              <a:t>самостійними</a:t>
            </a:r>
            <a:r>
              <a:rPr lang="ru-RU" dirty="0"/>
              <a:t>, </a:t>
            </a:r>
            <a:r>
              <a:rPr lang="ru-RU" dirty="0" err="1"/>
              <a:t>незалежними</a:t>
            </a:r>
            <a:r>
              <a:rPr lang="ru-RU" dirty="0"/>
              <a:t> </a:t>
            </a:r>
            <a:r>
              <a:rPr lang="ru-RU" dirty="0" err="1"/>
              <a:t>від</a:t>
            </a:r>
            <a:r>
              <a:rPr lang="ru-RU" dirty="0"/>
              <a:t> </a:t>
            </a:r>
            <a:r>
              <a:rPr lang="ru-RU" dirty="0" err="1"/>
              <a:t>матерії</a:t>
            </a:r>
            <a:r>
              <a:rPr lang="ru-RU" dirty="0"/>
              <a:t>. </a:t>
            </a:r>
            <a:r>
              <a:rPr lang="ru-RU" dirty="0" err="1"/>
              <a:t>Розуміння</a:t>
            </a:r>
            <a:r>
              <a:rPr lang="ru-RU" dirty="0"/>
              <a:t> простору </a:t>
            </a:r>
            <a:r>
              <a:rPr lang="ru-RU" dirty="0" err="1"/>
              <a:t>і</a:t>
            </a:r>
            <a:r>
              <a:rPr lang="ru-RU" dirty="0"/>
              <a:t> часу як </a:t>
            </a:r>
            <a:r>
              <a:rPr lang="ru-RU" dirty="0" err="1"/>
              <a:t>абсолютних</a:t>
            </a:r>
            <a:r>
              <a:rPr lang="ru-RU" dirty="0"/>
              <a:t> </a:t>
            </a:r>
            <a:r>
              <a:rPr lang="ru-RU" dirty="0" err="1"/>
              <a:t>поступилося</a:t>
            </a:r>
            <a:r>
              <a:rPr lang="ru-RU" dirty="0"/>
              <a:t> </a:t>
            </a:r>
            <a:r>
              <a:rPr lang="ru-RU" dirty="0" err="1"/>
              <a:t>місце</a:t>
            </a:r>
            <a:r>
              <a:rPr lang="ru-RU" dirty="0"/>
              <a:t> </a:t>
            </a:r>
            <a:r>
              <a:rPr lang="ru-RU" dirty="0" err="1"/>
              <a:t>реляційної</a:t>
            </a:r>
            <a:r>
              <a:rPr lang="ru-RU" dirty="0"/>
              <a:t> (</a:t>
            </a:r>
            <a:r>
              <a:rPr lang="ru-RU" dirty="0" err="1"/>
              <a:t>відносної</a:t>
            </a:r>
            <a:r>
              <a:rPr lang="ru-RU" dirty="0"/>
              <a:t>) </a:t>
            </a:r>
            <a:r>
              <a:rPr lang="ru-RU" dirty="0" err="1"/>
              <a:t>концепції</a:t>
            </a:r>
            <a:r>
              <a:rPr lang="ru-RU" dirty="0"/>
              <a:t> простору </a:t>
            </a:r>
            <a:r>
              <a:rPr lang="ru-RU" dirty="0" err="1"/>
              <a:t>і</a:t>
            </a:r>
            <a:r>
              <a:rPr lang="ru-RU" dirty="0"/>
              <a:t> часу.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285728"/>
            <a:ext cx="8715404" cy="5632311"/>
          </a:xfrm>
          <a:prstGeom prst="rect">
            <a:avLst/>
          </a:prstGeom>
        </p:spPr>
        <p:txBody>
          <a:bodyPr wrap="square">
            <a:spAutoFit/>
          </a:bodyPr>
          <a:lstStyle/>
          <a:p>
            <a:r>
              <a:rPr lang="uk-UA" b="1" dirty="0"/>
              <a:t>Квантово-релятивістська фізична картина світу</a:t>
            </a:r>
            <a:r>
              <a:rPr lang="uk-UA" dirty="0"/>
              <a:t> </a:t>
            </a:r>
            <a:r>
              <a:rPr lang="uk-UA" dirty="0" smtClean="0"/>
              <a:t/>
            </a:r>
            <a:br>
              <a:rPr lang="uk-UA" dirty="0" smtClean="0"/>
            </a:br>
            <a:r>
              <a:rPr lang="uk-UA" dirty="0" smtClean="0"/>
              <a:t/>
            </a:r>
            <a:br>
              <a:rPr lang="uk-UA" dirty="0" smtClean="0"/>
            </a:br>
            <a:r>
              <a:rPr lang="uk-UA" dirty="0"/>
              <a:t>Приймаючи закони електродинаміки в якості основних законів фізичної реальності, </a:t>
            </a:r>
            <a:r>
              <a:rPr lang="uk-UA" b="1" dirty="0"/>
              <a:t>А.</a:t>
            </a:r>
            <a:r>
              <a:rPr lang="uk-UA" dirty="0"/>
              <a:t> </a:t>
            </a:r>
            <a:r>
              <a:rPr lang="uk-UA" b="1" dirty="0"/>
              <a:t>Ейнштейн</a:t>
            </a:r>
            <a:r>
              <a:rPr lang="uk-UA" dirty="0"/>
              <a:t> (1879-1955) ввів в електромагнітну картину світу </a:t>
            </a:r>
            <a:r>
              <a:rPr lang="uk-UA" b="1" dirty="0"/>
              <a:t>ідею відносності простору і часу і</a:t>
            </a:r>
            <a:r>
              <a:rPr lang="uk-UA" dirty="0"/>
              <a:t> тим самим усунув протиріччя між розумінням матерії як певного виду поля і ньютонівськими уявленнями про простір і час. Введення в електромагнітну картину світу релятивістських уявлень про простір і час відкрило нові можливості для її розвитку. </a:t>
            </a:r>
            <a:r>
              <a:rPr lang="uk-UA" dirty="0" smtClean="0"/>
              <a:t/>
            </a:r>
            <a:br>
              <a:rPr lang="uk-UA" dirty="0" smtClean="0"/>
            </a:br>
            <a:r>
              <a:rPr lang="uk-UA" dirty="0" smtClean="0"/>
              <a:t/>
            </a:r>
            <a:br>
              <a:rPr lang="uk-UA" dirty="0" smtClean="0"/>
            </a:br>
            <a:r>
              <a:rPr lang="uk-UA" dirty="0"/>
              <a:t>Саме так з'явилася </a:t>
            </a:r>
            <a:r>
              <a:rPr lang="uk-UA" b="1" dirty="0"/>
              <a:t>загальна теорія відносності,</a:t>
            </a:r>
            <a:r>
              <a:rPr lang="uk-UA" dirty="0"/>
              <a:t> яка стала останньою великою теорією, створеної в рамках електромагнітної картини світу. У цій теорії, створеної в 1916 р., </a:t>
            </a:r>
            <a:endParaRPr lang="uk-UA" dirty="0" smtClean="0"/>
          </a:p>
          <a:p>
            <a:r>
              <a:rPr lang="uk-UA" dirty="0" smtClean="0"/>
              <a:t> </a:t>
            </a:r>
            <a:r>
              <a:rPr lang="uk-UA" b="1" dirty="0" smtClean="0"/>
              <a:t>А</a:t>
            </a:r>
            <a:r>
              <a:rPr lang="uk-UA" b="1" dirty="0"/>
              <a:t>.</a:t>
            </a:r>
            <a:r>
              <a:rPr lang="uk-UA" dirty="0"/>
              <a:t> </a:t>
            </a:r>
            <a:r>
              <a:rPr lang="uk-UA" b="1" dirty="0"/>
              <a:t>Ейнштейн</a:t>
            </a:r>
            <a:r>
              <a:rPr lang="uk-UA" dirty="0"/>
              <a:t> вперше дав глибоке пояснення природи тяжіння, для чого ввів поняття про відносність простору і часу і про кривизну єдиного чотиривимірного просторово-часового континууму, що залежить від розподілу мас. Теорія відносності подолала обмеженість механістичної трактування таких базових понять як простір, час, рух, енергія, маса, але не можна стверджувати, що вона заперечує (спростовує) класичну фізику. </a:t>
            </a:r>
            <a:r>
              <a:rPr lang="uk-UA" b="1" dirty="0"/>
              <a:t>Теорія відносності показує, що не можна абсолютизувати поняття, принципи і закони класичної механіки, вони вірні лише для певних умов і включаються в спеціальну теорію відносності як її окремий випадок.</a:t>
            </a:r>
            <a:r>
              <a:rPr lang="uk-UA" dirty="0"/>
              <a:t> У цьому сенсі говорять, що релятивістська фізика знаходиться у відношенні відповідності з класичною фізикою.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http://eggs.net.ua/images/Albert_Einstein%201.jpg"/>
          <p:cNvPicPr>
            <a:picLocks noChangeAspect="1" noChangeArrowheads="1"/>
          </p:cNvPicPr>
          <p:nvPr/>
        </p:nvPicPr>
        <p:blipFill>
          <a:blip r:embed="rId2"/>
          <a:srcRect/>
          <a:stretch>
            <a:fillRect/>
          </a:stretch>
        </p:blipFill>
        <p:spPr bwMode="auto">
          <a:xfrm>
            <a:off x="2071670" y="357166"/>
            <a:ext cx="4714908" cy="4601751"/>
          </a:xfrm>
          <a:prstGeom prst="rect">
            <a:avLst/>
          </a:prstGeom>
          <a:noFill/>
        </p:spPr>
      </p:pic>
      <p:sp>
        <p:nvSpPr>
          <p:cNvPr id="5" name="Прямоугольник 4"/>
          <p:cNvSpPr/>
          <p:nvPr/>
        </p:nvSpPr>
        <p:spPr>
          <a:xfrm>
            <a:off x="3643306" y="5143512"/>
            <a:ext cx="1441613" cy="369332"/>
          </a:xfrm>
          <a:prstGeom prst="rect">
            <a:avLst/>
          </a:prstGeom>
        </p:spPr>
        <p:txBody>
          <a:bodyPr wrap="none">
            <a:spAutoFit/>
          </a:bodyPr>
          <a:lstStyle/>
          <a:p>
            <a:r>
              <a:rPr lang="uk-UA" b="1" dirty="0" smtClean="0"/>
              <a:t>А.</a:t>
            </a:r>
            <a:r>
              <a:rPr lang="uk-UA" dirty="0" smtClean="0"/>
              <a:t> </a:t>
            </a:r>
            <a:r>
              <a:rPr lang="uk-UA" b="1" dirty="0" smtClean="0"/>
              <a:t>Ейнштейн</a:t>
            </a:r>
            <a:endParaRPr lang="uk-U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714356"/>
            <a:ext cx="8143932" cy="3693319"/>
          </a:xfrm>
          <a:prstGeom prst="rect">
            <a:avLst/>
          </a:prstGeom>
        </p:spPr>
        <p:txBody>
          <a:bodyPr wrap="square">
            <a:spAutoFit/>
          </a:bodyPr>
          <a:lstStyle/>
          <a:p>
            <a:r>
              <a:rPr lang="uk-UA" dirty="0"/>
              <a:t>З кінця </a:t>
            </a:r>
            <a:r>
              <a:rPr lang="en-US" dirty="0"/>
              <a:t>XIX </a:t>
            </a:r>
            <a:r>
              <a:rPr lang="uk-UA" dirty="0"/>
              <a:t>в. виявлялося все більше непримиренних протиріч між електромагнітної теорією і фактами. У 1897 р. було відкрито явище радіоактивності і встановлено, що воно пов'язане з перетворенням одних хімічних елементів в інші і супроводжується випусканням альфа-і бета-променів (А. Беккерель, подружжя Кюрі,). На цій основі з'явилися різні моделі атома, суперечать електромагнітної картині світу (Е. Резерфорд, Н. Бор). Дж. Томсон в 1897 р. відкриває електрон і вимірює величину його електричного заряду і масу. А в 1900 р. </a:t>
            </a:r>
            <a:r>
              <a:rPr lang="uk-UA" b="1" dirty="0"/>
              <a:t>М.</a:t>
            </a:r>
            <a:r>
              <a:rPr lang="uk-UA" dirty="0"/>
              <a:t> </a:t>
            </a:r>
            <a:r>
              <a:rPr lang="uk-UA" b="1" dirty="0"/>
              <a:t>Планк</a:t>
            </a:r>
            <a:r>
              <a:rPr lang="uk-UA" dirty="0"/>
              <a:t> в процесі численних спроб побудувати теорію випромінювання був змушений висловити </a:t>
            </a:r>
            <a:r>
              <a:rPr lang="uk-UA" b="1" dirty="0"/>
              <a:t>припущення про переривчастості процесів випромінювання.</a:t>
            </a:r>
            <a:r>
              <a:rPr lang="uk-UA" dirty="0"/>
              <a:t> Планк показав, що тіла випромінюють світло не безперервно, а найдрібнішими енергетичними порціями, </a:t>
            </a:r>
            <a:r>
              <a:rPr lang="uk-UA" dirty="0" smtClean="0"/>
              <a:t>тобто </a:t>
            </a:r>
            <a:r>
              <a:rPr lang="uk-UA" b="1" dirty="0" smtClean="0"/>
              <a:t>квантами</a:t>
            </a:r>
            <a:r>
              <a:rPr lang="uk-UA" b="1" dirty="0"/>
              <a:t>,</a:t>
            </a:r>
            <a:r>
              <a:rPr lang="uk-UA" dirty="0"/>
              <a:t> пізніше були відкриті фотони, які і є квантами електромагнітних хвиль у світловому діапазоні.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86182" y="5715016"/>
            <a:ext cx="1350754" cy="369332"/>
          </a:xfrm>
          <a:prstGeom prst="rect">
            <a:avLst/>
          </a:prstGeom>
        </p:spPr>
        <p:txBody>
          <a:bodyPr wrap="none">
            <a:spAutoFit/>
          </a:bodyPr>
          <a:lstStyle/>
          <a:p>
            <a:r>
              <a:rPr lang="uk-UA" dirty="0"/>
              <a:t>Макс Планк</a:t>
            </a:r>
          </a:p>
        </p:txBody>
      </p:sp>
      <p:pic>
        <p:nvPicPr>
          <p:cNvPr id="37890" name="Picture 2" descr="http://upload.wikimedia.org/wikipedia/commons/c/c7/Max_Planck_1933.jpg"/>
          <p:cNvPicPr>
            <a:picLocks noChangeAspect="1" noChangeArrowheads="1"/>
          </p:cNvPicPr>
          <p:nvPr/>
        </p:nvPicPr>
        <p:blipFill>
          <a:blip r:embed="rId2" cstate="print"/>
          <a:srcRect/>
          <a:stretch>
            <a:fillRect/>
          </a:stretch>
        </p:blipFill>
        <p:spPr bwMode="auto">
          <a:xfrm>
            <a:off x="2857488" y="428604"/>
            <a:ext cx="3214710" cy="515928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2976" y="500042"/>
            <a:ext cx="7143800" cy="2585323"/>
          </a:xfrm>
          <a:prstGeom prst="rect">
            <a:avLst/>
          </a:prstGeom>
        </p:spPr>
        <p:txBody>
          <a:bodyPr wrap="square">
            <a:spAutoFit/>
          </a:bodyPr>
          <a:lstStyle/>
          <a:p>
            <a:r>
              <a:rPr lang="ru-RU" b="1" dirty="0"/>
              <a:t>На початку XX в. </a:t>
            </a:r>
            <a:r>
              <a:rPr lang="ru-RU" b="1" dirty="0" err="1"/>
              <a:t>виникли</a:t>
            </a:r>
            <a:r>
              <a:rPr lang="ru-RU" b="1" dirty="0"/>
              <a:t> два </a:t>
            </a:r>
            <a:r>
              <a:rPr lang="ru-RU" b="1" dirty="0" err="1"/>
              <a:t>несумісних</a:t>
            </a:r>
            <a:r>
              <a:rPr lang="ru-RU" b="1" dirty="0"/>
              <a:t> </a:t>
            </a:r>
            <a:r>
              <a:rPr lang="ru-RU" b="1" dirty="0" err="1"/>
              <a:t>уявлення</a:t>
            </a:r>
            <a:r>
              <a:rPr lang="ru-RU" b="1" dirty="0"/>
              <a:t> про </a:t>
            </a:r>
            <a:r>
              <a:rPr lang="ru-RU" b="1" dirty="0" err="1"/>
              <a:t>матерію</a:t>
            </a:r>
            <a:r>
              <a:rPr lang="ru-RU" b="1" dirty="0"/>
              <a:t>:</a:t>
            </a:r>
            <a:r>
              <a:rPr lang="ru-RU" dirty="0"/>
              <a:t> </a:t>
            </a:r>
            <a:r>
              <a:rPr lang="ru-RU" dirty="0" smtClean="0"/>
              <a:t/>
            </a:r>
            <a:br>
              <a:rPr lang="ru-RU" dirty="0" smtClean="0"/>
            </a:br>
            <a:r>
              <a:rPr lang="ru-RU" dirty="0"/>
              <a:t/>
            </a:r>
            <a:br>
              <a:rPr lang="ru-RU" dirty="0"/>
            </a:br>
            <a:r>
              <a:rPr lang="ru-RU" dirty="0" smtClean="0"/>
              <a:t>-</a:t>
            </a:r>
            <a:r>
              <a:rPr lang="ru-RU" dirty="0" err="1" smtClean="0"/>
              <a:t>або</a:t>
            </a:r>
            <a:r>
              <a:rPr lang="ru-RU" dirty="0" smtClean="0"/>
              <a:t> </a:t>
            </a:r>
            <a:r>
              <a:rPr lang="ru-RU" dirty="0"/>
              <a:t>вона абсолютно </a:t>
            </a:r>
            <a:r>
              <a:rPr lang="ru-RU" dirty="0" err="1"/>
              <a:t>неперервна</a:t>
            </a:r>
            <a:r>
              <a:rPr lang="ru-RU" dirty="0"/>
              <a:t>; </a:t>
            </a:r>
            <a:br>
              <a:rPr lang="ru-RU" dirty="0"/>
            </a:br>
            <a:endParaRPr lang="ru-RU" dirty="0"/>
          </a:p>
          <a:p>
            <a:r>
              <a:rPr lang="ru-RU" dirty="0"/>
              <a:t/>
            </a:r>
            <a:br>
              <a:rPr lang="ru-RU" dirty="0"/>
            </a:br>
            <a:r>
              <a:rPr lang="ru-RU" dirty="0" smtClean="0"/>
              <a:t>-</a:t>
            </a:r>
            <a:r>
              <a:rPr lang="ru-RU" dirty="0" err="1" smtClean="0"/>
              <a:t>або</a:t>
            </a:r>
            <a:r>
              <a:rPr lang="ru-RU" dirty="0" smtClean="0"/>
              <a:t> </a:t>
            </a:r>
            <a:r>
              <a:rPr lang="ru-RU" dirty="0" err="1"/>
              <a:t>складається</a:t>
            </a:r>
            <a:r>
              <a:rPr lang="ru-RU" dirty="0"/>
              <a:t> </a:t>
            </a:r>
            <a:r>
              <a:rPr lang="ru-RU" dirty="0" err="1"/>
              <a:t>з</a:t>
            </a:r>
            <a:r>
              <a:rPr lang="ru-RU" dirty="0"/>
              <a:t> </a:t>
            </a:r>
            <a:r>
              <a:rPr lang="ru-RU" dirty="0" err="1"/>
              <a:t>дискретних</a:t>
            </a:r>
            <a:r>
              <a:rPr lang="ru-RU" dirty="0"/>
              <a:t> </a:t>
            </a:r>
            <a:r>
              <a:rPr lang="ru-RU" dirty="0" err="1"/>
              <a:t>частинок</a:t>
            </a:r>
            <a:r>
              <a:rPr lang="ru-RU" dirty="0"/>
              <a:t> (</a:t>
            </a:r>
            <a:r>
              <a:rPr lang="ru-RU" dirty="0" err="1"/>
              <a:t>квантів</a:t>
            </a:r>
            <a:r>
              <a:rPr lang="ru-RU" dirty="0"/>
              <a:t>). </a:t>
            </a:r>
            <a:br>
              <a:rPr lang="ru-RU" dirty="0"/>
            </a:br>
            <a:endParaRPr lang="ru-RU" dirty="0"/>
          </a:p>
          <a:p>
            <a:r>
              <a:rPr lang="ru-RU" dirty="0" smtClean="0"/>
              <a:t/>
            </a:r>
            <a:br>
              <a:rPr lang="ru-RU" dirty="0" smtClean="0"/>
            </a:br>
            <a:endParaRPr lang="uk-UA" dirty="0"/>
          </a:p>
        </p:txBody>
      </p:sp>
      <p:sp>
        <p:nvSpPr>
          <p:cNvPr id="5" name="Прямоугольник 4"/>
          <p:cNvSpPr/>
          <p:nvPr/>
        </p:nvSpPr>
        <p:spPr>
          <a:xfrm>
            <a:off x="428596" y="3000372"/>
            <a:ext cx="8286808" cy="2585323"/>
          </a:xfrm>
          <a:prstGeom prst="rect">
            <a:avLst/>
          </a:prstGeom>
        </p:spPr>
        <p:txBody>
          <a:bodyPr wrap="square">
            <a:spAutoFit/>
          </a:bodyPr>
          <a:lstStyle/>
          <a:p>
            <a:r>
              <a:rPr lang="uk-UA" dirty="0"/>
              <a:t>Фізики робили численні спроби поєднати ці дві точки зору, але довгий час вони залишалися безрезультатними. Багатьом здавалося, що фізика зайшла в глухий кут, з якого немає виходу. Це сум'яття погіршилося, коли в 1913 р. </a:t>
            </a:r>
            <a:r>
              <a:rPr lang="uk-UA" b="1" dirty="0"/>
              <a:t>Н.</a:t>
            </a:r>
            <a:r>
              <a:rPr lang="uk-UA" dirty="0"/>
              <a:t> </a:t>
            </a:r>
            <a:r>
              <a:rPr lang="uk-UA" b="1" dirty="0"/>
              <a:t>Бор</a:t>
            </a:r>
            <a:r>
              <a:rPr lang="uk-UA" dirty="0"/>
              <a:t> запропонував свою модель атома. Він припустив, що електрон, що обертається навколо ядра, всупереч законам електродинаміки не випромінює енергії. Він випромінює її порціями лише при перескакуванні з однієї орбіти на іншу. І хоча таке припущення здавалося дивним і незрозумілим, саме модель атома Бора в значній мірі сприяла формуванню нових фізичних уявлень про матерію і рух.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29058" y="5857892"/>
            <a:ext cx="1146468" cy="369332"/>
          </a:xfrm>
          <a:prstGeom prst="rect">
            <a:avLst/>
          </a:prstGeom>
        </p:spPr>
        <p:txBody>
          <a:bodyPr wrap="none">
            <a:spAutoFit/>
          </a:bodyPr>
          <a:lstStyle/>
          <a:p>
            <a:r>
              <a:rPr lang="uk-UA" b="1" dirty="0"/>
              <a:t>Нільс Бор</a:t>
            </a:r>
            <a:endParaRPr lang="uk-UA" dirty="0"/>
          </a:p>
        </p:txBody>
      </p:sp>
      <p:pic>
        <p:nvPicPr>
          <p:cNvPr id="38914" name="Picture 2" descr="Niels Bohr.jpg"/>
          <p:cNvPicPr>
            <a:picLocks noChangeAspect="1" noChangeArrowheads="1"/>
          </p:cNvPicPr>
          <p:nvPr/>
        </p:nvPicPr>
        <p:blipFill>
          <a:blip r:embed="rId2"/>
          <a:srcRect/>
          <a:stretch>
            <a:fillRect/>
          </a:stretch>
        </p:blipFill>
        <p:spPr bwMode="auto">
          <a:xfrm>
            <a:off x="3000364" y="928670"/>
            <a:ext cx="3071816" cy="434605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500042"/>
            <a:ext cx="8072494" cy="2031325"/>
          </a:xfrm>
          <a:prstGeom prst="rect">
            <a:avLst/>
          </a:prstGeom>
        </p:spPr>
        <p:txBody>
          <a:bodyPr wrap="square">
            <a:spAutoFit/>
          </a:bodyPr>
          <a:lstStyle/>
          <a:p>
            <a:r>
              <a:rPr lang="uk-UA" dirty="0"/>
              <a:t>У 1924 р. </a:t>
            </a:r>
            <a:r>
              <a:rPr lang="uk-UA" b="1" dirty="0"/>
              <a:t>Луї де Бройль висловив гіпотезу</a:t>
            </a:r>
            <a:r>
              <a:rPr lang="uk-UA" dirty="0"/>
              <a:t> про відповідність кожній частинці певної хвилі. Іншими словами, </a:t>
            </a:r>
            <a:r>
              <a:rPr lang="uk-UA" b="1" dirty="0"/>
              <a:t>кожній частці матерії властиві й властивість хвилі (безперервність), і дискретність (</a:t>
            </a:r>
            <a:r>
              <a:rPr lang="uk-UA" b="1" dirty="0" err="1"/>
              <a:t>квантованность</a:t>
            </a:r>
            <a:r>
              <a:rPr lang="uk-UA" b="1" dirty="0"/>
              <a:t>).</a:t>
            </a:r>
            <a:r>
              <a:rPr lang="uk-UA" dirty="0"/>
              <a:t> Ці уявлення знайшли підтвердження в роботах </a:t>
            </a:r>
            <a:r>
              <a:rPr lang="uk-UA" b="1" dirty="0"/>
              <a:t>Е.</a:t>
            </a:r>
            <a:r>
              <a:rPr lang="uk-UA" dirty="0"/>
              <a:t> </a:t>
            </a:r>
            <a:r>
              <a:rPr lang="uk-UA" b="1" dirty="0" err="1"/>
              <a:t>Шредінгера</a:t>
            </a:r>
            <a:r>
              <a:rPr lang="uk-UA" b="1" dirty="0"/>
              <a:t> і В. </a:t>
            </a:r>
            <a:r>
              <a:rPr lang="uk-UA" b="1" dirty="0" err="1"/>
              <a:t>Гейзенберга</a:t>
            </a:r>
            <a:r>
              <a:rPr lang="uk-UA" dirty="0"/>
              <a:t> 1925 -1927 рр.., Творців нового напряму фізики - </a:t>
            </a:r>
            <a:r>
              <a:rPr lang="uk-UA" b="1" dirty="0"/>
              <a:t>квантової механіки.</a:t>
            </a:r>
            <a:r>
              <a:rPr lang="uk-UA" dirty="0"/>
              <a:t> Так склалися нові, квантово-польові уявлення про </a:t>
            </a:r>
            <a:r>
              <a:rPr lang="uk-UA" u="sng" dirty="0"/>
              <a:t>матерію,</a:t>
            </a:r>
            <a:r>
              <a:rPr lang="uk-UA" dirty="0"/>
              <a:t> які визначаються як </a:t>
            </a:r>
            <a:r>
              <a:rPr lang="uk-UA" b="1" dirty="0"/>
              <a:t>корпускулярно-хвильовий дуалізм</a:t>
            </a:r>
            <a:r>
              <a:rPr lang="uk-UA" dirty="0"/>
              <a:t> - наявність у кожного елемента матерії властивостей хвилі і частинки.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1071546"/>
            <a:ext cx="8572560" cy="1569660"/>
          </a:xfrm>
          <a:prstGeom prst="rect">
            <a:avLst/>
          </a:prstGeom>
        </p:spPr>
        <p:txBody>
          <a:bodyPr wrap="square">
            <a:spAutoFit/>
          </a:bodyPr>
          <a:lstStyle/>
          <a:p>
            <a:r>
              <a:rPr lang="uk-UA" sz="2400" dirty="0" smtClean="0"/>
              <a:t>Світ, в якому ми живемо, складається з різномасштабних відкритих систем, розвиток яких підкоряється загальним закономірностям. При цьому він має свою довгу історію, в загальних рисах відому сучасній науці. </a:t>
            </a:r>
            <a:endParaRPr lang="uk-UA" sz="2400" dirty="0"/>
          </a:p>
        </p:txBody>
      </p:sp>
      <p:pic>
        <p:nvPicPr>
          <p:cNvPr id="17410" name="Picture 2" descr="http://konus.org.ua/wp-content/uploads/2012/09/%D1%81%D0%B2%D1%96%D1%82.jpg"/>
          <p:cNvPicPr>
            <a:picLocks noChangeAspect="1" noChangeArrowheads="1"/>
          </p:cNvPicPr>
          <p:nvPr/>
        </p:nvPicPr>
        <p:blipFill>
          <a:blip r:embed="rId2"/>
          <a:srcRect/>
          <a:stretch>
            <a:fillRect/>
          </a:stretch>
        </p:blipFill>
        <p:spPr bwMode="auto">
          <a:xfrm>
            <a:off x="3000364" y="2857496"/>
            <a:ext cx="3286148" cy="330805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714356"/>
            <a:ext cx="8429716" cy="5078313"/>
          </a:xfrm>
          <a:prstGeom prst="rect">
            <a:avLst/>
          </a:prstGeom>
        </p:spPr>
        <p:txBody>
          <a:bodyPr wrap="square">
            <a:spAutoFit/>
          </a:bodyPr>
          <a:lstStyle/>
          <a:p>
            <a:r>
              <a:rPr lang="uk-UA" dirty="0"/>
              <a:t> </a:t>
            </a:r>
            <a:r>
              <a:rPr lang="uk-UA" b="1" dirty="0"/>
              <a:t>У сучасній фізиці основним матеріальним об'єктом є квантове поле, перехід його з одного стану в інший змінює число частинок.</a:t>
            </a:r>
            <a:r>
              <a:rPr lang="uk-UA" dirty="0"/>
              <a:t> Класична фізика, виробляючи цілісний погляд на матеріальність світу, стверджувала, що матерія представлена ​​в двох станах: речовина і поле. В даний час все ще доводиться стикатися з принциповою неточністю термінологічного плану: поняття "речовина" ототожнюють з поняттям "матерія". </a:t>
            </a:r>
            <a:endParaRPr lang="uk-UA" dirty="0" smtClean="0"/>
          </a:p>
          <a:p>
            <a:r>
              <a:rPr lang="uk-UA" dirty="0" smtClean="0"/>
              <a:t>Така </a:t>
            </a:r>
            <a:r>
              <a:rPr lang="uk-UA" dirty="0"/>
              <a:t>неточність веде до серйозних помилкових висновків. </a:t>
            </a:r>
            <a:r>
              <a:rPr lang="uk-UA" b="1" i="1" dirty="0"/>
              <a:t>Матерія</a:t>
            </a:r>
            <a:r>
              <a:rPr lang="uk-UA" i="1" dirty="0"/>
              <a:t> -</a:t>
            </a:r>
            <a:r>
              <a:rPr lang="uk-UA" dirty="0"/>
              <a:t> поняття найзагальніше, тоді як </a:t>
            </a:r>
            <a:r>
              <a:rPr lang="uk-UA" b="1" i="1" dirty="0"/>
              <a:t>речовина</a:t>
            </a:r>
            <a:r>
              <a:rPr lang="uk-UA" i="1" dirty="0"/>
              <a:t> </a:t>
            </a:r>
            <a:r>
              <a:rPr lang="uk-UA" i="1" dirty="0" err="1"/>
              <a:t>-</a:t>
            </a:r>
            <a:r>
              <a:rPr lang="uk-UA" dirty="0" err="1"/>
              <a:t>це</a:t>
            </a:r>
            <a:r>
              <a:rPr lang="uk-UA" dirty="0"/>
              <a:t> лише одна з форм її існування. Сучасні наукові знання дозволяють зробити висновок, що у відомому нам світі </a:t>
            </a:r>
            <a:r>
              <a:rPr lang="uk-UA" b="1" dirty="0"/>
              <a:t>матерія реалізується в тісно взаємопов'язаних формах: речовина, поле і фізичний </a:t>
            </a:r>
            <a:r>
              <a:rPr lang="uk-UA" b="1" i="1" dirty="0"/>
              <a:t>вакуум.</a:t>
            </a:r>
            <a:r>
              <a:rPr lang="uk-UA" dirty="0"/>
              <a:t> </a:t>
            </a:r>
            <a:endParaRPr lang="uk-UA" dirty="0" smtClean="0"/>
          </a:p>
          <a:p>
            <a:endParaRPr lang="uk-UA" dirty="0" smtClean="0"/>
          </a:p>
          <a:p>
            <a:r>
              <a:rPr lang="uk-UA" dirty="0" smtClean="0"/>
              <a:t>Речовина </a:t>
            </a:r>
            <a:r>
              <a:rPr lang="uk-UA" dirty="0"/>
              <a:t>складається з дискретних частинок, що проявляють хвильові властивості (речовинно-польової континуум). Природа фізичного вакууму, його будова поки пізнані набагато гірше речовини. За сучасним визначенням, </a:t>
            </a:r>
            <a:r>
              <a:rPr lang="uk-UA" b="1" dirty="0"/>
              <a:t>вакуум</a:t>
            </a:r>
            <a:r>
              <a:rPr lang="uk-UA" dirty="0"/>
              <a:t> </a:t>
            </a:r>
            <a:r>
              <a:rPr lang="uk-UA" i="1" dirty="0"/>
              <a:t>-</a:t>
            </a:r>
            <a:r>
              <a:rPr lang="uk-UA" dirty="0"/>
              <a:t> це нульові </a:t>
            </a:r>
            <a:r>
              <a:rPr lang="uk-UA" dirty="0" smtClean="0"/>
              <a:t>коливні поля</a:t>
            </a:r>
            <a:r>
              <a:rPr lang="uk-UA" dirty="0"/>
              <a:t>, з якими пов'язані віртуальні частинки. Тут проявляється дуалізм хвильових і корпускулярних властивостей. Вакуум виявляється у взаємодіях з речовиною на його глибинних рівнях. Вакуум і речовина нероздільні і жодна речовинна частинка не може бути ізольована від його присутності і його впливу.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http://zablugdeniyam-net.ru/wp-content/uploads/2012/03/%D0%92%D0%B0%D0%BA%D1%83%D1%83%D0%BC-%D1%81%D1%83%D1%89%D0%B5%D1%81%D1%82%D0%B2%D1%83%D0%B5%D1%82-%D1%82%D0%BE%D0%BB%D1%8C%D0%BA%D0%BE-%D0%B2-%D0%BA%D0%BE%D1%81%D0%BC%D0%BE%D1%81%D0%B5.jpg"/>
          <p:cNvPicPr>
            <a:picLocks noChangeAspect="1" noChangeArrowheads="1"/>
          </p:cNvPicPr>
          <p:nvPr/>
        </p:nvPicPr>
        <p:blipFill>
          <a:blip r:embed="rId2"/>
          <a:srcRect/>
          <a:stretch>
            <a:fillRect/>
          </a:stretch>
        </p:blipFill>
        <p:spPr bwMode="auto">
          <a:xfrm>
            <a:off x="0" y="1571612"/>
            <a:ext cx="9144000" cy="36195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0"/>
            <a:ext cx="8715436" cy="7017306"/>
          </a:xfrm>
          <a:prstGeom prst="rect">
            <a:avLst/>
          </a:prstGeom>
        </p:spPr>
        <p:txBody>
          <a:bodyPr wrap="square">
            <a:spAutoFit/>
          </a:bodyPr>
          <a:lstStyle/>
          <a:p>
            <a:r>
              <a:rPr lang="uk-UA" b="1" dirty="0" smtClean="0"/>
              <a:t>                Новизна </a:t>
            </a:r>
            <a:r>
              <a:rPr lang="uk-UA" b="1" dirty="0"/>
              <a:t>сучасної фізичної картини світу полягає в наступному:</a:t>
            </a:r>
            <a:r>
              <a:rPr lang="uk-UA" dirty="0"/>
              <a:t> </a:t>
            </a:r>
            <a:r>
              <a:rPr lang="uk-UA" dirty="0" smtClean="0"/>
              <a:t/>
            </a:r>
            <a:br>
              <a:rPr lang="uk-UA" dirty="0" smtClean="0"/>
            </a:br>
            <a:r>
              <a:rPr lang="uk-UA" dirty="0"/>
              <a:t/>
            </a:r>
            <a:br>
              <a:rPr lang="uk-UA" dirty="0"/>
            </a:br>
            <a:r>
              <a:rPr lang="uk-UA" dirty="0" smtClean="0"/>
              <a:t>- показана </a:t>
            </a:r>
            <a:r>
              <a:rPr lang="uk-UA" dirty="0"/>
              <a:t>глибока </a:t>
            </a:r>
            <a:r>
              <a:rPr lang="uk-UA" dirty="0" err="1" smtClean="0"/>
              <a:t>диалектичність</a:t>
            </a:r>
            <a:r>
              <a:rPr lang="uk-UA" dirty="0" smtClean="0"/>
              <a:t> </a:t>
            </a:r>
            <a:r>
              <a:rPr lang="uk-UA" dirty="0"/>
              <a:t>природи, неможливість звести матерію до переривчастості або до безперервного, до матеріального або нематеріального, тому що </a:t>
            </a:r>
            <a:r>
              <a:rPr lang="uk-UA" b="1" dirty="0"/>
              <a:t>матерія переривана і неперервна, і речовинна і нематеріальна, і якісними і кількісними одночасно.</a:t>
            </a:r>
            <a:r>
              <a:rPr lang="uk-UA" dirty="0"/>
              <a:t> </a:t>
            </a:r>
            <a:br>
              <a:rPr lang="uk-UA" dirty="0"/>
            </a:br>
            <a:endParaRPr lang="uk-UA" dirty="0"/>
          </a:p>
          <a:p>
            <a:r>
              <a:rPr lang="uk-UA" dirty="0" smtClean="0"/>
              <a:t>- Значно </a:t>
            </a:r>
            <a:r>
              <a:rPr lang="uk-UA" dirty="0"/>
              <a:t>розширюється розуміння </a:t>
            </a:r>
            <a:r>
              <a:rPr lang="uk-UA" b="1" dirty="0"/>
              <a:t>руху, який включає універсальні типи фізичної взаємодії.</a:t>
            </a:r>
            <a:r>
              <a:rPr lang="uk-UA" dirty="0"/>
              <a:t> Відомо чотири види фундаментальних фізичних взаємодій: 1.Гравітаціонное; 2.Електромагнітное; 3.Ядерное сильне; 4.Ядерное слабке. Вони описуються на основі </a:t>
            </a:r>
            <a:r>
              <a:rPr lang="uk-UA" b="1" dirty="0"/>
              <a:t>принципу </a:t>
            </a:r>
            <a:r>
              <a:rPr lang="uk-UA" b="1" dirty="0" err="1"/>
              <a:t>близкодействия</a:t>
            </a:r>
            <a:r>
              <a:rPr lang="uk-UA" b="1" dirty="0"/>
              <a:t>:</a:t>
            </a:r>
            <a:r>
              <a:rPr lang="uk-UA" dirty="0"/>
              <a:t> взаємодії передаються відповідними полями від точки до точки, швидкість передачі взаємодії завжди скінченна і не може перевищувати швидкості світла у вакуумі (приблизно 300 000 км / с). </a:t>
            </a:r>
            <a:br>
              <a:rPr lang="uk-UA" dirty="0"/>
            </a:br>
            <a:endParaRPr lang="uk-UA" dirty="0"/>
          </a:p>
          <a:p>
            <a:r>
              <a:rPr lang="uk-UA" dirty="0" smtClean="0"/>
              <a:t>- Остаточно </a:t>
            </a:r>
            <a:r>
              <a:rPr lang="uk-UA" dirty="0"/>
              <a:t>затверджуються уявлення про відносність простору і часу, залежність їх від характеру руху матерії. Простір і час перестають бути незалежними один від одного і, відповідно до теорії відносності, зливаються в </a:t>
            </a:r>
            <a:r>
              <a:rPr lang="uk-UA" b="1" dirty="0"/>
              <a:t>єдиному чотиривимірному просторово-часовому континуумі.</a:t>
            </a:r>
            <a:r>
              <a:rPr lang="uk-UA" dirty="0"/>
              <a:t> </a:t>
            </a:r>
            <a:br>
              <a:rPr lang="uk-UA" dirty="0"/>
            </a:br>
            <a:endParaRPr lang="uk-UA" dirty="0"/>
          </a:p>
          <a:p>
            <a:r>
              <a:rPr lang="uk-UA" dirty="0" smtClean="0"/>
              <a:t>- Важливим </a:t>
            </a:r>
            <a:r>
              <a:rPr lang="uk-UA" dirty="0"/>
              <a:t>є теза про рівність ваговій (важкого) та інертною мас. Звідси випливає висновок про еквівалентність маси і енергії: </a:t>
            </a:r>
            <a:r>
              <a:rPr lang="uk-UA" b="1" dirty="0"/>
              <a:t>енергія має масу, а маса перетворюється на енергію - (Е = </a:t>
            </a:r>
            <a:r>
              <a:rPr lang="en-US" b="1" dirty="0"/>
              <a:t>mc </a:t>
            </a:r>
            <a:r>
              <a:rPr lang="en-US" b="1" baseline="30000" dirty="0"/>
              <a:t>2)</a:t>
            </a:r>
            <a:r>
              <a:rPr lang="en-US" dirty="0"/>
              <a:t> </a:t>
            </a:r>
            <a:br>
              <a:rPr lang="en-US" dirty="0"/>
            </a:br>
            <a:endParaRPr lang="en-US" dirty="0"/>
          </a:p>
          <a:p>
            <a:r>
              <a:rPr lang="uk-UA" dirty="0"/>
              <a:t> </a:t>
            </a:r>
            <a:br>
              <a:rPr lang="uk-UA" dirty="0"/>
            </a:br>
            <a:endParaRPr lang="uk-U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85720" y="357166"/>
            <a:ext cx="8572560" cy="5078313"/>
          </a:xfrm>
          <a:prstGeom prst="rect">
            <a:avLst/>
          </a:prstGeom>
        </p:spPr>
        <p:txBody>
          <a:bodyPr wrap="square">
            <a:spAutoFit/>
          </a:bodyPr>
          <a:lstStyle/>
          <a:p>
            <a:r>
              <a:rPr lang="uk-UA" dirty="0"/>
              <a:t>Квантово-польова (квантово-релятивістська) картина світу і в даний час знаходиться в стані становлення, і з кожним роком до неї додаються нові елементи, висуваються нові гіпотези, створюються і розвиваються нові теорії. В кінці 60-х років висунута </a:t>
            </a:r>
            <a:r>
              <a:rPr lang="uk-UA" b="1" dirty="0"/>
              <a:t>ідея кварків,</a:t>
            </a:r>
            <a:r>
              <a:rPr lang="uk-UA" dirty="0"/>
              <a:t> як гіпотетичних </a:t>
            </a:r>
            <a:r>
              <a:rPr lang="uk-UA" dirty="0" err="1" smtClean="0"/>
              <a:t>проточастинок</a:t>
            </a:r>
            <a:r>
              <a:rPr lang="uk-UA" dirty="0" smtClean="0"/>
              <a:t>, </a:t>
            </a:r>
            <a:r>
              <a:rPr lang="uk-UA" dirty="0"/>
              <a:t>з яких формуються елементарні частинки (Г. </a:t>
            </a:r>
            <a:r>
              <a:rPr lang="uk-UA" dirty="0" err="1"/>
              <a:t>Цвейг</a:t>
            </a:r>
            <a:r>
              <a:rPr lang="uk-UA" dirty="0"/>
              <a:t>, М. </a:t>
            </a:r>
            <a:r>
              <a:rPr lang="uk-UA" dirty="0" err="1"/>
              <a:t>Гелл-Ман</a:t>
            </a:r>
            <a:r>
              <a:rPr lang="uk-UA" dirty="0"/>
              <a:t>). Заповітна мрія всіх фізиків - виявити універсальність всіх фундаментальних сил, об'єднати всі фізичні взаємодії в одній теорії. Об'єднання електромагнітного і слабкої взаємодії в єдине </a:t>
            </a:r>
            <a:r>
              <a:rPr lang="uk-UA" dirty="0" err="1"/>
              <a:t>електрослабку</a:t>
            </a:r>
            <a:r>
              <a:rPr lang="uk-UA" dirty="0"/>
              <a:t> взаємодія стала першим </a:t>
            </a:r>
            <a:r>
              <a:rPr lang="uk-UA" dirty="0" smtClean="0"/>
              <a:t>успіхом </a:t>
            </a:r>
            <a:r>
              <a:rPr lang="uk-UA" dirty="0"/>
              <a:t>на цьому шляху. </a:t>
            </a:r>
            <a:endParaRPr lang="uk-UA" dirty="0" smtClean="0"/>
          </a:p>
          <a:p>
            <a:endParaRPr lang="uk-UA" dirty="0"/>
          </a:p>
          <a:p>
            <a:endParaRPr lang="uk-UA" dirty="0" smtClean="0"/>
          </a:p>
          <a:p>
            <a:r>
              <a:rPr lang="uk-UA" dirty="0" smtClean="0"/>
              <a:t>Є </a:t>
            </a:r>
            <a:r>
              <a:rPr lang="uk-UA" dirty="0"/>
              <a:t>спроби </a:t>
            </a:r>
            <a:r>
              <a:rPr lang="uk-UA" dirty="0" smtClean="0"/>
              <a:t>створити </a:t>
            </a:r>
            <a:r>
              <a:rPr lang="uk-UA" b="1" dirty="0" smtClean="0"/>
              <a:t>теорію </a:t>
            </a:r>
            <a:r>
              <a:rPr lang="uk-UA" b="1" dirty="0"/>
              <a:t>Великого об'єднання</a:t>
            </a:r>
            <a:r>
              <a:rPr lang="uk-UA" dirty="0"/>
              <a:t> (так називається теорія об'єднання електромагнітного, слабкого і сильного взаємодій). Ще більш грандіозна ідея об'єднання всіх чотирьох фундаментальних взаємодій, включаючи гравітацію. Відповідні теоретичні побудови називають </a:t>
            </a:r>
            <a:r>
              <a:rPr lang="uk-UA" dirty="0" err="1"/>
              <a:t>супероб'едіненіем</a:t>
            </a:r>
            <a:r>
              <a:rPr lang="uk-UA" dirty="0"/>
              <a:t> або теорією </a:t>
            </a:r>
            <a:r>
              <a:rPr lang="uk-UA" dirty="0" err="1"/>
              <a:t>супервзаімодействія</a:t>
            </a:r>
            <a:r>
              <a:rPr lang="uk-UA" dirty="0"/>
              <a:t>. Сьогодні фізики вважають, що вони зможуть створити цю теорію на основі з'явилася недавно теорії </a:t>
            </a:r>
            <a:r>
              <a:rPr lang="uk-UA" dirty="0" err="1"/>
              <a:t>суперструн</a:t>
            </a:r>
            <a:r>
              <a:rPr lang="uk-UA" dirty="0"/>
              <a:t>. Піонерами у створенні цієї теорії з'явилися М. Грін (Великобританія) і Дж. </a:t>
            </a:r>
            <a:r>
              <a:rPr lang="uk-UA" dirty="0" err="1"/>
              <a:t>Шварц</a:t>
            </a:r>
            <a:r>
              <a:rPr lang="uk-UA" dirty="0"/>
              <a:t> (США). Ця теорія має об'єднати всі фундаментальні взаємодії при надвисоких енергіях.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bject.com.ua/physics/cholpan/cholpan.files/image1257.jpg"/>
          <p:cNvPicPr>
            <a:picLocks noChangeAspect="1" noChangeArrowheads="1"/>
          </p:cNvPicPr>
          <p:nvPr/>
        </p:nvPicPr>
        <p:blipFill>
          <a:blip r:embed="rId2"/>
          <a:srcRect/>
          <a:stretch>
            <a:fillRect/>
          </a:stretch>
        </p:blipFill>
        <p:spPr bwMode="auto">
          <a:xfrm>
            <a:off x="1643042" y="0"/>
            <a:ext cx="6215105" cy="6858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Дякую за увагу!</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28596" y="571480"/>
            <a:ext cx="8715404" cy="4893647"/>
          </a:xfrm>
          <a:prstGeom prst="rect">
            <a:avLst/>
          </a:prstGeom>
        </p:spPr>
        <p:txBody>
          <a:bodyPr wrap="square">
            <a:spAutoFit/>
          </a:bodyPr>
          <a:lstStyle/>
          <a:p>
            <a:r>
              <a:rPr lang="vi-VN" sz="2400" b="1" dirty="0">
                <a:latin typeface="Calibri" pitchFamily="34" charset="0"/>
                <a:cs typeface="Calibri" pitchFamily="34" charset="0"/>
              </a:rPr>
              <a:t>Науко́ва карти́на сві́ту</a:t>
            </a:r>
            <a:r>
              <a:rPr lang="vi-VN" sz="2400" dirty="0">
                <a:latin typeface="Calibri" pitchFamily="34" charset="0"/>
                <a:cs typeface="Calibri" pitchFamily="34" charset="0"/>
              </a:rPr>
              <a:t> —особлива форма систематизації знань, якісне</a:t>
            </a:r>
            <a:r>
              <a:rPr lang="uk-UA" sz="2400" dirty="0">
                <a:latin typeface="Calibri" pitchFamily="34" charset="0"/>
                <a:cs typeface="Calibri" pitchFamily="34" charset="0"/>
              </a:rPr>
              <a:t>узагальнення і світоглядний </a:t>
            </a:r>
            <a:r>
              <a:rPr lang="vi-VN" sz="2400" dirty="0">
                <a:latin typeface="Calibri" pitchFamily="34" charset="0"/>
                <a:cs typeface="Calibri" pitchFamily="34" charset="0"/>
              </a:rPr>
              <a:t>синтез різних </a:t>
            </a:r>
            <a:r>
              <a:rPr lang="uk-UA" sz="2400" dirty="0">
                <a:latin typeface="Calibri" pitchFamily="34" charset="0"/>
                <a:cs typeface="Calibri" pitchFamily="34" charset="0"/>
              </a:rPr>
              <a:t>наукових теорій</a:t>
            </a:r>
            <a:r>
              <a:rPr lang="vi-VN" sz="2400" dirty="0">
                <a:latin typeface="Calibri" pitchFamily="34" charset="0"/>
                <a:cs typeface="Calibri" pitchFamily="34" charset="0"/>
              </a:rPr>
              <a:t>. Будучи цілісною системою уявлень про загальні властивості і </a:t>
            </a:r>
            <a:r>
              <a:rPr lang="uk-UA" sz="2400" dirty="0">
                <a:latin typeface="Calibri" pitchFamily="34" charset="0"/>
                <a:cs typeface="Calibri" pitchFamily="34" charset="0"/>
              </a:rPr>
              <a:t>закономірності</a:t>
            </a:r>
            <a:r>
              <a:rPr lang="vi-VN" sz="2400" dirty="0">
                <a:latin typeface="Calibri" pitchFamily="34" charset="0"/>
                <a:cs typeface="Calibri" pitchFamily="34" charset="0"/>
              </a:rPr>
              <a:t>об'єктивного світу, наукова картина світу існує як складна </a:t>
            </a:r>
            <a:r>
              <a:rPr lang="uk-UA" sz="2400" dirty="0">
                <a:latin typeface="Calibri" pitchFamily="34" charset="0"/>
                <a:cs typeface="Calibri" pitchFamily="34" charset="0"/>
              </a:rPr>
              <a:t>структура</a:t>
            </a:r>
            <a:r>
              <a:rPr lang="vi-VN" sz="2400" dirty="0">
                <a:latin typeface="Calibri" pitchFamily="34" charset="0"/>
                <a:cs typeface="Calibri" pitchFamily="34" charset="0"/>
              </a:rPr>
              <a:t>, що включає в себе як складові частини загальнонаукову картину світу і картини світу окремих наук (фізична картина світу, біологічна картина світу, геологічна картина світу). </a:t>
            </a:r>
            <a:endParaRPr lang="uk-UA" sz="2400" dirty="0" smtClean="0">
              <a:latin typeface="Calibri" pitchFamily="34" charset="0"/>
              <a:cs typeface="Calibri" pitchFamily="34" charset="0"/>
            </a:endParaRPr>
          </a:p>
          <a:p>
            <a:endParaRPr lang="uk-UA" sz="2400" dirty="0">
              <a:latin typeface="Calibri" pitchFamily="34" charset="0"/>
              <a:cs typeface="Calibri" pitchFamily="34" charset="0"/>
            </a:endParaRPr>
          </a:p>
          <a:p>
            <a:r>
              <a:rPr lang="vi-VN" sz="2400" dirty="0" smtClean="0">
                <a:latin typeface="Calibri" pitchFamily="34" charset="0"/>
                <a:cs typeface="Calibri" pitchFamily="34" charset="0"/>
              </a:rPr>
              <a:t>Картини </a:t>
            </a:r>
            <a:r>
              <a:rPr lang="vi-VN" sz="2400" dirty="0">
                <a:latin typeface="Calibri" pitchFamily="34" charset="0"/>
                <a:cs typeface="Calibri" pitchFamily="34" charset="0"/>
              </a:rPr>
              <a:t>світу окремих наук, у свою чергу, включають в себе відповідні численні</a:t>
            </a:r>
            <a:r>
              <a:rPr lang="uk-UA" sz="2400" dirty="0">
                <a:latin typeface="Calibri" pitchFamily="34" charset="0"/>
                <a:cs typeface="Calibri" pitchFamily="34" charset="0"/>
              </a:rPr>
              <a:t> концепції</a:t>
            </a:r>
            <a:r>
              <a:rPr lang="vi-VN" sz="2400" dirty="0">
                <a:latin typeface="Calibri" pitchFamily="34" charset="0"/>
                <a:cs typeface="Calibri" pitchFamily="34" charset="0"/>
              </a:rPr>
              <a:t>— певні способи розуміння і трактування будь-яких предметів, явищ і процесів об'єктивного світу, що існують у кожній окремій науці.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2" y="714356"/>
            <a:ext cx="7929618" cy="1754326"/>
          </a:xfrm>
          <a:prstGeom prst="rect">
            <a:avLst/>
          </a:prstGeom>
        </p:spPr>
        <p:txBody>
          <a:bodyPr wrap="square">
            <a:spAutoFit/>
          </a:bodyPr>
          <a:lstStyle/>
          <a:p>
            <a:r>
              <a:rPr lang="uk-UA" dirty="0"/>
              <a:t>Історія науки свідчить, що природознавство, що виникло в ході наукової революції </a:t>
            </a:r>
            <a:r>
              <a:rPr lang="en-US" dirty="0"/>
              <a:t>XVI - XVII </a:t>
            </a:r>
            <a:r>
              <a:rPr lang="uk-UA" dirty="0"/>
              <a:t>ст., </a:t>
            </a:r>
            <a:r>
              <a:rPr lang="uk-UA" dirty="0" smtClean="0"/>
              <a:t>було </a:t>
            </a:r>
            <a:r>
              <a:rPr lang="uk-UA" dirty="0"/>
              <a:t>пов'язано </a:t>
            </a:r>
            <a:r>
              <a:rPr lang="uk-UA" dirty="0" smtClean="0"/>
              <a:t>з </a:t>
            </a:r>
            <a:r>
              <a:rPr lang="uk-UA" dirty="0"/>
              <a:t>розвитком фізики. Саме фізика була і залишається сьогодні найбільш розвиненою та </a:t>
            </a:r>
            <a:r>
              <a:rPr lang="uk-UA" dirty="0" smtClean="0"/>
              <a:t>систематизованою </a:t>
            </a:r>
            <a:r>
              <a:rPr lang="uk-UA" dirty="0"/>
              <a:t>природною наукою. Тому, коли виникло світогляд європейської цивілізації Нового часу, складалася класична картина світу, природним було звернення до фізики, її концепціям і </a:t>
            </a:r>
            <a:r>
              <a:rPr lang="uk-UA" dirty="0" smtClean="0"/>
              <a:t>аргументам.</a:t>
            </a:r>
            <a:endParaRPr lang="uk-UA" dirty="0"/>
          </a:p>
        </p:txBody>
      </p:sp>
      <p:pic>
        <p:nvPicPr>
          <p:cNvPr id="16386" name="Picture 2" descr="http://cerkva.at.ua/_nw/0/67079270.jpg"/>
          <p:cNvPicPr>
            <a:picLocks noChangeAspect="1" noChangeArrowheads="1"/>
          </p:cNvPicPr>
          <p:nvPr/>
        </p:nvPicPr>
        <p:blipFill>
          <a:blip r:embed="rId2"/>
          <a:srcRect/>
          <a:stretch>
            <a:fillRect/>
          </a:stretch>
        </p:blipFill>
        <p:spPr bwMode="auto">
          <a:xfrm>
            <a:off x="1643042" y="2571744"/>
            <a:ext cx="5791200" cy="38766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642918"/>
            <a:ext cx="7858180" cy="1477328"/>
          </a:xfrm>
          <a:prstGeom prst="rect">
            <a:avLst/>
          </a:prstGeom>
        </p:spPr>
        <p:txBody>
          <a:bodyPr wrap="square">
            <a:spAutoFit/>
          </a:bodyPr>
          <a:lstStyle/>
          <a:p>
            <a:r>
              <a:rPr lang="uk-UA" dirty="0"/>
              <a:t>Поняття </a:t>
            </a:r>
            <a:r>
              <a:rPr lang="uk-UA" b="1" dirty="0"/>
              <a:t>"фізична картина світу"</a:t>
            </a:r>
            <a:r>
              <a:rPr lang="uk-UA" dirty="0"/>
              <a:t> вживається давно, але лише останнім часом воно стало розглядатися не тільки як підсумок розвитку фізичного знання, але і як особливий самостійний вид знання - саме загальне теоретичне знання у фізиці (система понять, принципів і гіпотез), що служить вихідною основою для побудови теорій.</a:t>
            </a:r>
          </a:p>
        </p:txBody>
      </p:sp>
      <p:sp>
        <p:nvSpPr>
          <p:cNvPr id="5" name="Прямоугольник 4"/>
          <p:cNvSpPr/>
          <p:nvPr/>
        </p:nvSpPr>
        <p:spPr>
          <a:xfrm>
            <a:off x="785786" y="2500306"/>
            <a:ext cx="7715304" cy="2308324"/>
          </a:xfrm>
          <a:prstGeom prst="rect">
            <a:avLst/>
          </a:prstGeom>
        </p:spPr>
        <p:txBody>
          <a:bodyPr wrap="square">
            <a:spAutoFit/>
          </a:bodyPr>
          <a:lstStyle/>
          <a:p>
            <a:pPr algn="ctr"/>
            <a:r>
              <a:rPr lang="uk-UA" b="1" dirty="0"/>
              <a:t>Фізична картина світу: </a:t>
            </a:r>
            <a:endParaRPr lang="uk-UA" b="1" dirty="0" smtClean="0"/>
          </a:p>
          <a:p>
            <a:endParaRPr lang="uk-UA" dirty="0" smtClean="0"/>
          </a:p>
          <a:p>
            <a:pPr>
              <a:buFont typeface="Arial" pitchFamily="34" charset="0"/>
              <a:buChar char="•"/>
            </a:pPr>
            <a:r>
              <a:rPr lang="uk-UA" dirty="0"/>
              <a:t> </a:t>
            </a:r>
            <a:r>
              <a:rPr lang="uk-UA" dirty="0" smtClean="0"/>
              <a:t>узагальнює </a:t>
            </a:r>
            <a:r>
              <a:rPr lang="uk-UA" dirty="0"/>
              <a:t>всі раніше отримані знання про природу; </a:t>
            </a:r>
            <a:br>
              <a:rPr lang="uk-UA" dirty="0"/>
            </a:br>
            <a:endParaRPr lang="uk-UA" dirty="0"/>
          </a:p>
          <a:p>
            <a:pPr>
              <a:buFont typeface="Arial" pitchFamily="34" charset="0"/>
              <a:buChar char="•"/>
            </a:pPr>
            <a:r>
              <a:rPr lang="uk-UA" dirty="0" smtClean="0"/>
              <a:t> вводить </a:t>
            </a:r>
            <a:r>
              <a:rPr lang="uk-UA" dirty="0"/>
              <a:t>у фізику нові філософські ідеї і обумовлені ними поняття, принципи і гіпотези (яких до цього не було і які докорінно змінюють основи фізичного теоретичного знання: старі фізичні поняття і принципи ламаються, нові виникають, картина світу змінюється).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7158" y="428604"/>
            <a:ext cx="8429652" cy="4247317"/>
          </a:xfrm>
          <a:prstGeom prst="rect">
            <a:avLst/>
          </a:prstGeom>
        </p:spPr>
        <p:txBody>
          <a:bodyPr wrap="square">
            <a:spAutoFit/>
          </a:bodyPr>
          <a:lstStyle/>
          <a:p>
            <a:r>
              <a:rPr lang="uk-UA" dirty="0"/>
              <a:t>Ключовим у фізичній картині світу служить поняття "матерія", на яке виходять найважливіші проблеми фізичної науки. Тому зміна фізичної картини світу пов'язана зі зміною уявлень про матерію. В історії фізики це відбувалося два рази. Спочатку був здійснений перехід від </a:t>
            </a:r>
            <a:r>
              <a:rPr lang="uk-UA" dirty="0" smtClean="0"/>
              <a:t>атомічних, </a:t>
            </a:r>
            <a:r>
              <a:rPr lang="uk-UA" dirty="0"/>
              <a:t>корпускулярних (перериваних, дискретних) уявлень про матерію до континуальним (безперервним). Потім, в </a:t>
            </a:r>
            <a:r>
              <a:rPr lang="en-US" dirty="0"/>
              <a:t>XX </a:t>
            </a:r>
            <a:r>
              <a:rPr lang="uk-UA" dirty="0"/>
              <a:t>столітті, континуальні уявлення були замінені сучасними квантово-польовими. </a:t>
            </a:r>
            <a:endParaRPr lang="uk-UA" dirty="0" smtClean="0"/>
          </a:p>
          <a:p>
            <a:endParaRPr lang="uk-UA" dirty="0"/>
          </a:p>
          <a:p>
            <a:r>
              <a:rPr lang="uk-UA" dirty="0" smtClean="0"/>
              <a:t>Тому </a:t>
            </a:r>
            <a:r>
              <a:rPr lang="uk-UA" dirty="0"/>
              <a:t>можна говорити про три послідовно змінювали один одного </a:t>
            </a:r>
            <a:r>
              <a:rPr lang="uk-UA" b="1" dirty="0"/>
              <a:t>фізичних картинах світу:</a:t>
            </a:r>
            <a:r>
              <a:rPr lang="uk-UA" dirty="0"/>
              <a:t> </a:t>
            </a:r>
            <a:r>
              <a:rPr lang="uk-UA" dirty="0" smtClean="0"/>
              <a:t/>
            </a:r>
            <a:br>
              <a:rPr lang="uk-UA" dirty="0" smtClean="0"/>
            </a:br>
            <a:r>
              <a:rPr lang="uk-UA" dirty="0" smtClean="0"/>
              <a:t/>
            </a:r>
            <a:br>
              <a:rPr lang="uk-UA" dirty="0" smtClean="0"/>
            </a:br>
            <a:r>
              <a:rPr lang="uk-UA" dirty="0" smtClean="0"/>
              <a:t> </a:t>
            </a:r>
            <a:r>
              <a:rPr lang="uk-UA" b="1" dirty="0" smtClean="0"/>
              <a:t>1) Механістична </a:t>
            </a:r>
            <a:r>
              <a:rPr lang="uk-UA" b="1" dirty="0"/>
              <a:t>картина світу</a:t>
            </a:r>
            <a:r>
              <a:rPr lang="uk-UA" dirty="0"/>
              <a:t> </a:t>
            </a:r>
            <a:endParaRPr lang="uk-UA" dirty="0" smtClean="0"/>
          </a:p>
          <a:p>
            <a:r>
              <a:rPr lang="uk-UA" b="1" dirty="0" smtClean="0"/>
              <a:t>2)Електромагнітна </a:t>
            </a:r>
            <a:r>
              <a:rPr lang="uk-UA" b="1" dirty="0"/>
              <a:t>картина </a:t>
            </a:r>
            <a:r>
              <a:rPr lang="uk-UA" b="1" dirty="0" smtClean="0"/>
              <a:t>світу</a:t>
            </a:r>
          </a:p>
          <a:p>
            <a:r>
              <a:rPr lang="uk-UA" b="1" dirty="0" smtClean="0"/>
              <a:t>3) Квантово-релятивістська </a:t>
            </a:r>
            <a:r>
              <a:rPr lang="uk-UA" b="1" dirty="0"/>
              <a:t>фізична картина світу</a:t>
            </a:r>
            <a:r>
              <a:rPr lang="uk-UA" dirty="0"/>
              <a:t>  </a:t>
            </a:r>
            <a:endParaRPr lang="uk-UA" dirty="0" smtClean="0"/>
          </a:p>
          <a:p>
            <a:endParaRPr lang="uk-UA" dirty="0" smtClean="0"/>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42910" y="285728"/>
            <a:ext cx="7643866" cy="5324535"/>
          </a:xfrm>
          <a:prstGeom prst="rect">
            <a:avLst/>
          </a:prstGeom>
        </p:spPr>
        <p:txBody>
          <a:bodyPr wrap="square">
            <a:spAutoFit/>
          </a:bodyPr>
          <a:lstStyle/>
          <a:p>
            <a:r>
              <a:rPr lang="uk-UA" sz="2000" b="1" dirty="0"/>
              <a:t>Механістична картина світу</a:t>
            </a:r>
            <a:r>
              <a:rPr lang="uk-UA" sz="2000" dirty="0"/>
              <a:t> складається в результаті наукової революції к. </a:t>
            </a:r>
            <a:r>
              <a:rPr lang="en-US" sz="2000" dirty="0"/>
              <a:t>XVI-</a:t>
            </a:r>
            <a:r>
              <a:rPr lang="uk-UA" sz="2000" dirty="0"/>
              <a:t>н. </a:t>
            </a:r>
            <a:r>
              <a:rPr lang="en-US" sz="2000" dirty="0"/>
              <a:t>XVII </a:t>
            </a:r>
            <a:r>
              <a:rPr lang="uk-UA" sz="2000" dirty="0"/>
              <a:t>ст., Оформляється </a:t>
            </a:r>
            <a:r>
              <a:rPr lang="uk-UA" sz="2000" dirty="0" smtClean="0"/>
              <a:t>на </a:t>
            </a:r>
            <a:r>
              <a:rPr lang="uk-UA" sz="2000" dirty="0"/>
              <a:t>основі робіт Г. Галілея і П. </a:t>
            </a:r>
            <a:r>
              <a:rPr lang="uk-UA" sz="2000" dirty="0" err="1"/>
              <a:t>Гассенді</a:t>
            </a:r>
            <a:r>
              <a:rPr lang="uk-UA" sz="2000" dirty="0"/>
              <a:t>, які відновили атомізм древніх філософів, досліджень Р. Декарта і узагальнень І. Ньютона, які завершили побудову нової картини </a:t>
            </a:r>
            <a:r>
              <a:rPr lang="uk-UA" sz="2000" dirty="0" smtClean="0"/>
              <a:t>світу.</a:t>
            </a:r>
            <a:br>
              <a:rPr lang="uk-UA" sz="2000" dirty="0" smtClean="0"/>
            </a:br>
            <a:r>
              <a:rPr lang="uk-UA" sz="2000" dirty="0" smtClean="0"/>
              <a:t/>
            </a:r>
            <a:br>
              <a:rPr lang="uk-UA" sz="2000" dirty="0" smtClean="0"/>
            </a:br>
            <a:r>
              <a:rPr lang="uk-UA" sz="2000" dirty="0"/>
              <a:t>Основу механічної картини світу склав </a:t>
            </a:r>
            <a:r>
              <a:rPr lang="uk-UA" sz="2000" b="1" dirty="0"/>
              <a:t>атомізм,</a:t>
            </a:r>
            <a:r>
              <a:rPr lang="uk-UA" sz="2000" dirty="0"/>
              <a:t> який весь світ, включаючи і людини, розумів як сукупність величезного числа неподільних частинок - атомів, що переміщаються в просторі і часі. </a:t>
            </a:r>
            <a:r>
              <a:rPr lang="uk-UA" sz="2000" dirty="0" smtClean="0"/>
              <a:t/>
            </a:r>
            <a:br>
              <a:rPr lang="uk-UA" sz="2000" dirty="0" smtClean="0"/>
            </a:br>
            <a:r>
              <a:rPr lang="uk-UA" sz="2000" dirty="0" smtClean="0"/>
              <a:t/>
            </a:r>
            <a:br>
              <a:rPr lang="uk-UA" sz="2000" dirty="0" smtClean="0"/>
            </a:br>
            <a:r>
              <a:rPr lang="uk-UA" sz="2000" dirty="0"/>
              <a:t>Ключовим поняттям механістичної картини світу було поняття руху. Саме закони руху Ньютон вважав фундаментальними законами світобудови. Тіла мають внутрішнім вродженою властивістю рухатися рівномірно і прямолінійно, а відхилення від цього руху пов'язані з дією на тіло зовнішньої сили (інерції). Таким чином, </a:t>
            </a:r>
            <a:r>
              <a:rPr lang="uk-UA" sz="2000" b="1" dirty="0"/>
              <a:t>вперше МКМ дає наукове </a:t>
            </a:r>
            <a:r>
              <a:rPr lang="uk-UA" sz="2000" b="1" dirty="0" err="1"/>
              <a:t>обгрунтування</a:t>
            </a:r>
            <a:r>
              <a:rPr lang="uk-UA" sz="2000" b="1" dirty="0"/>
              <a:t> поняттю руху матерії.</a:t>
            </a:r>
            <a:r>
              <a:rPr lang="uk-UA" sz="20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http://www.krugosvet.ru/images/1000755_PH04251.jpg"/>
          <p:cNvPicPr>
            <a:picLocks noChangeAspect="1" noChangeArrowheads="1"/>
          </p:cNvPicPr>
          <p:nvPr/>
        </p:nvPicPr>
        <p:blipFill>
          <a:blip r:embed="rId2"/>
          <a:srcRect/>
          <a:stretch>
            <a:fillRect/>
          </a:stretch>
        </p:blipFill>
        <p:spPr bwMode="auto">
          <a:xfrm>
            <a:off x="1000100" y="785794"/>
            <a:ext cx="2828944" cy="4714908"/>
          </a:xfrm>
          <a:prstGeom prst="rect">
            <a:avLst/>
          </a:prstGeom>
          <a:noFill/>
        </p:spPr>
      </p:pic>
      <p:sp>
        <p:nvSpPr>
          <p:cNvPr id="5" name="Прямоугольник 4"/>
          <p:cNvSpPr/>
          <p:nvPr/>
        </p:nvSpPr>
        <p:spPr>
          <a:xfrm>
            <a:off x="1571604" y="5643578"/>
            <a:ext cx="1482650" cy="369332"/>
          </a:xfrm>
          <a:prstGeom prst="rect">
            <a:avLst/>
          </a:prstGeom>
        </p:spPr>
        <p:txBody>
          <a:bodyPr wrap="none">
            <a:spAutoFit/>
          </a:bodyPr>
          <a:lstStyle/>
          <a:p>
            <a:r>
              <a:rPr lang="uk-UA" b="1" dirty="0">
                <a:hlinkClick r:id="rId3"/>
              </a:rPr>
              <a:t>П</a:t>
            </a:r>
            <a:r>
              <a:rPr lang="uk-UA" dirty="0">
                <a:hlinkClick r:id="rId3"/>
              </a:rPr>
              <a:t>'єр </a:t>
            </a:r>
            <a:r>
              <a:rPr lang="uk-UA" b="1" dirty="0" err="1">
                <a:hlinkClick r:id="rId3"/>
              </a:rPr>
              <a:t>Гассенді</a:t>
            </a:r>
            <a:endParaRPr lang="uk-UA" dirty="0"/>
          </a:p>
        </p:txBody>
      </p:sp>
      <p:sp>
        <p:nvSpPr>
          <p:cNvPr id="6" name="Прямоугольник 5"/>
          <p:cNvSpPr/>
          <p:nvPr/>
        </p:nvSpPr>
        <p:spPr>
          <a:xfrm>
            <a:off x="5572132" y="5572140"/>
            <a:ext cx="1718932" cy="369332"/>
          </a:xfrm>
          <a:prstGeom prst="rect">
            <a:avLst/>
          </a:prstGeom>
        </p:spPr>
        <p:txBody>
          <a:bodyPr wrap="none">
            <a:spAutoFit/>
          </a:bodyPr>
          <a:lstStyle/>
          <a:p>
            <a:r>
              <a:rPr lang="uk-UA" b="1" dirty="0"/>
              <a:t>Галілео Галілей</a:t>
            </a:r>
            <a:endParaRPr lang="uk-UA" dirty="0"/>
          </a:p>
        </p:txBody>
      </p:sp>
      <p:pic>
        <p:nvPicPr>
          <p:cNvPr id="32772" name="Picture 4" descr="Galileo.arp.300pix.jpg"/>
          <p:cNvPicPr>
            <a:picLocks noChangeAspect="1" noChangeArrowheads="1"/>
          </p:cNvPicPr>
          <p:nvPr/>
        </p:nvPicPr>
        <p:blipFill>
          <a:blip r:embed="rId4"/>
          <a:srcRect/>
          <a:stretch>
            <a:fillRect/>
          </a:stretch>
        </p:blipFill>
        <p:spPr bwMode="auto">
          <a:xfrm>
            <a:off x="5143503" y="785794"/>
            <a:ext cx="3143273" cy="471490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00034" y="2500306"/>
            <a:ext cx="7929618" cy="1323439"/>
          </a:xfrm>
          <a:prstGeom prst="rect">
            <a:avLst/>
          </a:prstGeom>
        </p:spPr>
        <p:txBody>
          <a:bodyPr wrap="square">
            <a:spAutoFit/>
          </a:bodyPr>
          <a:lstStyle/>
          <a:p>
            <a:r>
              <a:rPr lang="uk-UA" dirty="0" smtClean="0"/>
              <a:t> </a:t>
            </a:r>
            <a:r>
              <a:rPr lang="uk-UA" sz="2000" dirty="0"/>
              <a:t>Життя і розум у механічній картині світу не володіли ніякої якісної специфікою. Тому присутність людини у світі не міняло нічого. Якби людина одного разу зник з лиця землі, світ продовжував би існувати, як ні в чому не бувало.</a:t>
            </a:r>
          </a:p>
        </p:txBody>
      </p:sp>
      <p:sp>
        <p:nvSpPr>
          <p:cNvPr id="5" name="Прямоугольник 4"/>
          <p:cNvSpPr/>
          <p:nvPr/>
        </p:nvSpPr>
        <p:spPr>
          <a:xfrm>
            <a:off x="357158" y="500042"/>
            <a:ext cx="7358114" cy="1631216"/>
          </a:xfrm>
          <a:prstGeom prst="rect">
            <a:avLst/>
          </a:prstGeom>
        </p:spPr>
        <p:txBody>
          <a:bodyPr wrap="square">
            <a:spAutoFit/>
          </a:bodyPr>
          <a:lstStyle/>
          <a:p>
            <a:r>
              <a:rPr lang="uk-UA" sz="2000" dirty="0"/>
              <a:t>На основі механістичної картини світу в </a:t>
            </a:r>
            <a:r>
              <a:rPr lang="en-US" sz="2000" dirty="0"/>
              <a:t>XVIII - </a:t>
            </a:r>
            <a:r>
              <a:rPr lang="uk-UA" sz="2000" dirty="0"/>
              <a:t>початку </a:t>
            </a:r>
            <a:r>
              <a:rPr lang="en-US" sz="2000" dirty="0"/>
              <a:t>V1</a:t>
            </a:r>
            <a:r>
              <a:rPr lang="uk-UA" sz="2000" dirty="0"/>
              <a:t>Х ст. була розроблена земна, небесна і молекулярна механіка. Швидкими темпами йшов розвиток техніки. Це призвело до абсолютизації механічної картини світу, до того, що вона стала розглядатися в якості універсальної. </a:t>
            </a:r>
          </a:p>
        </p:txBody>
      </p:sp>
      <p:pic>
        <p:nvPicPr>
          <p:cNvPr id="12294" name="Picture 6" descr="https://encrypted-tbn2.gstatic.com/images?q=tbn:ANd9GcSYPZkatmnF8xjluX3mxlMy3hKQ5gkcN9FLSwKhfYzWZPPtaCjY"/>
          <p:cNvPicPr>
            <a:picLocks noChangeAspect="1" noChangeArrowheads="1"/>
          </p:cNvPicPr>
          <p:nvPr/>
        </p:nvPicPr>
        <p:blipFill>
          <a:blip r:embed="rId2"/>
          <a:srcRect/>
          <a:stretch>
            <a:fillRect/>
          </a:stretch>
        </p:blipFill>
        <p:spPr bwMode="auto">
          <a:xfrm>
            <a:off x="2643174" y="3929066"/>
            <a:ext cx="4071966" cy="253781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Другая 30">
      <a:dk1>
        <a:srgbClr val="663300"/>
      </a:dk1>
      <a:lt1>
        <a:srgbClr val="000000"/>
      </a:lt1>
      <a:dk2>
        <a:srgbClr val="84452C"/>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59</TotalTime>
  <Words>411</Words>
  <Application>Microsoft Office PowerPoint</Application>
  <PresentationFormat>Экран (4:3)</PresentationFormat>
  <Paragraphs>56</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Апекс</vt:lpstr>
      <vt:lpstr>Фізична картина світу  та її роль у розвитку фізики</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Дякую за увагу!</vt:lpstr>
    </vt:vector>
  </TitlesOfParts>
  <Company>Luxoft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Фізична картина світу  і її роль у розвитку фізики</dc:title>
  <dc:creator>User</dc:creator>
  <cp:lastModifiedBy>User</cp:lastModifiedBy>
  <cp:revision>8</cp:revision>
  <dcterms:created xsi:type="dcterms:W3CDTF">2014-05-12T18:54:30Z</dcterms:created>
  <dcterms:modified xsi:type="dcterms:W3CDTF">2014-05-12T19:53:55Z</dcterms:modified>
</cp:coreProperties>
</file>