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9" r:id="rId3"/>
    <p:sldId id="257" r:id="rId4"/>
    <p:sldId id="260" r:id="rId5"/>
    <p:sldId id="261" r:id="rId6"/>
    <p:sldId id="262" r:id="rId7"/>
    <p:sldId id="264"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9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316DDD-E72A-4680-B6DE-B47A54678DD0}" type="datetimeFigureOut">
              <a:rPr lang="uk-UA" smtClean="0"/>
              <a:t>09.03.2015</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2E3E8A-75F5-401A-AD35-30A37862A875}" type="slidenum">
              <a:rPr lang="uk-UA" smtClean="0"/>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uk.wikipedia.org/wiki/%D0%A0%D0%BE%D0%B7%D0%BC%D0%BD%D0%BE%D0%B6%D0%B5%D0%BD%D0%BD%D1%8F" TargetMode="External"/><Relationship Id="rId3" Type="http://schemas.openxmlformats.org/officeDocument/2006/relationships/hyperlink" Target="http://uk.wikipedia.org/wiki/%D0%9C%D0%B5%D1%82%D0%B0%D0%B1%D0%BE%D0%BB%D1%96%D0%B7%D0%BC" TargetMode="External"/><Relationship Id="rId7" Type="http://schemas.openxmlformats.org/officeDocument/2006/relationships/hyperlink" Target="http://uk.wikipedia.org/wiki/%D0%A0%D0%B5%D1%84%D0%BB%D0%B5%D0%BA%D1%81_(%D0%B1%D1%96%D0%BE%D0%BB%D0%BE%D0%B3%D1%96%D1%8F)"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uk.wikipedia.org/wiki/%D0%A0%D0%BE%D0%B7%D0%B2%D0%B8%D1%82%D0%BE%D0%BA" TargetMode="External"/><Relationship Id="rId11" Type="http://schemas.openxmlformats.org/officeDocument/2006/relationships/hyperlink" Target="http://uk.wikipedia.org/w/index.php?title=%D0%A1%D0%B0%D0%BC%D0%BE%D0%BE%D0%BD%D0%BE%D0%B2%D0%BB%D0%B5%D0%BD%D0%BD%D1%8F&amp;action=edit&amp;redlink=1" TargetMode="External"/><Relationship Id="rId5" Type="http://schemas.openxmlformats.org/officeDocument/2006/relationships/hyperlink" Target="http://uk.wikipedia.org/w/index.php?title=%D0%A0%D1%96%D1%81%D1%82&amp;action=edit&amp;redlink=1" TargetMode="External"/><Relationship Id="rId10" Type="http://schemas.openxmlformats.org/officeDocument/2006/relationships/hyperlink" Target="http://uk.wikipedia.org/wiki/%D0%9C%D0%B0%D1%82%D0%B5%D1%80%D1%96%D1%8F_(%D1%84%D1%96%D0%B7%D0%B8%D0%BA%D0%B0)" TargetMode="External"/><Relationship Id="rId4" Type="http://schemas.openxmlformats.org/officeDocument/2006/relationships/hyperlink" Target="http://uk.wikipedia.org/wiki/%D0%93%D0%BE%D0%BC%D0%B5%D0%BE%D1%81%D1%82%D0%B0%D0%B7" TargetMode="External"/><Relationship Id="rId9" Type="http://schemas.openxmlformats.org/officeDocument/2006/relationships/hyperlink" Target="http://uk.wikipedia.org/wiki/%D0%95%D0%B2%D0%BE%D0%BB%D1%8E%D1%86%D1%96%D1%8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Тема: </a:t>
            </a:r>
            <a:r>
              <a:rPr lang="ru-RU" sz="1200" kern="1200" dirty="0" err="1" smtClean="0">
                <a:solidFill>
                  <a:schemeClr val="tx1"/>
                </a:solidFill>
                <a:latin typeface="+mn-lt"/>
                <a:ea typeface="+mn-ea"/>
                <a:cs typeface="+mn-cs"/>
              </a:rPr>
              <a:t>людство</a:t>
            </a:r>
            <a:r>
              <a:rPr lang="ru-RU" sz="1200" kern="1200" dirty="0" smtClean="0">
                <a:solidFill>
                  <a:schemeClr val="tx1"/>
                </a:solidFill>
                <a:latin typeface="+mn-lt"/>
                <a:ea typeface="+mn-ea"/>
                <a:cs typeface="+mn-cs"/>
              </a:rPr>
              <a:t> не </a:t>
            </a:r>
            <a:r>
              <a:rPr lang="ru-RU" sz="1200" kern="1200" dirty="0" err="1" smtClean="0">
                <a:solidFill>
                  <a:schemeClr val="tx1"/>
                </a:solidFill>
                <a:latin typeface="+mn-lt"/>
                <a:ea typeface="+mn-ea"/>
                <a:cs typeface="+mn-cs"/>
              </a:rPr>
              <a:t>єдина</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цивілізація</a:t>
            </a:r>
            <a:r>
              <a:rPr lang="ru-RU" sz="1200" kern="1200" dirty="0" smtClean="0">
                <a:solidFill>
                  <a:schemeClr val="tx1"/>
                </a:solidFill>
                <a:latin typeface="+mn-lt"/>
                <a:ea typeface="+mn-ea"/>
                <a:cs typeface="+mn-cs"/>
              </a:rPr>
              <a:t> в </a:t>
            </a:r>
            <a:r>
              <a:rPr lang="ru-RU" sz="1200" kern="1200" dirty="0" err="1" smtClean="0">
                <a:solidFill>
                  <a:schemeClr val="tx1"/>
                </a:solidFill>
                <a:latin typeface="+mn-lt"/>
                <a:ea typeface="+mn-ea"/>
                <a:cs typeface="+mn-cs"/>
              </a:rPr>
              <a:t>космічному</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просторі</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Гіпотези</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теорії</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факти</a:t>
            </a:r>
            <a:r>
              <a:rPr lang="ru-RU" sz="1200" kern="1200" dirty="0" smtClean="0">
                <a:solidFill>
                  <a:schemeClr val="tx1"/>
                </a:solidFill>
                <a:latin typeface="+mn-lt"/>
                <a:ea typeface="+mn-ea"/>
                <a:cs typeface="+mn-cs"/>
              </a:rPr>
              <a:t>.</a:t>
            </a:r>
          </a:p>
          <a:p>
            <a:r>
              <a:rPr lang="uk-UA" sz="1200" kern="1200" dirty="0" smtClean="0">
                <a:solidFill>
                  <a:schemeClr val="tx1"/>
                </a:solidFill>
                <a:latin typeface="+mn-lt"/>
                <a:ea typeface="+mn-ea"/>
                <a:cs typeface="+mn-cs"/>
              </a:rPr>
              <a:t>Мета: Доведення існування інопланетних форм життя.</a:t>
            </a:r>
            <a:endParaRPr lang="uk-UA" dirty="0"/>
          </a:p>
        </p:txBody>
      </p:sp>
      <p:sp>
        <p:nvSpPr>
          <p:cNvPr id="4" name="Номер слайда 3"/>
          <p:cNvSpPr>
            <a:spLocks noGrp="1"/>
          </p:cNvSpPr>
          <p:nvPr>
            <p:ph type="sldNum" sz="quarter" idx="10"/>
          </p:nvPr>
        </p:nvSpPr>
        <p:spPr/>
        <p:txBody>
          <a:bodyPr/>
          <a:lstStyle/>
          <a:p>
            <a:fld id="{F42E3E8A-75F5-401A-AD35-30A37862A875}" type="slidenum">
              <a:rPr lang="uk-UA" smtClean="0"/>
              <a:t>2</a:t>
            </a:fld>
            <a:endParaRPr lang="uk-U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sz="1200" kern="1200" dirty="0" smtClean="0">
                <a:solidFill>
                  <a:schemeClr val="tx1"/>
                </a:solidFill>
                <a:latin typeface="+mn-lt"/>
                <a:ea typeface="+mn-ea"/>
                <a:cs typeface="+mn-cs"/>
              </a:rPr>
              <a:t>У 1984 році в Антарктиді був знайдений метеорит, який прилетів з Марса, на якому були виявлені сліди </a:t>
            </a:r>
            <a:r>
              <a:rPr lang="uk-UA" sz="1200" kern="1200" dirty="0" err="1" smtClean="0">
                <a:solidFill>
                  <a:schemeClr val="tx1"/>
                </a:solidFill>
                <a:latin typeface="+mn-lt"/>
                <a:ea typeface="+mn-ea"/>
                <a:cs typeface="+mn-cs"/>
              </a:rPr>
              <a:t>Нанобактерії</a:t>
            </a:r>
            <a:r>
              <a:rPr lang="uk-UA" sz="1200" kern="1200" dirty="0" smtClean="0">
                <a:solidFill>
                  <a:schemeClr val="tx1"/>
                </a:solidFill>
                <a:latin typeface="+mn-lt"/>
                <a:ea typeface="+mn-ea"/>
                <a:cs typeface="+mn-cs"/>
              </a:rPr>
              <a:t>. Позаземне походження цих бактерій до цих пір під сумнівом. </a:t>
            </a:r>
            <a:br>
              <a:rPr lang="uk-UA" sz="1200" kern="1200" dirty="0" smtClean="0">
                <a:solidFill>
                  <a:schemeClr val="tx1"/>
                </a:solidFill>
                <a:latin typeface="+mn-lt"/>
                <a:ea typeface="+mn-ea"/>
                <a:cs typeface="+mn-cs"/>
              </a:rPr>
            </a:br>
            <a:endParaRPr lang="uk-UA" dirty="0"/>
          </a:p>
        </p:txBody>
      </p:sp>
      <p:sp>
        <p:nvSpPr>
          <p:cNvPr id="4" name="Номер слайда 3"/>
          <p:cNvSpPr>
            <a:spLocks noGrp="1"/>
          </p:cNvSpPr>
          <p:nvPr>
            <p:ph type="sldNum" sz="quarter" idx="10"/>
          </p:nvPr>
        </p:nvSpPr>
        <p:spPr/>
        <p:txBody>
          <a:bodyPr/>
          <a:lstStyle/>
          <a:p>
            <a:fld id="{F42E3E8A-75F5-401A-AD35-30A37862A875}" type="slidenum">
              <a:rPr lang="uk-UA" smtClean="0"/>
              <a:t>11</a:t>
            </a:fld>
            <a:endParaRPr lang="uk-U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sz="1200" kern="1200" dirty="0" smtClean="0">
                <a:solidFill>
                  <a:schemeClr val="tx1"/>
                </a:solidFill>
                <a:latin typeface="+mn-lt"/>
                <a:ea typeface="+mn-ea"/>
                <a:cs typeface="+mn-cs"/>
              </a:rPr>
              <a:t>Міжнародна група вчених прийшла до висновку, що джерелом виникнення життя у Всесвіті можуть бути масивні чорні дірки, що викидають зі своїх надр розігрітий газ, який складається в основному з вуглецю і кисню - основних складових органічних молекул.</a:t>
            </a:r>
            <a:br>
              <a:rPr lang="uk-UA" sz="1200" kern="1200" dirty="0" smtClean="0">
                <a:solidFill>
                  <a:schemeClr val="tx1"/>
                </a:solidFill>
                <a:latin typeface="+mn-lt"/>
                <a:ea typeface="+mn-ea"/>
                <a:cs typeface="+mn-cs"/>
              </a:rPr>
            </a:br>
            <a:endParaRPr lang="uk-UA" dirty="0"/>
          </a:p>
        </p:txBody>
      </p:sp>
      <p:sp>
        <p:nvSpPr>
          <p:cNvPr id="4" name="Номер слайда 3"/>
          <p:cNvSpPr>
            <a:spLocks noGrp="1"/>
          </p:cNvSpPr>
          <p:nvPr>
            <p:ph type="sldNum" sz="quarter" idx="10"/>
          </p:nvPr>
        </p:nvSpPr>
        <p:spPr/>
        <p:txBody>
          <a:bodyPr/>
          <a:lstStyle/>
          <a:p>
            <a:fld id="{F42E3E8A-75F5-401A-AD35-30A37862A875}" type="slidenum">
              <a:rPr lang="uk-UA" smtClean="0"/>
              <a:t>12</a:t>
            </a:fld>
            <a:endParaRPr lang="uk-U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sz="1200" kern="1200" dirty="0" smtClean="0">
                <a:solidFill>
                  <a:schemeClr val="tx1"/>
                </a:solidFill>
                <a:latin typeface="+mn-lt"/>
                <a:ea typeface="+mn-ea"/>
                <a:cs typeface="+mn-cs"/>
              </a:rPr>
              <a:t>Міст </a:t>
            </a:r>
            <a:r>
              <a:rPr lang="uk-UA" sz="1200" kern="1200" dirty="0" err="1" smtClean="0">
                <a:solidFill>
                  <a:schemeClr val="tx1"/>
                </a:solidFill>
                <a:latin typeface="+mn-lt"/>
                <a:ea typeface="+mn-ea"/>
                <a:cs typeface="+mn-cs"/>
              </a:rPr>
              <a:t>Ейнштейна-Розена</a:t>
            </a:r>
            <a:r>
              <a:rPr lang="uk-UA" sz="1200" kern="1200" dirty="0" smtClean="0">
                <a:solidFill>
                  <a:schemeClr val="tx1"/>
                </a:solidFill>
                <a:latin typeface="+mn-lt"/>
                <a:ea typeface="+mn-ea"/>
                <a:cs typeface="+mn-cs"/>
              </a:rPr>
              <a:t> – ворота до іншого виміру, портал у нові, ще не відомі світи. Хоча теорію про це висунули у 1935 році, але вже нашим предкам було відомо про «кротові нори», які слугували порталом між світом Богів та світом людей. </a:t>
            </a:r>
            <a:r>
              <a:rPr lang="uk-UA" sz="1200" kern="1200" dirty="0" err="1" smtClean="0">
                <a:solidFill>
                  <a:schemeClr val="tx1"/>
                </a:solidFill>
                <a:latin typeface="+mn-lt"/>
                <a:ea typeface="+mn-ea"/>
                <a:cs typeface="+mn-cs"/>
              </a:rPr>
              <a:t>Біфрьост</a:t>
            </a:r>
            <a:r>
              <a:rPr lang="uk-UA" sz="1200" kern="1200" dirty="0" smtClean="0">
                <a:solidFill>
                  <a:schemeClr val="tx1"/>
                </a:solidFill>
                <a:latin typeface="+mn-lt"/>
                <a:ea typeface="+mn-ea"/>
                <a:cs typeface="+mn-cs"/>
              </a:rPr>
              <a:t> – веселковий міст, що зв’язує світ смертних та безсмертних, у скандинавській міфології. Вікінги вірили, що саме за допомогою цього мосту </a:t>
            </a:r>
            <a:r>
              <a:rPr lang="uk-UA" sz="1200" kern="1200" dirty="0" err="1" smtClean="0">
                <a:solidFill>
                  <a:schemeClr val="tx1"/>
                </a:solidFill>
                <a:latin typeface="+mn-lt"/>
                <a:ea typeface="+mn-ea"/>
                <a:cs typeface="+mn-cs"/>
              </a:rPr>
              <a:t>Всебатько</a:t>
            </a:r>
            <a:r>
              <a:rPr lang="uk-UA" sz="1200" kern="1200" dirty="0" smtClean="0">
                <a:solidFill>
                  <a:schemeClr val="tx1"/>
                </a:solidFill>
                <a:latin typeface="+mn-lt"/>
                <a:ea typeface="+mn-ea"/>
                <a:cs typeface="+mn-cs"/>
              </a:rPr>
              <a:t> приходить з </a:t>
            </a:r>
            <a:r>
              <a:rPr lang="uk-UA" sz="1200" kern="1200" dirty="0" err="1" smtClean="0">
                <a:solidFill>
                  <a:schemeClr val="tx1"/>
                </a:solidFill>
                <a:latin typeface="+mn-lt"/>
                <a:ea typeface="+mn-ea"/>
                <a:cs typeface="+mn-cs"/>
              </a:rPr>
              <a:t>Асгарду</a:t>
            </a:r>
            <a:r>
              <a:rPr lang="uk-UA" sz="1200" kern="1200" dirty="0" smtClean="0">
                <a:solidFill>
                  <a:schemeClr val="tx1"/>
                </a:solidFill>
                <a:latin typeface="+mn-lt"/>
                <a:ea typeface="+mn-ea"/>
                <a:cs typeface="+mn-cs"/>
              </a:rPr>
              <a:t>, вірили, що після смерті вони, прямуючи до </a:t>
            </a:r>
            <a:r>
              <a:rPr lang="uk-UA" sz="1200" kern="1200" dirty="0" err="1" smtClean="0">
                <a:solidFill>
                  <a:schemeClr val="tx1"/>
                </a:solidFill>
                <a:latin typeface="+mn-lt"/>
                <a:ea typeface="+mn-ea"/>
                <a:cs typeface="+mn-cs"/>
              </a:rPr>
              <a:t>Вальгалли</a:t>
            </a:r>
            <a:r>
              <a:rPr lang="uk-UA" sz="1200" kern="1200" dirty="0" smtClean="0">
                <a:solidFill>
                  <a:schemeClr val="tx1"/>
                </a:solidFill>
                <a:latin typeface="+mn-lt"/>
                <a:ea typeface="+mn-ea"/>
                <a:cs typeface="+mn-cs"/>
              </a:rPr>
              <a:t>, пройдуться по великому </a:t>
            </a:r>
            <a:r>
              <a:rPr lang="uk-UA" sz="1200" kern="1200" dirty="0" err="1" smtClean="0">
                <a:solidFill>
                  <a:schemeClr val="tx1"/>
                </a:solidFill>
                <a:latin typeface="+mn-lt"/>
                <a:ea typeface="+mn-ea"/>
                <a:cs typeface="+mn-cs"/>
              </a:rPr>
              <a:t>Біфрьосту</a:t>
            </a:r>
            <a:r>
              <a:rPr lang="uk-UA" sz="1200" kern="1200" dirty="0" smtClean="0">
                <a:solidFill>
                  <a:schemeClr val="tx1"/>
                </a:solidFill>
                <a:latin typeface="+mn-lt"/>
                <a:ea typeface="+mn-ea"/>
                <a:cs typeface="+mn-cs"/>
              </a:rPr>
              <a:t>. Чим не «кротова нора»? </a:t>
            </a:r>
            <a:br>
              <a:rPr lang="uk-UA" sz="1200" kern="1200" dirty="0" smtClean="0">
                <a:solidFill>
                  <a:schemeClr val="tx1"/>
                </a:solidFill>
                <a:latin typeface="+mn-lt"/>
                <a:ea typeface="+mn-ea"/>
                <a:cs typeface="+mn-cs"/>
              </a:rPr>
            </a:br>
            <a:r>
              <a:rPr lang="uk-UA" sz="1200" kern="1200" dirty="0" smtClean="0">
                <a:solidFill>
                  <a:schemeClr val="tx1"/>
                </a:solidFill>
                <a:latin typeface="+mn-lt"/>
                <a:ea typeface="+mn-ea"/>
                <a:cs typeface="+mn-cs"/>
              </a:rPr>
              <a:t>(Ейнштейн вважав, що чорні діри - явище надто неймовірне і в природі існувати не можуть, пізніше, така іронія долі, він показав, що вони ще більш вигадливі, ніж хто-небудь міг передбачити. Ейнштейн пояснив можливість існування просторово-часових «порталів» в надрах чорних дір. Фізики називають ці портали червоточина, оскільки, подібно черв'якові, </a:t>
            </a:r>
            <a:r>
              <a:rPr lang="uk-UA" sz="1200" kern="1200" dirty="0" err="1" smtClean="0">
                <a:solidFill>
                  <a:schemeClr val="tx1"/>
                </a:solidFill>
                <a:latin typeface="+mn-lt"/>
                <a:ea typeface="+mn-ea"/>
                <a:cs typeface="+mn-cs"/>
              </a:rPr>
              <a:t>вгрызающемуся</a:t>
            </a:r>
            <a:r>
              <a:rPr lang="uk-UA" sz="1200" kern="1200" dirty="0" smtClean="0">
                <a:solidFill>
                  <a:schemeClr val="tx1"/>
                </a:solidFill>
                <a:latin typeface="+mn-lt"/>
                <a:ea typeface="+mn-ea"/>
                <a:cs typeface="+mn-cs"/>
              </a:rPr>
              <a:t> в землю, вони створюють більш короткий </a:t>
            </a:r>
            <a:r>
              <a:rPr lang="uk-UA" sz="1200" kern="1200" dirty="0" err="1" smtClean="0">
                <a:solidFill>
                  <a:schemeClr val="tx1"/>
                </a:solidFill>
                <a:latin typeface="+mn-lt"/>
                <a:ea typeface="+mn-ea"/>
                <a:cs typeface="+mn-cs"/>
              </a:rPr>
              <a:t>альтер</a:t>
            </a:r>
            <a:r>
              <a:rPr lang="uk-UA" sz="1200" kern="1200" dirty="0" smtClean="0">
                <a:solidFill>
                  <a:schemeClr val="tx1"/>
                </a:solidFill>
                <a:latin typeface="+mn-lt"/>
                <a:ea typeface="+mn-ea"/>
                <a:cs typeface="+mn-cs"/>
              </a:rPr>
              <a:t> </a:t>
            </a:r>
            <a:r>
              <a:rPr lang="uk-UA" sz="1200" kern="1200" dirty="0" err="1" smtClean="0">
                <a:solidFill>
                  <a:schemeClr val="tx1"/>
                </a:solidFill>
                <a:latin typeface="+mn-lt"/>
                <a:ea typeface="+mn-ea"/>
                <a:cs typeface="+mn-cs"/>
              </a:rPr>
              <a:t>нативний</a:t>
            </a:r>
            <a:r>
              <a:rPr lang="uk-UA" sz="1200" kern="1200" dirty="0" smtClean="0">
                <a:solidFill>
                  <a:schemeClr val="tx1"/>
                </a:solidFill>
                <a:latin typeface="+mn-lt"/>
                <a:ea typeface="+mn-ea"/>
                <a:cs typeface="+mn-cs"/>
              </a:rPr>
              <a:t> шлях між двома точками. Ці портали також називають іноді порталами або «</a:t>
            </a:r>
            <a:r>
              <a:rPr lang="uk-UA" sz="1200" kern="1200" dirty="0" err="1" smtClean="0">
                <a:solidFill>
                  <a:schemeClr val="tx1"/>
                </a:solidFill>
                <a:latin typeface="+mn-lt"/>
                <a:ea typeface="+mn-ea"/>
                <a:cs typeface="+mn-cs"/>
              </a:rPr>
              <a:t>вратами</a:t>
            </a:r>
            <a:r>
              <a:rPr lang="uk-UA" sz="1200" kern="1200" dirty="0" smtClean="0">
                <a:solidFill>
                  <a:schemeClr val="tx1"/>
                </a:solidFill>
                <a:latin typeface="+mn-lt"/>
                <a:ea typeface="+mn-ea"/>
                <a:cs typeface="+mn-cs"/>
              </a:rPr>
              <a:t>» в інші виміри. Як їх не назви, коли-небудь вони можуть стати засобом подорожей між різними вимірами, але це крайній випадок.)</a:t>
            </a:r>
            <a:br>
              <a:rPr lang="uk-UA" sz="1200" kern="1200" dirty="0" smtClean="0">
                <a:solidFill>
                  <a:schemeClr val="tx1"/>
                </a:solidFill>
                <a:latin typeface="+mn-lt"/>
                <a:ea typeface="+mn-ea"/>
                <a:cs typeface="+mn-cs"/>
              </a:rPr>
            </a:br>
            <a:endParaRPr lang="uk-UA" dirty="0"/>
          </a:p>
        </p:txBody>
      </p:sp>
      <p:sp>
        <p:nvSpPr>
          <p:cNvPr id="4" name="Номер слайда 3"/>
          <p:cNvSpPr>
            <a:spLocks noGrp="1"/>
          </p:cNvSpPr>
          <p:nvPr>
            <p:ph type="sldNum" sz="quarter" idx="10"/>
          </p:nvPr>
        </p:nvSpPr>
        <p:spPr/>
        <p:txBody>
          <a:bodyPr/>
          <a:lstStyle/>
          <a:p>
            <a:fld id="{F42E3E8A-75F5-401A-AD35-30A37862A875}" type="slidenum">
              <a:rPr lang="uk-UA" smtClean="0"/>
              <a:t>13</a:t>
            </a:fld>
            <a:endParaRPr lang="uk-U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sz="1200" kern="1200" dirty="0" smtClean="0">
                <a:solidFill>
                  <a:schemeClr val="tx1"/>
                </a:solidFill>
                <a:latin typeface="+mn-lt"/>
                <a:ea typeface="+mn-ea"/>
                <a:cs typeface="+mn-cs"/>
              </a:rPr>
              <a:t>Дуже часто об'єкти НЛО спостерігалися ще в далекій давнині. У </a:t>
            </a:r>
            <a:r>
              <a:rPr lang="uk-UA" sz="1200" kern="1200" dirty="0" err="1" smtClean="0">
                <a:solidFill>
                  <a:schemeClr val="tx1"/>
                </a:solidFill>
                <a:latin typeface="+mn-lt"/>
                <a:ea typeface="+mn-ea"/>
                <a:cs typeface="+mn-cs"/>
              </a:rPr>
              <a:t>хроніках</a:t>
            </a:r>
            <a:r>
              <a:rPr lang="uk-UA" sz="1200" kern="1200" dirty="0" smtClean="0">
                <a:solidFill>
                  <a:schemeClr val="tx1"/>
                </a:solidFill>
                <a:latin typeface="+mn-lt"/>
                <a:ea typeface="+mn-ea"/>
                <a:cs typeface="+mn-cs"/>
              </a:rPr>
              <a:t>, легендах і стародавніх творах збереглося чимало повідомлення про невідомі предмети правильної форми, час від часу з'являються на небі. Найперші НЛО були зображені на стінах печер Іспанії, Франції, Китаю - приблизно 10-15 тисяч років тому.( Наприклад, на стінах печери, що знаходиться в </a:t>
            </a:r>
            <a:r>
              <a:rPr lang="uk-UA" sz="1200" kern="1200" dirty="0" err="1" smtClean="0">
                <a:solidFill>
                  <a:schemeClr val="tx1"/>
                </a:solidFill>
                <a:latin typeface="+mn-lt"/>
                <a:ea typeface="+mn-ea"/>
                <a:cs typeface="+mn-cs"/>
              </a:rPr>
              <a:t>Альтаірі</a:t>
            </a:r>
            <a:r>
              <a:rPr lang="uk-UA" sz="1200" kern="1200" dirty="0" smtClean="0">
                <a:solidFill>
                  <a:schemeClr val="tx1"/>
                </a:solidFill>
                <a:latin typeface="+mn-lt"/>
                <a:ea typeface="+mn-ea"/>
                <a:cs typeface="+mn-cs"/>
              </a:rPr>
              <a:t> в іспанській провінції </a:t>
            </a:r>
            <a:r>
              <a:rPr lang="uk-UA" sz="1200" kern="1200" dirty="0" err="1" smtClean="0">
                <a:solidFill>
                  <a:schemeClr val="tx1"/>
                </a:solidFill>
                <a:latin typeface="+mn-lt"/>
                <a:ea typeface="+mn-ea"/>
                <a:cs typeface="+mn-cs"/>
              </a:rPr>
              <a:t>Сантандер</a:t>
            </a:r>
            <a:r>
              <a:rPr lang="uk-UA" sz="1200" kern="1200" dirty="0" smtClean="0">
                <a:solidFill>
                  <a:schemeClr val="tx1"/>
                </a:solidFill>
                <a:latin typeface="+mn-lt"/>
                <a:ea typeface="+mn-ea"/>
                <a:cs typeface="+mn-cs"/>
              </a:rPr>
              <a:t>, зображені стада бізонів, а на її стелі - ряди дископодібних предметів, схожих на НЛО. Часто про НЛО згадувалося в «Історії Олександра Великого», написаної </a:t>
            </a:r>
            <a:r>
              <a:rPr lang="uk-UA" sz="1200" kern="1200" dirty="0" err="1" smtClean="0">
                <a:solidFill>
                  <a:schemeClr val="tx1"/>
                </a:solidFill>
                <a:latin typeface="+mn-lt"/>
                <a:ea typeface="+mn-ea"/>
                <a:cs typeface="+mn-cs"/>
              </a:rPr>
              <a:t>Джіованні</a:t>
            </a:r>
            <a:r>
              <a:rPr lang="uk-UA" sz="1200" kern="1200" dirty="0" smtClean="0">
                <a:solidFill>
                  <a:schemeClr val="tx1"/>
                </a:solidFill>
                <a:latin typeface="+mn-lt"/>
                <a:ea typeface="+mn-ea"/>
                <a:cs typeface="+mn-cs"/>
              </a:rPr>
              <a:t> </a:t>
            </a:r>
            <a:r>
              <a:rPr lang="uk-UA" sz="1200" kern="1200" dirty="0" err="1" smtClean="0">
                <a:solidFill>
                  <a:schemeClr val="tx1"/>
                </a:solidFill>
                <a:latin typeface="+mn-lt"/>
                <a:ea typeface="+mn-ea"/>
                <a:cs typeface="+mn-cs"/>
              </a:rPr>
              <a:t>Дройсеном</a:t>
            </a:r>
            <a:r>
              <a:rPr lang="uk-UA" sz="1200" kern="1200" dirty="0" smtClean="0">
                <a:solidFill>
                  <a:schemeClr val="tx1"/>
                </a:solidFill>
                <a:latin typeface="+mn-lt"/>
                <a:ea typeface="+mn-ea"/>
                <a:cs typeface="+mn-cs"/>
              </a:rPr>
              <a:t>. Протягом всієї історії з'являються ці літаючі об'єкти. В Ірландії, в 1490 р ., Над дахами будинків пролетів сріблястий дископодібний предмет, залишаючи за собою довгий слід. При його польоті на дзвіниці зірвало дзвін. )</a:t>
            </a:r>
            <a:br>
              <a:rPr lang="uk-UA" sz="1200" kern="1200" dirty="0" smtClean="0">
                <a:solidFill>
                  <a:schemeClr val="tx1"/>
                </a:solidFill>
                <a:latin typeface="+mn-lt"/>
                <a:ea typeface="+mn-ea"/>
                <a:cs typeface="+mn-cs"/>
              </a:rPr>
            </a:br>
            <a:endParaRPr lang="uk-UA" dirty="0"/>
          </a:p>
        </p:txBody>
      </p:sp>
      <p:sp>
        <p:nvSpPr>
          <p:cNvPr id="4" name="Номер слайда 3"/>
          <p:cNvSpPr>
            <a:spLocks noGrp="1"/>
          </p:cNvSpPr>
          <p:nvPr>
            <p:ph type="sldNum" sz="quarter" idx="10"/>
          </p:nvPr>
        </p:nvSpPr>
        <p:spPr/>
        <p:txBody>
          <a:bodyPr/>
          <a:lstStyle/>
          <a:p>
            <a:fld id="{F42E3E8A-75F5-401A-AD35-30A37862A875}" type="slidenum">
              <a:rPr lang="uk-UA" smtClean="0"/>
              <a:t>14</a:t>
            </a:fld>
            <a:endParaRPr lang="uk-U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sz="1200" kern="1200" dirty="0" smtClean="0">
                <a:solidFill>
                  <a:schemeClr val="tx1"/>
                </a:solidFill>
                <a:latin typeface="+mn-lt"/>
                <a:ea typeface="+mn-ea"/>
                <a:cs typeface="+mn-cs"/>
              </a:rPr>
              <a:t>НЛО за зовнішніми ознаками можна поділити на 4 основних типи: </a:t>
            </a:r>
            <a:endParaRPr lang="ru-RU" sz="1200" kern="1200" dirty="0" smtClean="0">
              <a:solidFill>
                <a:schemeClr val="tx1"/>
              </a:solidFill>
              <a:latin typeface="+mn-lt"/>
              <a:ea typeface="+mn-ea"/>
              <a:cs typeface="+mn-cs"/>
            </a:endParaRPr>
          </a:p>
          <a:p>
            <a:r>
              <a:rPr lang="uk-UA" sz="1200" kern="1200" dirty="0" smtClean="0">
                <a:solidFill>
                  <a:schemeClr val="tx1"/>
                </a:solidFill>
                <a:latin typeface="+mn-lt"/>
                <a:ea typeface="+mn-ea"/>
                <a:cs typeface="+mn-cs"/>
              </a:rPr>
              <a:t>а) дуже маленькі об'єкти, що представляють собою кулі або диски, діаметром 20 - 100 см. (Вони здійснюють польоти на маленьких висотах, іноді вилітають з об'єктів великого розміру і повертаються до них. )</a:t>
            </a:r>
            <a:endParaRPr lang="ru-RU" sz="1200" kern="1200" dirty="0" smtClean="0">
              <a:solidFill>
                <a:schemeClr val="tx1"/>
              </a:solidFill>
              <a:latin typeface="+mn-lt"/>
              <a:ea typeface="+mn-ea"/>
              <a:cs typeface="+mn-cs"/>
            </a:endParaRPr>
          </a:p>
          <a:p>
            <a:r>
              <a:rPr lang="uk-UA" sz="1200" kern="1200" dirty="0" smtClean="0">
                <a:solidFill>
                  <a:schemeClr val="tx1"/>
                </a:solidFill>
                <a:latin typeface="+mn-lt"/>
                <a:ea typeface="+mn-ea"/>
                <a:cs typeface="+mn-cs"/>
              </a:rPr>
              <a:t>б) малі НЛО, що мають яйцеподібну і </a:t>
            </a:r>
            <a:r>
              <a:rPr lang="uk-UA" sz="1200" kern="1200" dirty="0" err="1" smtClean="0">
                <a:solidFill>
                  <a:schemeClr val="tx1"/>
                </a:solidFill>
                <a:latin typeface="+mn-lt"/>
                <a:ea typeface="+mn-ea"/>
                <a:cs typeface="+mn-cs"/>
              </a:rPr>
              <a:t>дискообразную</a:t>
            </a:r>
            <a:r>
              <a:rPr lang="uk-UA" sz="1200" kern="1200" dirty="0" smtClean="0">
                <a:solidFill>
                  <a:schemeClr val="tx1"/>
                </a:solidFill>
                <a:latin typeface="+mn-lt"/>
                <a:ea typeface="+mn-ea"/>
                <a:cs typeface="+mn-cs"/>
              </a:rPr>
              <a:t> форму і діаметр 2-3 м. (Вони зазвичай літають на малій висоті і найчастіше здійснюють посадки. )</a:t>
            </a:r>
            <a:endParaRPr lang="ru-RU" sz="1200" kern="1200" dirty="0" smtClean="0">
              <a:solidFill>
                <a:schemeClr val="tx1"/>
              </a:solidFill>
              <a:latin typeface="+mn-lt"/>
              <a:ea typeface="+mn-ea"/>
              <a:cs typeface="+mn-cs"/>
            </a:endParaRPr>
          </a:p>
          <a:p>
            <a:r>
              <a:rPr lang="uk-UA" sz="1200" kern="1200" dirty="0" smtClean="0">
                <a:solidFill>
                  <a:schemeClr val="tx1"/>
                </a:solidFill>
                <a:latin typeface="+mn-lt"/>
                <a:ea typeface="+mn-ea"/>
                <a:cs typeface="+mn-cs"/>
              </a:rPr>
              <a:t>в) основні НЛО, найчастіше диски діаметром 9-40 м. (Вони здійснюють самостійні польоти в будь-яких шарах атмосфери і іноді приземляються. )</a:t>
            </a:r>
            <a:endParaRPr lang="ru-RU" sz="1200" kern="1200" dirty="0" smtClean="0">
              <a:solidFill>
                <a:schemeClr val="tx1"/>
              </a:solidFill>
              <a:latin typeface="+mn-lt"/>
              <a:ea typeface="+mn-ea"/>
              <a:cs typeface="+mn-cs"/>
            </a:endParaRPr>
          </a:p>
          <a:p>
            <a:r>
              <a:rPr lang="uk-UA" sz="1200" kern="1200" dirty="0" smtClean="0">
                <a:solidFill>
                  <a:schemeClr val="tx1"/>
                </a:solidFill>
                <a:latin typeface="+mn-lt"/>
                <a:ea typeface="+mn-ea"/>
                <a:cs typeface="+mn-cs"/>
              </a:rPr>
              <a:t>г) великі НЛО, що мають звичайну форму сигар або циліндрів довжиною 100-800 і більше метрів. (Вони з'являються у верхніх шарах атмосфери, не здійснюють складних маневрів, а іноді зависають на великій висоті. )</a:t>
            </a:r>
            <a:br>
              <a:rPr lang="uk-UA" sz="1200" kern="1200" dirty="0" smtClean="0">
                <a:solidFill>
                  <a:schemeClr val="tx1"/>
                </a:solidFill>
                <a:latin typeface="+mn-lt"/>
                <a:ea typeface="+mn-ea"/>
                <a:cs typeface="+mn-cs"/>
              </a:rPr>
            </a:br>
            <a:endParaRPr lang="uk-UA" dirty="0"/>
          </a:p>
        </p:txBody>
      </p:sp>
      <p:sp>
        <p:nvSpPr>
          <p:cNvPr id="4" name="Номер слайда 3"/>
          <p:cNvSpPr>
            <a:spLocks noGrp="1"/>
          </p:cNvSpPr>
          <p:nvPr>
            <p:ph type="sldNum" sz="quarter" idx="10"/>
          </p:nvPr>
        </p:nvSpPr>
        <p:spPr/>
        <p:txBody>
          <a:bodyPr/>
          <a:lstStyle/>
          <a:p>
            <a:fld id="{F42E3E8A-75F5-401A-AD35-30A37862A875}" type="slidenum">
              <a:rPr lang="uk-UA" smtClean="0"/>
              <a:t>15</a:t>
            </a:fld>
            <a:endParaRPr lang="uk-U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sz="1200" kern="1200" dirty="0" smtClean="0">
                <a:solidFill>
                  <a:schemeClr val="tx1"/>
                </a:solidFill>
                <a:latin typeface="+mn-lt"/>
                <a:ea typeface="+mn-ea"/>
                <a:cs typeface="+mn-cs"/>
              </a:rPr>
              <a:t>Аналіз проб </a:t>
            </a:r>
            <a:r>
              <a:rPr lang="uk-UA" sz="1200" kern="1200" dirty="0" err="1" smtClean="0">
                <a:solidFill>
                  <a:schemeClr val="tx1"/>
                </a:solidFill>
                <a:latin typeface="+mn-lt"/>
                <a:ea typeface="+mn-ea"/>
                <a:cs typeface="+mn-cs"/>
              </a:rPr>
              <a:t>грунту</a:t>
            </a:r>
            <a:r>
              <a:rPr lang="uk-UA" sz="1200" kern="1200" dirty="0" smtClean="0">
                <a:solidFill>
                  <a:schemeClr val="tx1"/>
                </a:solidFill>
                <a:latin typeface="+mn-lt"/>
                <a:ea typeface="+mn-ea"/>
                <a:cs typeface="+mn-cs"/>
              </a:rPr>
              <a:t> з місць посадки НЛО показує, що вона буває настільки висохлої, що не тоне у воді. Крім того </a:t>
            </a:r>
            <a:r>
              <a:rPr lang="uk-UA" sz="1200" kern="1200" dirty="0" err="1" smtClean="0">
                <a:solidFill>
                  <a:schemeClr val="tx1"/>
                </a:solidFill>
                <a:latin typeface="+mn-lt"/>
                <a:ea typeface="+mn-ea"/>
                <a:cs typeface="+mn-cs"/>
              </a:rPr>
              <a:t>грунт</a:t>
            </a:r>
            <a:r>
              <a:rPr lang="uk-UA" sz="1200" kern="1200" dirty="0" smtClean="0">
                <a:solidFill>
                  <a:schemeClr val="tx1"/>
                </a:solidFill>
                <a:latin typeface="+mn-lt"/>
                <a:ea typeface="+mn-ea"/>
                <a:cs typeface="+mn-cs"/>
              </a:rPr>
              <a:t> буває сильно подрібнена, як ніби вона була піддана потужному ультрафіолетового випромінювання</a:t>
            </a:r>
            <a:endParaRPr lang="uk-UA" dirty="0"/>
          </a:p>
        </p:txBody>
      </p:sp>
      <p:sp>
        <p:nvSpPr>
          <p:cNvPr id="4" name="Номер слайда 3"/>
          <p:cNvSpPr>
            <a:spLocks noGrp="1"/>
          </p:cNvSpPr>
          <p:nvPr>
            <p:ph type="sldNum" sz="quarter" idx="10"/>
          </p:nvPr>
        </p:nvSpPr>
        <p:spPr/>
        <p:txBody>
          <a:bodyPr/>
          <a:lstStyle/>
          <a:p>
            <a:fld id="{F42E3E8A-75F5-401A-AD35-30A37862A875}" type="slidenum">
              <a:rPr lang="uk-UA" smtClean="0"/>
              <a:t>16</a:t>
            </a:fld>
            <a:endParaRPr lang="uk-U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sz="1200" kern="1200" dirty="0" smtClean="0">
                <a:solidFill>
                  <a:schemeClr val="tx1"/>
                </a:solidFill>
                <a:latin typeface="+mn-lt"/>
                <a:ea typeface="+mn-ea"/>
                <a:cs typeface="+mn-cs"/>
              </a:rPr>
              <a:t>Починаючи з 1988 року, у пресі публікуються повідомлення про дивні чітко визначених майданчиках повалених колосків пшениці та жита, несподівано з'являються на полях Південної Англії під впливом якоїсь невідомої сили. Майданчики мають форму ідеальних кіл діаметром від 1 до 100 метрів</a:t>
            </a:r>
            <a:br>
              <a:rPr lang="uk-UA" sz="1200" kern="1200" dirty="0" smtClean="0">
                <a:solidFill>
                  <a:schemeClr val="tx1"/>
                </a:solidFill>
                <a:latin typeface="+mn-lt"/>
                <a:ea typeface="+mn-ea"/>
                <a:cs typeface="+mn-cs"/>
              </a:rPr>
            </a:br>
            <a:endParaRPr lang="uk-UA" dirty="0"/>
          </a:p>
        </p:txBody>
      </p:sp>
      <p:sp>
        <p:nvSpPr>
          <p:cNvPr id="4" name="Номер слайда 3"/>
          <p:cNvSpPr>
            <a:spLocks noGrp="1"/>
          </p:cNvSpPr>
          <p:nvPr>
            <p:ph type="sldNum" sz="quarter" idx="10"/>
          </p:nvPr>
        </p:nvSpPr>
        <p:spPr/>
        <p:txBody>
          <a:bodyPr/>
          <a:lstStyle/>
          <a:p>
            <a:fld id="{F42E3E8A-75F5-401A-AD35-30A37862A875}" type="slidenum">
              <a:rPr lang="uk-UA" smtClean="0"/>
              <a:t>17</a:t>
            </a:fld>
            <a:endParaRPr lang="uk-U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sz="1200" kern="1200" dirty="0" smtClean="0">
                <a:solidFill>
                  <a:schemeClr val="tx1"/>
                </a:solidFill>
                <a:latin typeface="+mn-lt"/>
                <a:ea typeface="+mn-ea"/>
                <a:cs typeface="+mn-cs"/>
              </a:rPr>
              <a:t>З 1990 року було виявлено понад 400 кіл. Найчастіше кола зустрічаються в Англії і Шотландії. Найцікавіше, що навколо великих кіл іноді симетрично розташовуються маленькі. При цьому усередині великих кіл всі колосся пшениці зазвичай повалені по годинникової стрілки, а всередині малих діаметром 1 - 3 метри в протилежному напрямку, хоча іноді буває навпаки. За межами кіл колосся залишалося недоторканими</a:t>
            </a:r>
            <a:br>
              <a:rPr lang="uk-UA" sz="1200" kern="1200" dirty="0" smtClean="0">
                <a:solidFill>
                  <a:schemeClr val="tx1"/>
                </a:solidFill>
                <a:latin typeface="+mn-lt"/>
                <a:ea typeface="+mn-ea"/>
                <a:cs typeface="+mn-cs"/>
              </a:rPr>
            </a:br>
            <a:endParaRPr lang="uk-UA" dirty="0"/>
          </a:p>
        </p:txBody>
      </p:sp>
      <p:sp>
        <p:nvSpPr>
          <p:cNvPr id="4" name="Номер слайда 3"/>
          <p:cNvSpPr>
            <a:spLocks noGrp="1"/>
          </p:cNvSpPr>
          <p:nvPr>
            <p:ph type="sldNum" sz="quarter" idx="10"/>
          </p:nvPr>
        </p:nvSpPr>
        <p:spPr/>
        <p:txBody>
          <a:bodyPr/>
          <a:lstStyle/>
          <a:p>
            <a:fld id="{F42E3E8A-75F5-401A-AD35-30A37862A875}" type="slidenum">
              <a:rPr lang="uk-UA" smtClean="0"/>
              <a:t>18</a:t>
            </a:fld>
            <a:endParaRPr lang="uk-U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sz="1200" kern="1200" dirty="0" smtClean="0">
                <a:solidFill>
                  <a:schemeClr val="tx1"/>
                </a:solidFill>
                <a:latin typeface="+mn-lt"/>
                <a:ea typeface="+mn-ea"/>
                <a:cs typeface="+mn-cs"/>
              </a:rPr>
              <a:t>Висновок: людина – не єдине живе створіння у Всесвіті. Диво – поруч, а пильні очі прибульців прикуті до земного життя. Вони вже серед нас…</a:t>
            </a:r>
            <a:endParaRPr lang="uk-UA" dirty="0"/>
          </a:p>
        </p:txBody>
      </p:sp>
      <p:sp>
        <p:nvSpPr>
          <p:cNvPr id="4" name="Номер слайда 3"/>
          <p:cNvSpPr>
            <a:spLocks noGrp="1"/>
          </p:cNvSpPr>
          <p:nvPr>
            <p:ph type="sldNum" sz="quarter" idx="10"/>
          </p:nvPr>
        </p:nvSpPr>
        <p:spPr/>
        <p:txBody>
          <a:bodyPr/>
          <a:lstStyle/>
          <a:p>
            <a:fld id="{F42E3E8A-75F5-401A-AD35-30A37862A875}" type="slidenum">
              <a:rPr lang="uk-UA" smtClean="0"/>
              <a:t>19</a:t>
            </a:fld>
            <a:endParaRPr lang="uk-U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sz="1200" b="1" kern="1200" dirty="0" smtClean="0">
                <a:solidFill>
                  <a:schemeClr val="tx1"/>
                </a:solidFill>
                <a:latin typeface="+mn-lt"/>
                <a:ea typeface="+mn-ea"/>
                <a:cs typeface="+mn-cs"/>
              </a:rPr>
              <a:t>Життя</a:t>
            </a:r>
            <a:r>
              <a:rPr lang="uk-UA" sz="1200" kern="1200" dirty="0" smtClean="0">
                <a:solidFill>
                  <a:schemeClr val="tx1"/>
                </a:solidFill>
                <a:latin typeface="+mn-lt"/>
                <a:ea typeface="+mn-ea"/>
                <a:cs typeface="+mn-cs"/>
              </a:rPr>
              <a:t> -  це явище, що є сукупністю фундаментальних </a:t>
            </a:r>
            <a:r>
              <a:rPr lang="uk-UA" sz="1200" kern="1200" dirty="0" err="1" smtClean="0">
                <a:solidFill>
                  <a:schemeClr val="tx1"/>
                </a:solidFill>
                <a:latin typeface="+mn-lt"/>
                <a:ea typeface="+mn-ea"/>
                <a:cs typeface="+mn-cs"/>
              </a:rPr>
              <a:t>загальнобіологічних</a:t>
            </a:r>
            <a:r>
              <a:rPr lang="uk-UA" sz="1200" kern="1200" dirty="0" smtClean="0">
                <a:solidFill>
                  <a:schemeClr val="tx1"/>
                </a:solidFill>
                <a:latin typeface="+mn-lt"/>
                <a:ea typeface="+mn-ea"/>
                <a:cs typeface="+mn-cs"/>
              </a:rPr>
              <a:t> ознак (</a:t>
            </a:r>
            <a:r>
              <a:rPr lang="uk-UA" sz="1200" u="none" strike="noStrike" kern="1200" dirty="0" smtClean="0">
                <a:solidFill>
                  <a:schemeClr val="tx1"/>
                </a:solidFill>
                <a:latin typeface="+mn-lt"/>
                <a:ea typeface="+mn-ea"/>
                <a:cs typeface="+mn-cs"/>
                <a:hlinkClick r:id="rId3" tooltip="Метаболізм"/>
              </a:rPr>
              <a:t>метаболізму</a:t>
            </a:r>
            <a:r>
              <a:rPr lang="uk-UA" sz="1200" kern="1200" dirty="0" smtClean="0">
                <a:solidFill>
                  <a:schemeClr val="tx1"/>
                </a:solidFill>
                <a:latin typeface="+mn-lt"/>
                <a:ea typeface="+mn-ea"/>
                <a:cs typeface="+mn-cs"/>
              </a:rPr>
              <a:t>, </a:t>
            </a:r>
            <a:r>
              <a:rPr lang="uk-UA" sz="1200" u="none" strike="noStrike" kern="1200" dirty="0" smtClean="0">
                <a:solidFill>
                  <a:schemeClr val="tx1"/>
                </a:solidFill>
                <a:latin typeface="+mn-lt"/>
                <a:ea typeface="+mn-ea"/>
                <a:cs typeface="+mn-cs"/>
                <a:hlinkClick r:id="rId4" tooltip="Гомеостаз"/>
              </a:rPr>
              <a:t>гомеостазу</a:t>
            </a:r>
            <a:r>
              <a:rPr lang="uk-UA" sz="1200" kern="1200" dirty="0" smtClean="0">
                <a:solidFill>
                  <a:schemeClr val="tx1"/>
                </a:solidFill>
                <a:latin typeface="+mn-lt"/>
                <a:ea typeface="+mn-ea"/>
                <a:cs typeface="+mn-cs"/>
              </a:rPr>
              <a:t>, </a:t>
            </a:r>
            <a:r>
              <a:rPr lang="uk-UA" sz="1200" u="none" strike="noStrike" kern="1200" dirty="0" smtClean="0">
                <a:solidFill>
                  <a:schemeClr val="tx1"/>
                </a:solidFill>
                <a:latin typeface="+mn-lt"/>
                <a:ea typeface="+mn-ea"/>
                <a:cs typeface="+mn-cs"/>
                <a:hlinkClick r:id="rId5" tooltip="Ріст (ще не написана)"/>
              </a:rPr>
              <a:t>росту</a:t>
            </a:r>
            <a:r>
              <a:rPr lang="uk-UA" sz="1200" kern="1200" dirty="0" smtClean="0">
                <a:solidFill>
                  <a:schemeClr val="tx1"/>
                </a:solidFill>
                <a:latin typeface="+mn-lt"/>
                <a:ea typeface="+mn-ea"/>
                <a:cs typeface="+mn-cs"/>
              </a:rPr>
              <a:t>, </a:t>
            </a:r>
            <a:r>
              <a:rPr lang="uk-UA" sz="1200" u="none" strike="noStrike" kern="1200" dirty="0" smtClean="0">
                <a:solidFill>
                  <a:schemeClr val="tx1"/>
                </a:solidFill>
                <a:latin typeface="+mn-lt"/>
                <a:ea typeface="+mn-ea"/>
                <a:cs typeface="+mn-cs"/>
                <a:hlinkClick r:id="rId6" tooltip="Розвиток"/>
              </a:rPr>
              <a:t>розвитку</a:t>
            </a:r>
            <a:r>
              <a:rPr lang="uk-UA" sz="1200" kern="1200" dirty="0" smtClean="0">
                <a:solidFill>
                  <a:schemeClr val="tx1"/>
                </a:solidFill>
                <a:latin typeface="+mn-lt"/>
                <a:ea typeface="+mn-ea"/>
                <a:cs typeface="+mn-cs"/>
              </a:rPr>
              <a:t>, </a:t>
            </a:r>
            <a:r>
              <a:rPr lang="uk-UA" sz="1200" u="none" strike="noStrike" kern="1200" dirty="0" smtClean="0">
                <a:solidFill>
                  <a:schemeClr val="tx1"/>
                </a:solidFill>
                <a:latin typeface="+mn-lt"/>
                <a:ea typeface="+mn-ea"/>
                <a:cs typeface="+mn-cs"/>
                <a:hlinkClick r:id="rId7" tooltip="Рефлекс (біологія)"/>
              </a:rPr>
              <a:t>відповіді на подразнення</a:t>
            </a:r>
            <a:r>
              <a:rPr lang="uk-UA" sz="1200" kern="1200" dirty="0" smtClean="0">
                <a:solidFill>
                  <a:schemeClr val="tx1"/>
                </a:solidFill>
                <a:latin typeface="+mn-lt"/>
                <a:ea typeface="+mn-ea"/>
                <a:cs typeface="+mn-cs"/>
              </a:rPr>
              <a:t>, </a:t>
            </a:r>
            <a:r>
              <a:rPr lang="uk-UA" sz="1200" u="none" strike="noStrike" kern="1200" dirty="0" smtClean="0">
                <a:solidFill>
                  <a:schemeClr val="tx1"/>
                </a:solidFill>
                <a:latin typeface="+mn-lt"/>
                <a:ea typeface="+mn-ea"/>
                <a:cs typeface="+mn-cs"/>
                <a:hlinkClick r:id="rId8" tooltip="Розмноження"/>
              </a:rPr>
              <a:t>розмноження</a:t>
            </a:r>
            <a:r>
              <a:rPr lang="uk-UA" sz="1200" kern="1200" dirty="0" smtClean="0">
                <a:solidFill>
                  <a:schemeClr val="tx1"/>
                </a:solidFill>
                <a:latin typeface="+mn-lt"/>
                <a:ea typeface="+mn-ea"/>
                <a:cs typeface="+mn-cs"/>
              </a:rPr>
              <a:t>,</a:t>
            </a:r>
            <a:r>
              <a:rPr lang="uk-UA" sz="1200" u="none" strike="noStrike" kern="1200" dirty="0" smtClean="0">
                <a:solidFill>
                  <a:schemeClr val="tx1"/>
                </a:solidFill>
                <a:latin typeface="+mn-lt"/>
                <a:ea typeface="+mn-ea"/>
                <a:cs typeface="+mn-cs"/>
                <a:hlinkClick r:id="rId9" tooltip="Еволюція"/>
              </a:rPr>
              <a:t>еволюції</a:t>
            </a:r>
            <a:r>
              <a:rPr lang="uk-UA" sz="1200" kern="1200" dirty="0" smtClean="0">
                <a:solidFill>
                  <a:schemeClr val="tx1"/>
                </a:solidFill>
                <a:latin typeface="+mn-lt"/>
                <a:ea typeface="+mn-ea"/>
                <a:cs typeface="+mn-cs"/>
              </a:rPr>
              <a:t> тощо), які характеризують живих істот, відрізняючи їх від неживих об'єктів. Життя визначається як форма існування </a:t>
            </a:r>
            <a:r>
              <a:rPr lang="uk-UA" sz="1200" u="none" strike="noStrike" kern="1200" dirty="0" smtClean="0">
                <a:solidFill>
                  <a:schemeClr val="tx1"/>
                </a:solidFill>
                <a:latin typeface="+mn-lt"/>
                <a:ea typeface="+mn-ea"/>
                <a:cs typeface="+mn-cs"/>
                <a:hlinkClick r:id="rId10" tooltip="Матерія (фізика)"/>
              </a:rPr>
              <a:t>матерії</a:t>
            </a:r>
            <a:r>
              <a:rPr lang="uk-UA" sz="1200" kern="1200" dirty="0" smtClean="0">
                <a:solidFill>
                  <a:schemeClr val="tx1"/>
                </a:solidFill>
                <a:latin typeface="+mn-lt"/>
                <a:ea typeface="+mn-ea"/>
                <a:cs typeface="+mn-cs"/>
              </a:rPr>
              <a:t>, найхарактернішими рисами якої є обмін речовин, </a:t>
            </a:r>
            <a:r>
              <a:rPr lang="uk-UA" sz="1200" u="none" strike="noStrike" kern="1200" dirty="0" smtClean="0">
                <a:solidFill>
                  <a:schemeClr val="tx1"/>
                </a:solidFill>
                <a:latin typeface="+mn-lt"/>
                <a:ea typeface="+mn-ea"/>
                <a:cs typeface="+mn-cs"/>
                <a:hlinkClick r:id="rId11" tooltip="Самооновлення (ще не написана)"/>
              </a:rPr>
              <a:t>самооновлення</a:t>
            </a:r>
            <a:r>
              <a:rPr lang="uk-UA" sz="1200" kern="1200" dirty="0" smtClean="0">
                <a:solidFill>
                  <a:schemeClr val="tx1"/>
                </a:solidFill>
                <a:latin typeface="+mn-lt"/>
                <a:ea typeface="+mn-ea"/>
                <a:cs typeface="+mn-cs"/>
              </a:rPr>
              <a:t> та самовідтворення.</a:t>
            </a:r>
            <a:endParaRPr lang="uk-UA" dirty="0"/>
          </a:p>
        </p:txBody>
      </p:sp>
      <p:sp>
        <p:nvSpPr>
          <p:cNvPr id="4" name="Номер слайда 3"/>
          <p:cNvSpPr>
            <a:spLocks noGrp="1"/>
          </p:cNvSpPr>
          <p:nvPr>
            <p:ph type="sldNum" sz="quarter" idx="10"/>
          </p:nvPr>
        </p:nvSpPr>
        <p:spPr/>
        <p:txBody>
          <a:bodyPr/>
          <a:lstStyle/>
          <a:p>
            <a:fld id="{F42E3E8A-75F5-401A-AD35-30A37862A875}" type="slidenum">
              <a:rPr lang="uk-UA" smtClean="0"/>
              <a:t>3</a:t>
            </a:fld>
            <a:endParaRPr lang="uk-U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sz="1200" kern="1200" dirty="0" smtClean="0">
                <a:solidFill>
                  <a:schemeClr val="tx1"/>
                </a:solidFill>
                <a:latin typeface="+mn-lt"/>
                <a:ea typeface="+mn-ea"/>
                <a:cs typeface="+mn-cs"/>
              </a:rPr>
              <a:t>Життєздатність планети (англ. </a:t>
            </a:r>
            <a:r>
              <a:rPr lang="uk-UA" sz="1200" kern="1200" dirty="0" err="1" smtClean="0">
                <a:solidFill>
                  <a:schemeClr val="tx1"/>
                </a:solidFill>
                <a:latin typeface="+mn-lt"/>
                <a:ea typeface="+mn-ea"/>
                <a:cs typeface="+mn-cs"/>
              </a:rPr>
              <a:t>planetary</a:t>
            </a:r>
            <a:r>
              <a:rPr lang="uk-UA" sz="1200" kern="1200" dirty="0" smtClean="0">
                <a:solidFill>
                  <a:schemeClr val="tx1"/>
                </a:solidFill>
                <a:latin typeface="+mn-lt"/>
                <a:ea typeface="+mn-ea"/>
                <a:cs typeface="+mn-cs"/>
              </a:rPr>
              <a:t> </a:t>
            </a:r>
            <a:r>
              <a:rPr lang="uk-UA" sz="1200" kern="1200" dirty="0" err="1" smtClean="0">
                <a:solidFill>
                  <a:schemeClr val="tx1"/>
                </a:solidFill>
                <a:latin typeface="+mn-lt"/>
                <a:ea typeface="+mn-ea"/>
                <a:cs typeface="+mn-cs"/>
              </a:rPr>
              <a:t>habitability</a:t>
            </a:r>
            <a:r>
              <a:rPr lang="uk-UA" sz="1200" kern="1200" dirty="0" smtClean="0">
                <a:solidFill>
                  <a:schemeClr val="tx1"/>
                </a:solidFill>
                <a:latin typeface="+mn-lt"/>
                <a:ea typeface="+mn-ea"/>
                <a:cs typeface="+mn-cs"/>
              </a:rPr>
              <a:t>) — здатність планети або її супутника бути потенційно придатної для виникнення й підтримки життя.</a:t>
            </a:r>
            <a:endParaRPr lang="uk-UA" dirty="0"/>
          </a:p>
        </p:txBody>
      </p:sp>
      <p:sp>
        <p:nvSpPr>
          <p:cNvPr id="4" name="Номер слайда 3"/>
          <p:cNvSpPr>
            <a:spLocks noGrp="1"/>
          </p:cNvSpPr>
          <p:nvPr>
            <p:ph type="sldNum" sz="quarter" idx="10"/>
          </p:nvPr>
        </p:nvSpPr>
        <p:spPr/>
        <p:txBody>
          <a:bodyPr/>
          <a:lstStyle/>
          <a:p>
            <a:fld id="{F42E3E8A-75F5-401A-AD35-30A37862A875}" type="slidenum">
              <a:rPr lang="uk-UA" smtClean="0"/>
              <a:t>4</a:t>
            </a:fld>
            <a:endParaRPr lang="uk-U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Оскільки існування живих організмів на інших планетах, крім Землі, не доведене, будь-яку планету не можна впевнено визнати придатною.</a:t>
            </a:r>
          </a:p>
          <a:p>
            <a:endParaRPr lang="uk-UA" dirty="0"/>
          </a:p>
        </p:txBody>
      </p:sp>
      <p:sp>
        <p:nvSpPr>
          <p:cNvPr id="4" name="Номер слайда 3"/>
          <p:cNvSpPr>
            <a:spLocks noGrp="1"/>
          </p:cNvSpPr>
          <p:nvPr>
            <p:ph type="sldNum" sz="quarter" idx="10"/>
          </p:nvPr>
        </p:nvSpPr>
        <p:spPr/>
        <p:txBody>
          <a:bodyPr/>
          <a:lstStyle/>
          <a:p>
            <a:fld id="{F42E3E8A-75F5-401A-AD35-30A37862A875}" type="slidenum">
              <a:rPr lang="uk-UA" smtClean="0"/>
              <a:t>5</a:t>
            </a:fld>
            <a:endParaRPr lang="uk-U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sz="1200" kern="1200" dirty="0" smtClean="0">
                <a:solidFill>
                  <a:schemeClr val="tx1"/>
                </a:solidFill>
                <a:latin typeface="+mn-lt"/>
                <a:ea typeface="+mn-ea"/>
                <a:cs typeface="+mn-cs"/>
              </a:rPr>
              <a:t>Такі характеристики як: тип зірки, відстань між Землею й сонцем, маса й орбіта Землі сприяють розвитку не тільки одноклітинних організмів, здатних існувати в широкому діапазоні температур, але й багатоклітинних організмів.</a:t>
            </a:r>
            <a:br>
              <a:rPr lang="uk-UA" sz="1200" kern="1200" dirty="0" smtClean="0">
                <a:solidFill>
                  <a:schemeClr val="tx1"/>
                </a:solidFill>
                <a:latin typeface="+mn-lt"/>
                <a:ea typeface="+mn-ea"/>
                <a:cs typeface="+mn-cs"/>
              </a:rPr>
            </a:br>
            <a:endParaRPr lang="uk-UA" dirty="0"/>
          </a:p>
        </p:txBody>
      </p:sp>
      <p:sp>
        <p:nvSpPr>
          <p:cNvPr id="4" name="Номер слайда 3"/>
          <p:cNvSpPr>
            <a:spLocks noGrp="1"/>
          </p:cNvSpPr>
          <p:nvPr>
            <p:ph type="sldNum" sz="quarter" idx="10"/>
          </p:nvPr>
        </p:nvSpPr>
        <p:spPr/>
        <p:txBody>
          <a:bodyPr/>
          <a:lstStyle/>
          <a:p>
            <a:fld id="{F42E3E8A-75F5-401A-AD35-30A37862A875}" type="slidenum">
              <a:rPr lang="uk-UA" smtClean="0"/>
              <a:t>6</a:t>
            </a:fld>
            <a:endParaRPr lang="uk-U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sz="1200" kern="1200" dirty="0" smtClean="0">
                <a:solidFill>
                  <a:schemeClr val="tx1"/>
                </a:solidFill>
                <a:latin typeface="+mn-lt"/>
                <a:ea typeface="+mn-ea"/>
                <a:cs typeface="+mn-cs"/>
              </a:rPr>
              <a:t>(У програмі розвитку астробіології NASA критерії придатності планет для розвитку життя визначені як:</a:t>
            </a:r>
            <a:br>
              <a:rPr lang="uk-UA" sz="1200" kern="1200" dirty="0" smtClean="0">
                <a:solidFill>
                  <a:schemeClr val="tx1"/>
                </a:solidFill>
                <a:latin typeface="+mn-lt"/>
                <a:ea typeface="+mn-ea"/>
                <a:cs typeface="+mn-cs"/>
              </a:rPr>
            </a:br>
            <a:r>
              <a:rPr lang="uk-UA" sz="1200" kern="1200" dirty="0" smtClean="0">
                <a:solidFill>
                  <a:schemeClr val="tx1"/>
                </a:solidFill>
                <a:latin typeface="+mn-lt"/>
                <a:ea typeface="+mn-ea"/>
                <a:cs typeface="+mn-cs"/>
              </a:rPr>
              <a:t>«Більші ділянки рідкого водного середовища;</a:t>
            </a:r>
            <a:br>
              <a:rPr lang="uk-UA" sz="1200" kern="1200" dirty="0" smtClean="0">
                <a:solidFill>
                  <a:schemeClr val="tx1"/>
                </a:solidFill>
                <a:latin typeface="+mn-lt"/>
                <a:ea typeface="+mn-ea"/>
                <a:cs typeface="+mn-cs"/>
              </a:rPr>
            </a:br>
            <a:r>
              <a:rPr lang="uk-UA" sz="1200" kern="1200" dirty="0" smtClean="0">
                <a:solidFill>
                  <a:schemeClr val="tx1"/>
                </a:solidFill>
                <a:latin typeface="+mn-lt"/>
                <a:ea typeface="+mn-ea"/>
                <a:cs typeface="+mn-cs"/>
              </a:rPr>
              <a:t>умови, що сприяють синтезу складних органічних речовин; </a:t>
            </a:r>
            <a:br>
              <a:rPr lang="uk-UA" sz="1200" kern="1200" dirty="0" smtClean="0">
                <a:solidFill>
                  <a:schemeClr val="tx1"/>
                </a:solidFill>
                <a:latin typeface="+mn-lt"/>
                <a:ea typeface="+mn-ea"/>
                <a:cs typeface="+mn-cs"/>
              </a:rPr>
            </a:br>
            <a:r>
              <a:rPr lang="uk-UA" sz="1200" kern="1200" dirty="0" smtClean="0">
                <a:solidFill>
                  <a:schemeClr val="tx1"/>
                </a:solidFill>
                <a:latin typeface="+mn-lt"/>
                <a:ea typeface="+mn-ea"/>
                <a:cs typeface="+mn-cs"/>
              </a:rPr>
              <a:t>наявність джерела енергії для підтримки </a:t>
            </a:r>
            <a:r>
              <a:rPr lang="uk-UA" sz="1200" kern="1200" dirty="0" err="1" smtClean="0">
                <a:solidFill>
                  <a:schemeClr val="tx1"/>
                </a:solidFill>
                <a:latin typeface="+mn-lt"/>
                <a:ea typeface="+mn-ea"/>
                <a:cs typeface="+mn-cs"/>
              </a:rPr>
              <a:t>метаболізма</a:t>
            </a:r>
            <a:r>
              <a:rPr lang="uk-UA" sz="1200" kern="1200" dirty="0" smtClean="0">
                <a:solidFill>
                  <a:schemeClr val="tx1"/>
                </a:solidFill>
                <a:latin typeface="+mn-lt"/>
                <a:ea typeface="+mn-ea"/>
                <a:cs typeface="+mn-cs"/>
              </a:rPr>
              <a:t>.»)</a:t>
            </a:r>
            <a:br>
              <a:rPr lang="uk-UA" sz="1200" kern="1200" dirty="0" smtClean="0">
                <a:solidFill>
                  <a:schemeClr val="tx1"/>
                </a:solidFill>
                <a:latin typeface="+mn-lt"/>
                <a:ea typeface="+mn-ea"/>
                <a:cs typeface="+mn-cs"/>
              </a:rPr>
            </a:br>
            <a:r>
              <a:rPr lang="uk-UA" sz="1200" kern="1200" dirty="0" smtClean="0">
                <a:solidFill>
                  <a:schemeClr val="tx1"/>
                </a:solidFill>
                <a:latin typeface="+mn-lt"/>
                <a:ea typeface="+mn-ea"/>
                <a:cs typeface="+mn-cs"/>
              </a:rPr>
              <a:t>Раніше повідомлялося, що NASA готується оголосити про те, що на Марсі виявлені ознаки органічного життя. (За інформацією, отриманою з наукових приладів, під поверхнею Червоної планети можуть існувати бактерії. Там вони захищені від холоду і жорсткого ультрафіолетового випромінювання.)</a:t>
            </a:r>
            <a:endParaRPr lang="uk-UA" dirty="0"/>
          </a:p>
        </p:txBody>
      </p:sp>
      <p:sp>
        <p:nvSpPr>
          <p:cNvPr id="4" name="Номер слайда 3"/>
          <p:cNvSpPr>
            <a:spLocks noGrp="1"/>
          </p:cNvSpPr>
          <p:nvPr>
            <p:ph type="sldNum" sz="quarter" idx="10"/>
          </p:nvPr>
        </p:nvSpPr>
        <p:spPr/>
        <p:txBody>
          <a:bodyPr/>
          <a:lstStyle/>
          <a:p>
            <a:fld id="{F42E3E8A-75F5-401A-AD35-30A37862A875}" type="slidenum">
              <a:rPr lang="uk-UA" smtClean="0"/>
              <a:t>7</a:t>
            </a:fld>
            <a:endParaRPr lang="uk-U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sz="1200" kern="1200" dirty="0" smtClean="0">
                <a:solidFill>
                  <a:schemeClr val="tx1"/>
                </a:solidFill>
                <a:latin typeface="+mn-lt"/>
                <a:ea typeface="+mn-ea"/>
                <a:cs typeface="+mn-cs"/>
              </a:rPr>
              <a:t>Знахідка шматка деревини на Марсі вразила учених. У своїх </a:t>
            </a:r>
            <a:r>
              <a:rPr lang="uk-UA" sz="1200" kern="1200" dirty="0" err="1" smtClean="0">
                <a:solidFill>
                  <a:schemeClr val="tx1"/>
                </a:solidFill>
                <a:latin typeface="+mn-lt"/>
                <a:ea typeface="+mn-ea"/>
                <a:cs typeface="+mn-cs"/>
              </a:rPr>
              <a:t>блогах</a:t>
            </a:r>
            <a:r>
              <a:rPr lang="uk-UA" sz="1200" kern="1200" dirty="0" smtClean="0">
                <a:solidFill>
                  <a:schemeClr val="tx1"/>
                </a:solidFill>
                <a:latin typeface="+mn-lt"/>
                <a:ea typeface="+mn-ea"/>
                <a:cs typeface="+mn-cs"/>
              </a:rPr>
              <a:t> в Інтернеті вони стверджують, що від широкої публіки приховується той "факт", що на Марсі є ліси. Знімок був зроблений марсоходом поряд з кратером </a:t>
            </a:r>
            <a:r>
              <a:rPr lang="uk-UA" sz="1200" kern="1200" dirty="0" err="1" smtClean="0">
                <a:solidFill>
                  <a:schemeClr val="tx1"/>
                </a:solidFill>
                <a:latin typeface="+mn-lt"/>
                <a:ea typeface="+mn-ea"/>
                <a:cs typeface="+mn-cs"/>
              </a:rPr>
              <a:t>Ендуранс</a:t>
            </a:r>
            <a:r>
              <a:rPr lang="uk-UA" sz="1200" kern="1200" dirty="0" smtClean="0">
                <a:solidFill>
                  <a:schemeClr val="tx1"/>
                </a:solidFill>
                <a:latin typeface="+mn-lt"/>
                <a:ea typeface="+mn-ea"/>
                <a:cs typeface="+mn-cs"/>
              </a:rPr>
              <a:t>.</a:t>
            </a:r>
            <a:br>
              <a:rPr lang="uk-UA" sz="1200" kern="1200" dirty="0" smtClean="0">
                <a:solidFill>
                  <a:schemeClr val="tx1"/>
                </a:solidFill>
                <a:latin typeface="+mn-lt"/>
                <a:ea typeface="+mn-ea"/>
                <a:cs typeface="+mn-cs"/>
              </a:rPr>
            </a:br>
            <a:r>
              <a:rPr lang="uk-UA" sz="1200" kern="1200" dirty="0" smtClean="0">
                <a:solidFill>
                  <a:schemeClr val="tx1"/>
                </a:solidFill>
                <a:latin typeface="+mn-lt"/>
                <a:ea typeface="+mn-ea"/>
                <a:cs typeface="+mn-cs"/>
              </a:rPr>
              <a:t>(Видання зазначає, що швидше за все, це зорова ілюзія, коли випадковим рисам надається значення і, наприклад,в хмарах бачиться символ.)</a:t>
            </a:r>
            <a:endParaRPr lang="uk-UA" dirty="0"/>
          </a:p>
        </p:txBody>
      </p:sp>
      <p:sp>
        <p:nvSpPr>
          <p:cNvPr id="4" name="Номер слайда 3"/>
          <p:cNvSpPr>
            <a:spLocks noGrp="1"/>
          </p:cNvSpPr>
          <p:nvPr>
            <p:ph type="sldNum" sz="quarter" idx="10"/>
          </p:nvPr>
        </p:nvSpPr>
        <p:spPr/>
        <p:txBody>
          <a:bodyPr/>
          <a:lstStyle/>
          <a:p>
            <a:fld id="{F42E3E8A-75F5-401A-AD35-30A37862A875}" type="slidenum">
              <a:rPr lang="uk-UA" smtClean="0"/>
              <a:t>8</a:t>
            </a:fld>
            <a:endParaRPr lang="uk-U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sz="1200" kern="1200" dirty="0" smtClean="0">
                <a:solidFill>
                  <a:schemeClr val="tx1"/>
                </a:solidFill>
                <a:latin typeface="+mn-lt"/>
                <a:ea typeface="+mn-ea"/>
                <a:cs typeface="+mn-cs"/>
              </a:rPr>
              <a:t>Учені NASA вважають, що рельєфні канали на Марсі проклала вода, яка утворилася під час таненні криги, близько 1,25 мільйонів років.</a:t>
            </a:r>
            <a:br>
              <a:rPr lang="uk-UA" sz="1200" kern="1200" dirty="0" smtClean="0">
                <a:solidFill>
                  <a:schemeClr val="tx1"/>
                </a:solidFill>
                <a:latin typeface="+mn-lt"/>
                <a:ea typeface="+mn-ea"/>
                <a:cs typeface="+mn-cs"/>
              </a:rPr>
            </a:br>
            <a:r>
              <a:rPr lang="uk-UA" sz="1200" kern="1200" dirty="0" smtClean="0">
                <a:solidFill>
                  <a:schemeClr val="tx1"/>
                </a:solidFill>
                <a:latin typeface="+mn-lt"/>
                <a:ea typeface="+mn-ea"/>
                <a:cs typeface="+mn-cs"/>
              </a:rPr>
              <a:t>(Судячи з усього, це був останній період, коли поверхнею Марса протікала вода, вважає група американських дослідників з університету Брауна в штаті Род-Айленд.)</a:t>
            </a:r>
            <a:br>
              <a:rPr lang="uk-UA" sz="1200" kern="1200" dirty="0" smtClean="0">
                <a:solidFill>
                  <a:schemeClr val="tx1"/>
                </a:solidFill>
                <a:latin typeface="+mn-lt"/>
                <a:ea typeface="+mn-ea"/>
                <a:cs typeface="+mn-cs"/>
              </a:rPr>
            </a:br>
            <a:endParaRPr lang="uk-UA" dirty="0"/>
          </a:p>
        </p:txBody>
      </p:sp>
      <p:sp>
        <p:nvSpPr>
          <p:cNvPr id="4" name="Номер слайда 3"/>
          <p:cNvSpPr>
            <a:spLocks noGrp="1"/>
          </p:cNvSpPr>
          <p:nvPr>
            <p:ph type="sldNum" sz="quarter" idx="10"/>
          </p:nvPr>
        </p:nvSpPr>
        <p:spPr/>
        <p:txBody>
          <a:bodyPr/>
          <a:lstStyle/>
          <a:p>
            <a:fld id="{F42E3E8A-75F5-401A-AD35-30A37862A875}" type="slidenum">
              <a:rPr lang="uk-UA" smtClean="0"/>
              <a:t>9</a:t>
            </a:fld>
            <a:endParaRPr lang="uk-U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sz="1200" kern="1200" dirty="0" smtClean="0">
                <a:solidFill>
                  <a:schemeClr val="tx1"/>
                </a:solidFill>
                <a:latin typeface="+mn-lt"/>
                <a:ea typeface="+mn-ea"/>
                <a:cs typeface="+mn-cs"/>
              </a:rPr>
              <a:t>Нещодавно астрономи виявили вісім нових планет у межах нашої галактики, на одній з яких є можливість для виникнення життя, - повідомляє BBC. (Ці планети знаходяться поза межами нашої сонячної системи, обертаються навколо зірки, подібної до нашого Сонця. Усі ці планети є гігантськими скупченнями газу. Одна з найбільших планет дуже схожа з Юпітером. Обертаючись навколо зірки </a:t>
            </a:r>
            <a:r>
              <a:rPr lang="uk-UA" sz="1200" kern="1200" dirty="0" err="1" smtClean="0">
                <a:solidFill>
                  <a:schemeClr val="tx1"/>
                </a:solidFill>
                <a:latin typeface="+mn-lt"/>
                <a:ea typeface="+mn-ea"/>
                <a:cs typeface="+mn-cs"/>
              </a:rPr>
              <a:t>Epsilon</a:t>
            </a:r>
            <a:r>
              <a:rPr lang="uk-UA" sz="1200" kern="1200" dirty="0" smtClean="0">
                <a:solidFill>
                  <a:schemeClr val="tx1"/>
                </a:solidFill>
                <a:latin typeface="+mn-lt"/>
                <a:ea typeface="+mn-ea"/>
                <a:cs typeface="+mn-cs"/>
              </a:rPr>
              <a:t> </a:t>
            </a:r>
            <a:r>
              <a:rPr lang="uk-UA" sz="1200" kern="1200" dirty="0" err="1" smtClean="0">
                <a:solidFill>
                  <a:schemeClr val="tx1"/>
                </a:solidFill>
                <a:latin typeface="+mn-lt"/>
                <a:ea typeface="+mn-ea"/>
                <a:cs typeface="+mn-cs"/>
              </a:rPr>
              <a:t>Eridani</a:t>
            </a:r>
            <a:r>
              <a:rPr lang="uk-UA" sz="1200" kern="1200" dirty="0" smtClean="0">
                <a:solidFill>
                  <a:schemeClr val="tx1"/>
                </a:solidFill>
                <a:latin typeface="+mn-lt"/>
                <a:ea typeface="+mn-ea"/>
                <a:cs typeface="+mn-cs"/>
              </a:rPr>
              <a:t>, вона захищає менші планети від небезпечних комет і астероїдів. Це значно збільшує шанси для виникнення там життя.)</a:t>
            </a:r>
            <a:endParaRPr lang="uk-UA" dirty="0"/>
          </a:p>
        </p:txBody>
      </p:sp>
      <p:sp>
        <p:nvSpPr>
          <p:cNvPr id="4" name="Номер слайда 3"/>
          <p:cNvSpPr>
            <a:spLocks noGrp="1"/>
          </p:cNvSpPr>
          <p:nvPr>
            <p:ph type="sldNum" sz="quarter" idx="10"/>
          </p:nvPr>
        </p:nvSpPr>
        <p:spPr/>
        <p:txBody>
          <a:bodyPr/>
          <a:lstStyle/>
          <a:p>
            <a:fld id="{F42E3E8A-75F5-401A-AD35-30A37862A875}" type="slidenum">
              <a:rPr lang="uk-UA" smtClean="0"/>
              <a:t>10</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5DD0E4DB-EDE3-4A39-9F60-B512468EED28}" type="datetimeFigureOut">
              <a:rPr lang="uk-UA" smtClean="0"/>
              <a:t>09.03.2015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16C736C-0392-4B6F-A55E-F324DD1C108B}" type="slidenum">
              <a:rPr lang="uk-UA" smtClean="0"/>
              <a:t>‹#›</a:t>
            </a:fld>
            <a:endParaRPr lang="uk-UA"/>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DD0E4DB-EDE3-4A39-9F60-B512468EED28}" type="datetimeFigureOut">
              <a:rPr lang="uk-UA" smtClean="0"/>
              <a:t>09.03.2015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16C736C-0392-4B6F-A55E-F324DD1C108B}" type="slidenum">
              <a:rPr lang="uk-UA" smtClean="0"/>
              <a:t>‹#›</a:t>
            </a:fld>
            <a:endParaRPr lang="uk-UA"/>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DD0E4DB-EDE3-4A39-9F60-B512468EED28}" type="datetimeFigureOut">
              <a:rPr lang="uk-UA" smtClean="0"/>
              <a:t>09.03.2015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16C736C-0392-4B6F-A55E-F324DD1C108B}" type="slidenum">
              <a:rPr lang="uk-UA" smtClean="0"/>
              <a:t>‹#›</a:t>
            </a:fld>
            <a:endParaRPr lang="uk-UA"/>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DD0E4DB-EDE3-4A39-9F60-B512468EED28}" type="datetimeFigureOut">
              <a:rPr lang="uk-UA" smtClean="0"/>
              <a:t>09.03.2015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16C736C-0392-4B6F-A55E-F324DD1C108B}" type="slidenum">
              <a:rPr lang="uk-UA" smtClean="0"/>
              <a:t>‹#›</a:t>
            </a:fld>
            <a:endParaRPr lang="uk-UA"/>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DD0E4DB-EDE3-4A39-9F60-B512468EED28}" type="datetimeFigureOut">
              <a:rPr lang="uk-UA" smtClean="0"/>
              <a:t>09.03.2015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16C736C-0392-4B6F-A55E-F324DD1C108B}" type="slidenum">
              <a:rPr lang="uk-UA" smtClean="0"/>
              <a:t>‹#›</a:t>
            </a:fld>
            <a:endParaRPr lang="uk-UA"/>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5DD0E4DB-EDE3-4A39-9F60-B512468EED28}" type="datetimeFigureOut">
              <a:rPr lang="uk-UA" smtClean="0"/>
              <a:t>09.03.2015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C16C736C-0392-4B6F-A55E-F324DD1C108B}" type="slidenum">
              <a:rPr lang="uk-UA" smtClean="0"/>
              <a:t>‹#›</a:t>
            </a:fld>
            <a:endParaRPr lang="uk-UA"/>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5DD0E4DB-EDE3-4A39-9F60-B512468EED28}" type="datetimeFigureOut">
              <a:rPr lang="uk-UA" smtClean="0"/>
              <a:t>09.03.2015</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C16C736C-0392-4B6F-A55E-F324DD1C108B}" type="slidenum">
              <a:rPr lang="uk-UA" smtClean="0"/>
              <a:t>‹#›</a:t>
            </a:fld>
            <a:endParaRPr lang="uk-UA"/>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5DD0E4DB-EDE3-4A39-9F60-B512468EED28}" type="datetimeFigureOut">
              <a:rPr lang="uk-UA" smtClean="0"/>
              <a:t>09.03.2015</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C16C736C-0392-4B6F-A55E-F324DD1C108B}" type="slidenum">
              <a:rPr lang="uk-UA" smtClean="0"/>
              <a:t>‹#›</a:t>
            </a:fld>
            <a:endParaRPr lang="uk-UA"/>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DD0E4DB-EDE3-4A39-9F60-B512468EED28}" type="datetimeFigureOut">
              <a:rPr lang="uk-UA" smtClean="0"/>
              <a:t>09.03.2015</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C16C736C-0392-4B6F-A55E-F324DD1C108B}" type="slidenum">
              <a:rPr lang="uk-UA" smtClean="0"/>
              <a:t>‹#›</a:t>
            </a:fld>
            <a:endParaRPr lang="uk-UA"/>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DD0E4DB-EDE3-4A39-9F60-B512468EED28}" type="datetimeFigureOut">
              <a:rPr lang="uk-UA" smtClean="0"/>
              <a:t>09.03.2015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C16C736C-0392-4B6F-A55E-F324DD1C108B}" type="slidenum">
              <a:rPr lang="uk-UA" smtClean="0"/>
              <a:t>‹#›</a:t>
            </a:fld>
            <a:endParaRPr lang="uk-UA"/>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DD0E4DB-EDE3-4A39-9F60-B512468EED28}" type="datetimeFigureOut">
              <a:rPr lang="uk-UA" smtClean="0"/>
              <a:t>09.03.2015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C16C736C-0392-4B6F-A55E-F324DD1C108B}" type="slidenum">
              <a:rPr lang="uk-UA" smtClean="0"/>
              <a:t>‹#›</a:t>
            </a:fld>
            <a:endParaRPr lang="uk-UA"/>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D0E4DB-EDE3-4A39-9F60-B512468EED28}" type="datetimeFigureOut">
              <a:rPr lang="uk-UA" smtClean="0"/>
              <a:t>09.03.2015</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6C736C-0392-4B6F-A55E-F324DD1C108B}"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uk-UA"/>
          </a:p>
        </p:txBody>
      </p:sp>
      <p:sp>
        <p:nvSpPr>
          <p:cNvPr id="3" name="Подзаголовок 2"/>
          <p:cNvSpPr>
            <a:spLocks noGrp="1"/>
          </p:cNvSpPr>
          <p:nvPr>
            <p:ph type="subTitle" idx="1"/>
          </p:nvPr>
        </p:nvSpPr>
        <p:spPr/>
        <p:txBody>
          <a:bodyPr/>
          <a:lstStyle/>
          <a:p>
            <a:endParaRPr lang="uk-UA"/>
          </a:p>
        </p:txBody>
      </p:sp>
      <p:pic>
        <p:nvPicPr>
          <p:cNvPr id="4" name="Рисунок 3" descr="1301997587_space_neighbourhood_planets_and_their_satellites_010493_.jpg"/>
          <p:cNvPicPr>
            <a:picLocks noChangeAspect="1"/>
          </p:cNvPicPr>
          <p:nvPr/>
        </p:nvPicPr>
        <p:blipFill>
          <a:blip r:embed="rId2" cstate="print">
            <a:lum/>
          </a:blip>
          <a:stretch>
            <a:fillRect/>
          </a:stretch>
        </p:blipFill>
        <p:spPr>
          <a:xfrm>
            <a:off x="-180528" y="0"/>
            <a:ext cx="9505056" cy="6858000"/>
          </a:xfrm>
          <a:prstGeom prst="rect">
            <a:avLst/>
          </a:prstGeom>
        </p:spPr>
      </p:pic>
      <p:sp>
        <p:nvSpPr>
          <p:cNvPr id="5" name="Прямоугольник 4"/>
          <p:cNvSpPr/>
          <p:nvPr/>
        </p:nvSpPr>
        <p:spPr>
          <a:xfrm>
            <a:off x="1115616" y="1196752"/>
            <a:ext cx="7157793" cy="1107996"/>
          </a:xfrm>
          <a:prstGeom prst="rect">
            <a:avLst/>
          </a:prstGeom>
          <a:effectLst>
            <a:outerShdw blurRad="50800" dist="38100" dir="2700000" algn="tl" rotWithShape="0">
              <a:prstClr val="black">
                <a:alpha val="40000"/>
              </a:prstClr>
            </a:outerShdw>
          </a:effectLst>
        </p:spPr>
        <p:txBody>
          <a:bodyPr wrap="none">
            <a:spAutoFit/>
          </a:bodyPr>
          <a:lstStyle/>
          <a:p>
            <a:pPr algn="ctr"/>
            <a:r>
              <a:rPr lang="uk-UA" sz="6600" b="1"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Життя у Всесвіті</a:t>
            </a:r>
          </a:p>
        </p:txBody>
      </p:sp>
      <p:sp>
        <p:nvSpPr>
          <p:cNvPr id="6" name="TextBox 5"/>
          <p:cNvSpPr txBox="1"/>
          <p:nvPr/>
        </p:nvSpPr>
        <p:spPr>
          <a:xfrm>
            <a:off x="4860032" y="3140968"/>
            <a:ext cx="4039119" cy="3539430"/>
          </a:xfrm>
          <a:prstGeom prst="rect">
            <a:avLst/>
          </a:prstGeom>
          <a:noFill/>
          <a:effectLst>
            <a:outerShdw blurRad="50800" dist="38100" dir="2700000" algn="tl" rotWithShape="0">
              <a:prstClr val="black">
                <a:alpha val="40000"/>
              </a:prstClr>
            </a:outerShdw>
          </a:effectLst>
        </p:spPr>
        <p:txBody>
          <a:bodyPr wrap="none" rtlCol="0">
            <a:spAutoFit/>
          </a:bodyPr>
          <a:lstStyle/>
          <a:p>
            <a:pPr algn="r"/>
            <a:r>
              <a:rPr lang="uk-UA" sz="3200" b="1" dirty="0" err="1"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rPr>
              <a:t>Галика</a:t>
            </a:r>
            <a:r>
              <a:rPr lang="uk-UA" sz="3200" b="1" dirty="0"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rPr>
              <a:t> </a:t>
            </a:r>
            <a:r>
              <a:rPr lang="uk-UA" sz="3200" b="1" dirty="0" err="1"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rPr>
              <a:t>Каріна</a:t>
            </a:r>
            <a:r>
              <a:rPr lang="uk-UA" sz="3200" b="1" dirty="0"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rPr>
              <a:t/>
            </a:r>
            <a:br>
              <a:rPr lang="uk-UA" sz="3200" b="1" dirty="0"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rPr>
            </a:br>
            <a:r>
              <a:rPr lang="uk-UA" sz="3200" b="1" dirty="0" err="1"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rPr>
              <a:t>Змаженко</a:t>
            </a:r>
            <a:r>
              <a:rPr lang="uk-UA" sz="3200" b="1" dirty="0"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rPr>
              <a:t> Олена</a:t>
            </a:r>
            <a:br>
              <a:rPr lang="uk-UA" sz="3200" b="1" dirty="0"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rPr>
            </a:br>
            <a:r>
              <a:rPr lang="uk-UA" sz="3200" b="1" dirty="0"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rPr>
              <a:t>Попов Олександр</a:t>
            </a:r>
            <a:br>
              <a:rPr lang="uk-UA" sz="3200" b="1" dirty="0"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rPr>
            </a:br>
            <a:r>
              <a:rPr lang="uk-UA" sz="3200" b="1" dirty="0" err="1"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rPr>
              <a:t>Решетнікова</a:t>
            </a:r>
            <a:r>
              <a:rPr lang="uk-UA" sz="3200" b="1" dirty="0"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rPr>
              <a:t> Світлана</a:t>
            </a:r>
            <a:br>
              <a:rPr lang="uk-UA" sz="3200" b="1" dirty="0"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rPr>
            </a:br>
            <a:r>
              <a:rPr lang="uk-UA" sz="3200" b="1" dirty="0" err="1"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rPr>
              <a:t>Чехівська</a:t>
            </a:r>
            <a:r>
              <a:rPr lang="uk-UA" sz="3200" b="1" dirty="0"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rPr>
              <a:t> Вікторія</a:t>
            </a:r>
            <a:br>
              <a:rPr lang="uk-UA" sz="3200" b="1" dirty="0"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rPr>
            </a:br>
            <a:r>
              <a:rPr lang="uk-UA" sz="3200" b="1" dirty="0"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rPr>
              <a:t>Шпак Софія</a:t>
            </a:r>
            <a:br>
              <a:rPr lang="uk-UA" sz="3200" b="1" dirty="0"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rPr>
            </a:br>
            <a:r>
              <a:rPr lang="uk-UA" sz="3200" b="1" dirty="0"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rPr>
              <a:t>11-Б клас; 2015р.</a:t>
            </a:r>
            <a:endParaRPr lang="uk-UA" sz="3200" b="1"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4"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9864382_84ceb3d4.jpg"/>
          <p:cNvPicPr>
            <a:picLocks noChangeAspect="1"/>
          </p:cNvPicPr>
          <p:nvPr/>
        </p:nvPicPr>
        <p:blipFill>
          <a:blip r:embed="rId3" cstate="print"/>
          <a:stretch>
            <a:fillRect/>
          </a:stretch>
        </p:blipFill>
        <p:spPr>
          <a:xfrm>
            <a:off x="0" y="0"/>
            <a:ext cx="9144000" cy="6858000"/>
          </a:xfrm>
          <a:prstGeom prst="rect">
            <a:avLst/>
          </a:prstGeom>
        </p:spPr>
      </p:pic>
      <p:sp>
        <p:nvSpPr>
          <p:cNvPr id="6" name="Прямоугольник 5"/>
          <p:cNvSpPr/>
          <p:nvPr/>
        </p:nvSpPr>
        <p:spPr>
          <a:xfrm>
            <a:off x="107504" y="5042118"/>
            <a:ext cx="8928992" cy="1815882"/>
          </a:xfrm>
          <a:prstGeom prst="rect">
            <a:avLst/>
          </a:prstGeom>
        </p:spPr>
        <p:txBody>
          <a:bodyPr wrap="square">
            <a:spAutoFit/>
          </a:bodyPr>
          <a:lstStyle/>
          <a:p>
            <a:pPr algn="ctr"/>
            <a:r>
              <a:rPr lang="uk-UA" sz="2800" b="1"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Нещодавно астрономи виявили вісім нових планет у межах нашої галактики, на одній з яких є можливість для виникнення життя, - повідомляє BBC. </a:t>
            </a:r>
          </a:p>
        </p:txBody>
      </p:sp>
      <p:pic>
        <p:nvPicPr>
          <p:cNvPr id="31747" name="Рисунок 11"/>
          <p:cNvPicPr>
            <a:picLocks noChangeAspect="1" noChangeArrowheads="1"/>
          </p:cNvPicPr>
          <p:nvPr/>
        </p:nvPicPr>
        <p:blipFill>
          <a:blip r:embed="rId4" cstate="print"/>
          <a:srcRect/>
          <a:stretch>
            <a:fillRect/>
          </a:stretch>
        </p:blipFill>
        <p:spPr bwMode="auto">
          <a:xfrm>
            <a:off x="4211961" y="0"/>
            <a:ext cx="4932040" cy="3699030"/>
          </a:xfrm>
          <a:prstGeom prst="rect">
            <a:avLst/>
          </a:prstGeom>
          <a:ln>
            <a:noFill/>
          </a:ln>
          <a:effectLst>
            <a:softEdge rad="112500"/>
          </a:effectLst>
        </p:spPr>
      </p:pic>
      <p:pic>
        <p:nvPicPr>
          <p:cNvPr id="9" name="Рисунок 8" descr="wallpapers_14294.jpg"/>
          <p:cNvPicPr>
            <a:picLocks noChangeAspect="1"/>
          </p:cNvPicPr>
          <p:nvPr/>
        </p:nvPicPr>
        <p:blipFill>
          <a:blip r:embed="rId5" cstate="print"/>
          <a:srcRect t="4000" r="1000" b="4000"/>
          <a:stretch>
            <a:fillRect/>
          </a:stretch>
        </p:blipFill>
        <p:spPr>
          <a:xfrm>
            <a:off x="0" y="1700808"/>
            <a:ext cx="5112568" cy="3563305"/>
          </a:xfrm>
          <a:prstGeom prst="rect">
            <a:avLst/>
          </a:prstGeom>
          <a:ln>
            <a:noFill/>
          </a:ln>
          <a:effectLst>
            <a:softEdge rad="112500"/>
          </a:effectLst>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5" presetClass="entr" presetSubtype="0" fill="hold" nodeType="afterEffect">
                                  <p:stCondLst>
                                    <p:cond delay="800"/>
                                  </p:stCondLst>
                                  <p:childTnLst>
                                    <p:set>
                                      <p:cBhvr>
                                        <p:cTn id="12" dur="1" fill="hold">
                                          <p:stCondLst>
                                            <p:cond delay="0"/>
                                          </p:stCondLst>
                                        </p:cTn>
                                        <p:tgtEl>
                                          <p:spTgt spid="31747"/>
                                        </p:tgtEl>
                                        <p:attrNameLst>
                                          <p:attrName>style.visibility</p:attrName>
                                        </p:attrNameLst>
                                      </p:cBhvr>
                                      <p:to>
                                        <p:strVal val="visible"/>
                                      </p:to>
                                    </p:set>
                                    <p:anim calcmode="lin" valueType="num">
                                      <p:cBhvr>
                                        <p:cTn id="13" dur="1000" fill="hold"/>
                                        <p:tgtEl>
                                          <p:spTgt spid="31747"/>
                                        </p:tgtEl>
                                        <p:attrNameLst>
                                          <p:attrName>ppt_w</p:attrName>
                                        </p:attrNameLst>
                                      </p:cBhvr>
                                      <p:tavLst>
                                        <p:tav tm="0">
                                          <p:val>
                                            <p:strVal val="#ppt_w*0.70"/>
                                          </p:val>
                                        </p:tav>
                                        <p:tav tm="100000">
                                          <p:val>
                                            <p:strVal val="#ppt_w"/>
                                          </p:val>
                                        </p:tav>
                                      </p:tavLst>
                                    </p:anim>
                                    <p:anim calcmode="lin" valueType="num">
                                      <p:cBhvr>
                                        <p:cTn id="14" dur="1000" fill="hold"/>
                                        <p:tgtEl>
                                          <p:spTgt spid="31747"/>
                                        </p:tgtEl>
                                        <p:attrNameLst>
                                          <p:attrName>ppt_h</p:attrName>
                                        </p:attrNameLst>
                                      </p:cBhvr>
                                      <p:tavLst>
                                        <p:tav tm="0">
                                          <p:val>
                                            <p:strVal val="#ppt_h"/>
                                          </p:val>
                                        </p:tav>
                                        <p:tav tm="100000">
                                          <p:val>
                                            <p:strVal val="#ppt_h"/>
                                          </p:val>
                                        </p:tav>
                                      </p:tavLst>
                                    </p:anim>
                                    <p:animEffect transition="in" filter="fade">
                                      <p:cBhvr>
                                        <p:cTn id="15" dur="1000"/>
                                        <p:tgtEl>
                                          <p:spTgt spid="31747"/>
                                        </p:tgtEl>
                                      </p:cBhvr>
                                    </p:animEffect>
                                  </p:childTnLst>
                                </p:cTn>
                              </p:par>
                            </p:childTnLst>
                          </p:cTn>
                        </p:par>
                        <p:par>
                          <p:cTn id="16" fill="hold">
                            <p:stCondLst>
                              <p:cond delay="2800"/>
                            </p:stCondLst>
                            <p:childTnLst>
                              <p:par>
                                <p:cTn id="17" presetID="22" presetClass="entr" presetSubtype="4" fill="hold" nodeType="afterEffect">
                                  <p:stCondLst>
                                    <p:cond delay="80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3gEu65g9.jpg"/>
          <p:cNvPicPr>
            <a:picLocks noChangeAspect="1"/>
          </p:cNvPicPr>
          <p:nvPr/>
        </p:nvPicPr>
        <p:blipFill>
          <a:blip r:embed="rId3" cstate="print"/>
          <a:stretch>
            <a:fillRect/>
          </a:stretch>
        </p:blipFill>
        <p:spPr>
          <a:xfrm>
            <a:off x="0" y="-99392"/>
            <a:ext cx="9144000" cy="6957392"/>
          </a:xfrm>
          <a:prstGeom prst="rect">
            <a:avLst/>
          </a:prstGeom>
        </p:spPr>
      </p:pic>
      <p:pic>
        <p:nvPicPr>
          <p:cNvPr id="32770" name="Рисунок 14"/>
          <p:cNvPicPr>
            <a:picLocks noChangeAspect="1" noChangeArrowheads="1"/>
          </p:cNvPicPr>
          <p:nvPr/>
        </p:nvPicPr>
        <p:blipFill>
          <a:blip r:embed="rId4" cstate="print"/>
          <a:srcRect/>
          <a:stretch>
            <a:fillRect/>
          </a:stretch>
        </p:blipFill>
        <p:spPr bwMode="auto">
          <a:xfrm rot="21347788" flipH="1">
            <a:off x="127727" y="2307385"/>
            <a:ext cx="4896544" cy="3664757"/>
          </a:xfrm>
          <a:prstGeom prst="rect">
            <a:avLst/>
          </a:prstGeom>
          <a:ln>
            <a:noFill/>
          </a:ln>
          <a:effectLst>
            <a:softEdge rad="112500"/>
          </a:effectLst>
        </p:spPr>
      </p:pic>
      <p:pic>
        <p:nvPicPr>
          <p:cNvPr id="32771" name="Рисунок 13"/>
          <p:cNvPicPr>
            <a:picLocks noChangeAspect="1" noChangeArrowheads="1"/>
          </p:cNvPicPr>
          <p:nvPr/>
        </p:nvPicPr>
        <p:blipFill>
          <a:blip r:embed="rId5" cstate="print"/>
          <a:srcRect/>
          <a:stretch>
            <a:fillRect/>
          </a:stretch>
        </p:blipFill>
        <p:spPr bwMode="auto">
          <a:xfrm rot="398319">
            <a:off x="3950770" y="2842264"/>
            <a:ext cx="5004048" cy="3755000"/>
          </a:xfrm>
          <a:prstGeom prst="rect">
            <a:avLst/>
          </a:prstGeom>
          <a:ln>
            <a:noFill/>
          </a:ln>
          <a:effectLst>
            <a:softEdge rad="112500"/>
          </a:effectLst>
        </p:spPr>
      </p:pic>
      <p:sp>
        <p:nvSpPr>
          <p:cNvPr id="3" name="Прямоугольник 2"/>
          <p:cNvSpPr/>
          <p:nvPr/>
        </p:nvSpPr>
        <p:spPr>
          <a:xfrm>
            <a:off x="179512" y="260648"/>
            <a:ext cx="8784976" cy="2246769"/>
          </a:xfrm>
          <a:prstGeom prst="rect">
            <a:avLst/>
          </a:prstGeom>
        </p:spPr>
        <p:txBody>
          <a:bodyPr wrap="square">
            <a:spAutoFit/>
          </a:bodyPr>
          <a:lstStyle/>
          <a:p>
            <a:pPr algn="ctr"/>
            <a:r>
              <a:rPr lang="uk-UA" sz="2800" b="1"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У 1984 році в Антарктиді був знайдений метеорит, який прилетів з Марса, на якому були виявлені сліди </a:t>
            </a:r>
            <a:r>
              <a:rPr lang="uk-UA" sz="2800" b="1" dirty="0" err="1">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Нанобактерії</a:t>
            </a:r>
            <a:r>
              <a:rPr lang="uk-UA" sz="2800" b="1"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Позаземне походження цих бактерій до цих пір під сумнівом.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900"/>
                                  </p:stCondLst>
                                  <p:childTnLst>
                                    <p:set>
                                      <p:cBhvr>
                                        <p:cTn id="10" dur="1" fill="hold">
                                          <p:stCondLst>
                                            <p:cond delay="0"/>
                                          </p:stCondLst>
                                        </p:cTn>
                                        <p:tgtEl>
                                          <p:spTgt spid="32770"/>
                                        </p:tgtEl>
                                        <p:attrNameLst>
                                          <p:attrName>style.visibility</p:attrName>
                                        </p:attrNameLst>
                                      </p:cBhvr>
                                      <p:to>
                                        <p:strVal val="visible"/>
                                      </p:to>
                                    </p:set>
                                    <p:animEffect transition="in" filter="randombar(horizontal)">
                                      <p:cBhvr>
                                        <p:cTn id="11" dur="500"/>
                                        <p:tgtEl>
                                          <p:spTgt spid="32770"/>
                                        </p:tgtEl>
                                      </p:cBhvr>
                                    </p:animEffect>
                                  </p:childTnLst>
                                </p:cTn>
                              </p:par>
                            </p:childTnLst>
                          </p:cTn>
                        </p:par>
                        <p:par>
                          <p:cTn id="12" fill="hold">
                            <p:stCondLst>
                              <p:cond delay="1900"/>
                            </p:stCondLst>
                            <p:childTnLst>
                              <p:par>
                                <p:cTn id="13" presetID="17" presetClass="entr" presetSubtype="10" fill="hold" nodeType="afterEffect">
                                  <p:stCondLst>
                                    <p:cond delay="900"/>
                                  </p:stCondLst>
                                  <p:childTnLst>
                                    <p:set>
                                      <p:cBhvr>
                                        <p:cTn id="14" dur="1" fill="hold">
                                          <p:stCondLst>
                                            <p:cond delay="0"/>
                                          </p:stCondLst>
                                        </p:cTn>
                                        <p:tgtEl>
                                          <p:spTgt spid="32771"/>
                                        </p:tgtEl>
                                        <p:attrNameLst>
                                          <p:attrName>style.visibility</p:attrName>
                                        </p:attrNameLst>
                                      </p:cBhvr>
                                      <p:to>
                                        <p:strVal val="visible"/>
                                      </p:to>
                                    </p:set>
                                    <p:anim calcmode="lin" valueType="num">
                                      <p:cBhvr>
                                        <p:cTn id="15" dur="500" fill="hold"/>
                                        <p:tgtEl>
                                          <p:spTgt spid="32771"/>
                                        </p:tgtEl>
                                        <p:attrNameLst>
                                          <p:attrName>ppt_w</p:attrName>
                                        </p:attrNameLst>
                                      </p:cBhvr>
                                      <p:tavLst>
                                        <p:tav tm="0">
                                          <p:val>
                                            <p:fltVal val="0"/>
                                          </p:val>
                                        </p:tav>
                                        <p:tav tm="100000">
                                          <p:val>
                                            <p:strVal val="#ppt_w"/>
                                          </p:val>
                                        </p:tav>
                                      </p:tavLst>
                                    </p:anim>
                                    <p:anim calcmode="lin" valueType="num">
                                      <p:cBhvr>
                                        <p:cTn id="16" dur="500" fill="hold"/>
                                        <p:tgtEl>
                                          <p:spTgt spid="327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360848248580787.jpg"/>
          <p:cNvPicPr>
            <a:picLocks noChangeAspect="1"/>
          </p:cNvPicPr>
          <p:nvPr/>
        </p:nvPicPr>
        <p:blipFill>
          <a:blip r:embed="rId3" cstate="print"/>
          <a:stretch>
            <a:fillRect/>
          </a:stretch>
        </p:blipFill>
        <p:spPr>
          <a:xfrm>
            <a:off x="0" y="0"/>
            <a:ext cx="9144000" cy="6858000"/>
          </a:xfrm>
          <a:prstGeom prst="rect">
            <a:avLst/>
          </a:prstGeom>
        </p:spPr>
      </p:pic>
      <p:sp>
        <p:nvSpPr>
          <p:cNvPr id="3" name="Прямоугольник 2"/>
          <p:cNvSpPr/>
          <p:nvPr/>
        </p:nvSpPr>
        <p:spPr>
          <a:xfrm>
            <a:off x="0" y="1"/>
            <a:ext cx="5076056" cy="3939540"/>
          </a:xfrm>
          <a:prstGeom prst="rect">
            <a:avLst/>
          </a:prstGeom>
        </p:spPr>
        <p:txBody>
          <a:bodyPr wrap="square">
            <a:spAutoFit/>
          </a:bodyPr>
          <a:lstStyle/>
          <a:p>
            <a:pPr algn="ctr"/>
            <a:r>
              <a:rPr lang="uk-UA" sz="2500" b="1"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Міжнародна група вчених прийшла до висновку, що джерелом виникнення життя у Всесвіті можуть бути масивні чорні дірки, що викидають зі своїх надр розігрітий газ, який складається в основному з вуглецю і кисню - основних складових органічних молекул</a:t>
            </a:r>
            <a:r>
              <a:rPr lang="uk-UA" sz="2500" b="1" dirty="0"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a:t>
            </a:r>
            <a:endParaRPr lang="uk-UA" sz="2500" b="1"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33794" name="Рисунок 17"/>
          <p:cNvPicPr>
            <a:picLocks noChangeAspect="1" noChangeArrowheads="1"/>
          </p:cNvPicPr>
          <p:nvPr/>
        </p:nvPicPr>
        <p:blipFill>
          <a:blip r:embed="rId4" cstate="print"/>
          <a:srcRect/>
          <a:stretch>
            <a:fillRect/>
          </a:stretch>
        </p:blipFill>
        <p:spPr bwMode="auto">
          <a:xfrm>
            <a:off x="5011249" y="332656"/>
            <a:ext cx="4132751" cy="3096344"/>
          </a:xfrm>
          <a:prstGeom prst="rect">
            <a:avLst/>
          </a:prstGeom>
          <a:ln>
            <a:noFill/>
          </a:ln>
          <a:effectLst>
            <a:softEdge rad="112500"/>
          </a:effectLst>
        </p:spPr>
      </p:pic>
      <p:pic>
        <p:nvPicPr>
          <p:cNvPr id="33795" name="Рисунок 16"/>
          <p:cNvPicPr>
            <a:picLocks noChangeAspect="1" noChangeArrowheads="1"/>
          </p:cNvPicPr>
          <p:nvPr/>
        </p:nvPicPr>
        <p:blipFill>
          <a:blip r:embed="rId5" cstate="print"/>
          <a:srcRect/>
          <a:stretch>
            <a:fillRect/>
          </a:stretch>
        </p:blipFill>
        <p:spPr bwMode="auto">
          <a:xfrm>
            <a:off x="323528" y="3699030"/>
            <a:ext cx="4211960" cy="3158970"/>
          </a:xfrm>
          <a:prstGeom prst="rect">
            <a:avLst/>
          </a:prstGeom>
          <a:ln>
            <a:noFill/>
          </a:ln>
          <a:effectLst>
            <a:softEdge rad="112500"/>
          </a:effectLst>
        </p:spPr>
      </p:pic>
      <p:pic>
        <p:nvPicPr>
          <p:cNvPr id="33796" name="Рисунок 15"/>
          <p:cNvPicPr>
            <a:picLocks noChangeAspect="1" noChangeArrowheads="1"/>
          </p:cNvPicPr>
          <p:nvPr/>
        </p:nvPicPr>
        <p:blipFill>
          <a:blip r:embed="rId6" cstate="print"/>
          <a:srcRect/>
          <a:stretch>
            <a:fillRect/>
          </a:stretch>
        </p:blipFill>
        <p:spPr bwMode="auto">
          <a:xfrm>
            <a:off x="4473538" y="3356992"/>
            <a:ext cx="4670462" cy="3501008"/>
          </a:xfrm>
          <a:prstGeom prst="rect">
            <a:avLst/>
          </a:prstGeom>
          <a:ln>
            <a:noFill/>
          </a:ln>
          <a:effectLst>
            <a:softEdge rad="112500"/>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800"/>
                                  </p:stCondLst>
                                  <p:childTnLst>
                                    <p:set>
                                      <p:cBhvr>
                                        <p:cTn id="12" dur="1" fill="hold">
                                          <p:stCondLst>
                                            <p:cond delay="0"/>
                                          </p:stCondLst>
                                        </p:cTn>
                                        <p:tgtEl>
                                          <p:spTgt spid="33795"/>
                                        </p:tgtEl>
                                        <p:attrNameLst>
                                          <p:attrName>style.visibility</p:attrName>
                                        </p:attrNameLst>
                                      </p:cBhvr>
                                      <p:to>
                                        <p:strVal val="visible"/>
                                      </p:to>
                                    </p:set>
                                    <p:anim calcmode="lin" valueType="num">
                                      <p:cBhvr>
                                        <p:cTn id="13" dur="1000" fill="hold"/>
                                        <p:tgtEl>
                                          <p:spTgt spid="33795"/>
                                        </p:tgtEl>
                                        <p:attrNameLst>
                                          <p:attrName>ppt_w</p:attrName>
                                        </p:attrNameLst>
                                      </p:cBhvr>
                                      <p:tavLst>
                                        <p:tav tm="0">
                                          <p:val>
                                            <p:strVal val="#ppt_w*0.70"/>
                                          </p:val>
                                        </p:tav>
                                        <p:tav tm="100000">
                                          <p:val>
                                            <p:strVal val="#ppt_w"/>
                                          </p:val>
                                        </p:tav>
                                      </p:tavLst>
                                    </p:anim>
                                    <p:anim calcmode="lin" valueType="num">
                                      <p:cBhvr>
                                        <p:cTn id="14" dur="1000" fill="hold"/>
                                        <p:tgtEl>
                                          <p:spTgt spid="33795"/>
                                        </p:tgtEl>
                                        <p:attrNameLst>
                                          <p:attrName>ppt_h</p:attrName>
                                        </p:attrNameLst>
                                      </p:cBhvr>
                                      <p:tavLst>
                                        <p:tav tm="0">
                                          <p:val>
                                            <p:strVal val="#ppt_h"/>
                                          </p:val>
                                        </p:tav>
                                        <p:tav tm="100000">
                                          <p:val>
                                            <p:strVal val="#ppt_h"/>
                                          </p:val>
                                        </p:tav>
                                      </p:tavLst>
                                    </p:anim>
                                    <p:animEffect transition="in" filter="fade">
                                      <p:cBhvr>
                                        <p:cTn id="15" dur="1000"/>
                                        <p:tgtEl>
                                          <p:spTgt spid="33795"/>
                                        </p:tgtEl>
                                      </p:cBhvr>
                                    </p:animEffect>
                                  </p:childTnLst>
                                </p:cTn>
                              </p:par>
                            </p:childTnLst>
                          </p:cTn>
                        </p:par>
                        <p:par>
                          <p:cTn id="16" fill="hold">
                            <p:stCondLst>
                              <p:cond delay="2800"/>
                            </p:stCondLst>
                            <p:childTnLst>
                              <p:par>
                                <p:cTn id="17" presetID="24" presetClass="entr" presetSubtype="0" fill="hold" nodeType="afterEffect">
                                  <p:stCondLst>
                                    <p:cond delay="800"/>
                                  </p:stCondLst>
                                  <p:childTnLst>
                                    <p:set>
                                      <p:cBhvr>
                                        <p:cTn id="18" dur="1" fill="hold">
                                          <p:stCondLst>
                                            <p:cond delay="0"/>
                                          </p:stCondLst>
                                        </p:cTn>
                                        <p:tgtEl>
                                          <p:spTgt spid="33796"/>
                                        </p:tgtEl>
                                        <p:attrNameLst>
                                          <p:attrName>style.visibility</p:attrName>
                                        </p:attrNameLst>
                                      </p:cBhvr>
                                      <p:to>
                                        <p:strVal val="visible"/>
                                      </p:to>
                                    </p:set>
                                    <p:anim to="" calcmode="lin" valueType="num">
                                      <p:cBhvr>
                                        <p:cTn id="19" dur="1" fill="hold"/>
                                        <p:tgtEl>
                                          <p:spTgt spid="33796"/>
                                        </p:tgtEl>
                                        <p:attrNameLst>
                                          <p:attrName/>
                                        </p:attrNameLst>
                                      </p:cBhvr>
                                    </p:anim>
                                  </p:childTnLst>
                                </p:cTn>
                              </p:par>
                            </p:childTnLst>
                          </p:cTn>
                        </p:par>
                        <p:par>
                          <p:cTn id="20" fill="hold">
                            <p:stCondLst>
                              <p:cond delay="3600"/>
                            </p:stCondLst>
                            <p:childTnLst>
                              <p:par>
                                <p:cTn id="21" presetID="24" presetClass="entr" presetSubtype="0" fill="hold" nodeType="afterEffect">
                                  <p:stCondLst>
                                    <p:cond delay="700"/>
                                  </p:stCondLst>
                                  <p:childTnLst>
                                    <p:set>
                                      <p:cBhvr>
                                        <p:cTn id="22" dur="1" fill="hold">
                                          <p:stCondLst>
                                            <p:cond delay="0"/>
                                          </p:stCondLst>
                                        </p:cTn>
                                        <p:tgtEl>
                                          <p:spTgt spid="33794"/>
                                        </p:tgtEl>
                                        <p:attrNameLst>
                                          <p:attrName>style.visibility</p:attrName>
                                        </p:attrNameLst>
                                      </p:cBhvr>
                                      <p:to>
                                        <p:strVal val="visible"/>
                                      </p:to>
                                    </p:set>
                                    <p:anim to="" calcmode="lin" valueType="num">
                                      <p:cBhvr>
                                        <p:cTn id="23" dur="1" fill="hold"/>
                                        <p:tgtEl>
                                          <p:spTgt spid="3379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orionprop_hst.jpg"/>
          <p:cNvPicPr>
            <a:picLocks noChangeAspect="1"/>
          </p:cNvPicPr>
          <p:nvPr/>
        </p:nvPicPr>
        <p:blipFill>
          <a:blip r:embed="rId3" cstate="print">
            <a:lum/>
          </a:blip>
          <a:stretch>
            <a:fillRect/>
          </a:stretch>
        </p:blipFill>
        <p:spPr>
          <a:xfrm>
            <a:off x="-1" y="0"/>
            <a:ext cx="9144001" cy="6858000"/>
          </a:xfrm>
          <a:prstGeom prst="rect">
            <a:avLst/>
          </a:prstGeom>
        </p:spPr>
      </p:pic>
      <p:sp>
        <p:nvSpPr>
          <p:cNvPr id="3" name="Прямоугольник 2"/>
          <p:cNvSpPr/>
          <p:nvPr/>
        </p:nvSpPr>
        <p:spPr>
          <a:xfrm>
            <a:off x="2339752" y="0"/>
            <a:ext cx="4999958" cy="584775"/>
          </a:xfrm>
          <a:prstGeom prst="rect">
            <a:avLst/>
          </a:prstGeom>
        </p:spPr>
        <p:txBody>
          <a:bodyPr wrap="none">
            <a:spAutoFit/>
          </a:bodyPr>
          <a:lstStyle/>
          <a:p>
            <a:r>
              <a:rPr lang="uk-UA" sz="3200" b="1"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Міст </a:t>
            </a:r>
            <a:r>
              <a:rPr lang="uk-UA" sz="3200" b="1" dirty="0" err="1">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Ейнштейна-Розена</a:t>
            </a:r>
            <a:endParaRPr lang="uk-UA" sz="3200" b="1"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4" name="Прямоугольник 3"/>
          <p:cNvSpPr/>
          <p:nvPr/>
        </p:nvSpPr>
        <p:spPr>
          <a:xfrm>
            <a:off x="0" y="620688"/>
            <a:ext cx="4932040" cy="6524863"/>
          </a:xfrm>
          <a:prstGeom prst="rect">
            <a:avLst/>
          </a:prstGeom>
        </p:spPr>
        <p:txBody>
          <a:bodyPr wrap="square">
            <a:spAutoFit/>
          </a:bodyPr>
          <a:lstStyle/>
          <a:p>
            <a:pPr algn="ctr"/>
            <a:r>
              <a:rPr lang="uk-UA" sz="2200" b="1"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Міст </a:t>
            </a:r>
            <a:r>
              <a:rPr lang="uk-UA" sz="2200" b="1" dirty="0" err="1">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Ейнштейна-Розена</a:t>
            </a:r>
            <a:r>
              <a:rPr lang="uk-UA" sz="2200" b="1"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 ворота до іншого виміру, портал у нові, ще не відомі світи. Хоча теорію про це висунули у 1935 році, але вже нашим предкам було відомо про «кротові нори», які слугували порталом між світом Богів та світом людей. </a:t>
            </a:r>
            <a:r>
              <a:rPr lang="uk-UA" sz="2200" b="1" dirty="0" err="1">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Біфрьост</a:t>
            </a:r>
            <a:r>
              <a:rPr lang="uk-UA" sz="2200" b="1"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 веселковий міст, що зв’язує світ смертних та безсмертних, у скандинавській міфології. Вікінги вірили, що саме за допомогою цього мосту </a:t>
            </a:r>
            <a:r>
              <a:rPr lang="uk-UA" sz="2200" b="1" dirty="0" err="1">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Всебатько</a:t>
            </a:r>
            <a:r>
              <a:rPr lang="uk-UA" sz="2200" b="1"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приходить з </a:t>
            </a:r>
            <a:r>
              <a:rPr lang="uk-UA" sz="2200" b="1" dirty="0" err="1">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Асгарду</a:t>
            </a:r>
            <a:r>
              <a:rPr lang="uk-UA" sz="2200" b="1"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вірили, що після смерті вони, прямуючи до </a:t>
            </a:r>
            <a:r>
              <a:rPr lang="uk-UA" sz="2200" b="1" dirty="0" err="1">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Вальгалли</a:t>
            </a:r>
            <a:r>
              <a:rPr lang="uk-UA" sz="2200" b="1"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пройдуться по великому </a:t>
            </a:r>
            <a:r>
              <a:rPr lang="uk-UA" sz="2200" b="1" dirty="0" err="1">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Біфрьосту</a:t>
            </a:r>
            <a:r>
              <a:rPr lang="uk-UA" sz="2200" b="1"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Чим не «кротова нора»? </a:t>
            </a:r>
            <a:br>
              <a:rPr lang="uk-UA" sz="2200" b="1"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br>
            <a:endParaRPr lang="uk-UA" sz="2200" b="1"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34820" name="Рисунок 19"/>
          <p:cNvPicPr>
            <a:picLocks noChangeAspect="1" noChangeArrowheads="1"/>
          </p:cNvPicPr>
          <p:nvPr/>
        </p:nvPicPr>
        <p:blipFill>
          <a:blip r:embed="rId4" cstate="print"/>
          <a:srcRect/>
          <a:stretch>
            <a:fillRect/>
          </a:stretch>
        </p:blipFill>
        <p:spPr bwMode="auto">
          <a:xfrm>
            <a:off x="4955704" y="575556"/>
            <a:ext cx="4188296" cy="6282444"/>
          </a:xfrm>
          <a:prstGeom prst="rect">
            <a:avLst/>
          </a:prstGeom>
          <a:ln>
            <a:noFill/>
          </a:ln>
          <a:effectLst>
            <a:softEdge rad="112500"/>
          </a:effectLst>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5" presetClass="entr" presetSubtype="0" fill="hold" grpId="0" nodeType="afterEffect">
                                  <p:stCondLst>
                                    <p:cond delay="70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par>
                          <p:cTn id="16" fill="hold">
                            <p:stCondLst>
                              <p:cond delay="2700"/>
                            </p:stCondLst>
                            <p:childTnLst>
                              <p:par>
                                <p:cTn id="17" presetID="3" presetClass="entr" presetSubtype="10" fill="hold" nodeType="afterEffect">
                                  <p:stCondLst>
                                    <p:cond delay="1000"/>
                                  </p:stCondLst>
                                  <p:childTnLst>
                                    <p:set>
                                      <p:cBhvr>
                                        <p:cTn id="18" dur="1" fill="hold">
                                          <p:stCondLst>
                                            <p:cond delay="0"/>
                                          </p:stCondLst>
                                        </p:cTn>
                                        <p:tgtEl>
                                          <p:spTgt spid="34820"/>
                                        </p:tgtEl>
                                        <p:attrNameLst>
                                          <p:attrName>style.visibility</p:attrName>
                                        </p:attrNameLst>
                                      </p:cBhvr>
                                      <p:to>
                                        <p:strVal val="visible"/>
                                      </p:to>
                                    </p:set>
                                    <p:animEffect transition="in" filter="blinds(horizontal)">
                                      <p:cBhvr>
                                        <p:cTn id="19"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02889358.jpg"/>
          <p:cNvPicPr>
            <a:picLocks noChangeAspect="1"/>
          </p:cNvPicPr>
          <p:nvPr/>
        </p:nvPicPr>
        <p:blipFill>
          <a:blip r:embed="rId3" cstate="print"/>
          <a:stretch>
            <a:fillRect/>
          </a:stretch>
        </p:blipFill>
        <p:spPr>
          <a:xfrm>
            <a:off x="0" y="0"/>
            <a:ext cx="9144000" cy="6858000"/>
          </a:xfrm>
          <a:prstGeom prst="rect">
            <a:avLst/>
          </a:prstGeom>
        </p:spPr>
      </p:pic>
      <p:sp>
        <p:nvSpPr>
          <p:cNvPr id="3" name="Прямоугольник 2"/>
          <p:cNvSpPr/>
          <p:nvPr/>
        </p:nvSpPr>
        <p:spPr>
          <a:xfrm>
            <a:off x="395536" y="116632"/>
            <a:ext cx="8496944" cy="646331"/>
          </a:xfrm>
          <a:prstGeom prst="rect">
            <a:avLst/>
          </a:prstGeom>
        </p:spPr>
        <p:txBody>
          <a:bodyPr wrap="square">
            <a:spAutoFit/>
          </a:bodyPr>
          <a:lstStyle/>
          <a:p>
            <a:r>
              <a:rPr lang="uk-UA" sz="3600" b="1" dirty="0">
                <a:ln w="12700">
                  <a:solidFill>
                    <a:schemeClr val="tx1"/>
                  </a:solidFill>
                  <a:prstDash val="sysDash"/>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НЛО - </a:t>
            </a:r>
            <a:r>
              <a:rPr lang="uk-UA" sz="3600" b="1" dirty="0" err="1">
                <a:ln w="12700">
                  <a:solidFill>
                    <a:schemeClr val="tx1"/>
                  </a:solidFill>
                  <a:prstDash val="sysDash"/>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Неопізнаний</a:t>
            </a:r>
            <a:r>
              <a:rPr lang="uk-UA" sz="3600" b="1" dirty="0">
                <a:ln w="12700">
                  <a:solidFill>
                    <a:schemeClr val="tx1"/>
                  </a:solidFill>
                  <a:prstDash val="sysDash"/>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 літаючий об'єкт </a:t>
            </a:r>
          </a:p>
        </p:txBody>
      </p:sp>
      <p:sp>
        <p:nvSpPr>
          <p:cNvPr id="4" name="Прямоугольник 3"/>
          <p:cNvSpPr/>
          <p:nvPr/>
        </p:nvSpPr>
        <p:spPr>
          <a:xfrm>
            <a:off x="0" y="4653136"/>
            <a:ext cx="9144000" cy="2462213"/>
          </a:xfrm>
          <a:prstGeom prst="rect">
            <a:avLst/>
          </a:prstGeom>
        </p:spPr>
        <p:txBody>
          <a:bodyPr wrap="square">
            <a:spAutoFit/>
          </a:bodyPr>
          <a:lstStyle/>
          <a:p>
            <a:pPr algn="ctr"/>
            <a:r>
              <a:rPr lang="uk-UA" sz="2200" b="1"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Дуже часто об'єкти НЛО спостерігалися ще в далекій давнині. У </a:t>
            </a:r>
            <a:r>
              <a:rPr lang="uk-UA" sz="2200" b="1" dirty="0" err="1">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хроніках</a:t>
            </a:r>
            <a:r>
              <a:rPr lang="uk-UA" sz="2200" b="1"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легендах і стародавніх творах збереглося чимало повідомлення про невідомі предмети правильної форми, час від часу з'являються на небі. Найперші НЛО були зображені на стінах печер Іспанії, Франції, Китаю - приблизно 10-15 тисяч років тому</a:t>
            </a:r>
            <a:r>
              <a:rPr lang="uk-UA" sz="2200" b="1" dirty="0"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a:t>
            </a:r>
            <a:r>
              <a:rPr lang="uk-UA" sz="2200" b="1"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a:r>
            <a:br>
              <a:rPr lang="uk-UA" sz="2200" b="1"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br>
            <a:endParaRPr lang="uk-UA" sz="2200" b="1"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5" name="Рисунок 4" descr="y_90e56f3b.jpg"/>
          <p:cNvPicPr>
            <a:picLocks noChangeAspect="1"/>
          </p:cNvPicPr>
          <p:nvPr/>
        </p:nvPicPr>
        <p:blipFill>
          <a:blip r:embed="rId4" cstate="print"/>
          <a:stretch>
            <a:fillRect/>
          </a:stretch>
        </p:blipFill>
        <p:spPr>
          <a:xfrm rot="21281183" flipH="1">
            <a:off x="159535" y="911308"/>
            <a:ext cx="4891676" cy="3672408"/>
          </a:xfrm>
          <a:prstGeom prst="rect">
            <a:avLst/>
          </a:prstGeom>
          <a:ln>
            <a:noFill/>
          </a:ln>
          <a:effectLst>
            <a:softEdge rad="112500"/>
          </a:effectLst>
        </p:spPr>
      </p:pic>
      <p:pic>
        <p:nvPicPr>
          <p:cNvPr id="35842" name="Рисунок 22"/>
          <p:cNvPicPr>
            <a:picLocks noChangeAspect="1" noChangeArrowheads="1"/>
          </p:cNvPicPr>
          <p:nvPr/>
        </p:nvPicPr>
        <p:blipFill>
          <a:blip r:embed="rId5" cstate="print"/>
          <a:srcRect/>
          <a:stretch>
            <a:fillRect/>
          </a:stretch>
        </p:blipFill>
        <p:spPr bwMode="auto">
          <a:xfrm rot="537514" flipH="1">
            <a:off x="4395979" y="963089"/>
            <a:ext cx="4564188" cy="3423141"/>
          </a:xfrm>
          <a:prstGeom prst="rect">
            <a:avLst/>
          </a:prstGeom>
          <a:ln>
            <a:noFill/>
          </a:ln>
          <a:effectLst>
            <a:softEdge rad="112500"/>
          </a:effectLst>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42" presetClass="entr" presetSubtype="0" fill="hold" grpId="0" nodeType="after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7" presetClass="entr" presetSubtype="0" fill="hold" nodeType="afterEffect">
                                  <p:stCondLst>
                                    <p:cond delay="9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4400"/>
                            </p:stCondLst>
                            <p:childTnLst>
                              <p:par>
                                <p:cTn id="23" presetID="24" presetClass="entr" presetSubtype="0" fill="hold" nodeType="afterEffect">
                                  <p:stCondLst>
                                    <p:cond delay="900"/>
                                  </p:stCondLst>
                                  <p:childTnLst>
                                    <p:set>
                                      <p:cBhvr>
                                        <p:cTn id="24" dur="1" fill="hold">
                                          <p:stCondLst>
                                            <p:cond delay="0"/>
                                          </p:stCondLst>
                                        </p:cTn>
                                        <p:tgtEl>
                                          <p:spTgt spid="35842"/>
                                        </p:tgtEl>
                                        <p:attrNameLst>
                                          <p:attrName>style.visibility</p:attrName>
                                        </p:attrNameLst>
                                      </p:cBhvr>
                                      <p:to>
                                        <p:strVal val="visible"/>
                                      </p:to>
                                    </p:set>
                                    <p:anim to="" calcmode="lin" valueType="num">
                                      <p:cBhvr>
                                        <p:cTn id="25" dur="1" fill="hold"/>
                                        <p:tgtEl>
                                          <p:spTgt spid="3584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342052101_20204.jpg"/>
          <p:cNvPicPr>
            <a:picLocks noChangeAspect="1"/>
          </p:cNvPicPr>
          <p:nvPr/>
        </p:nvPicPr>
        <p:blipFill>
          <a:blip r:embed="rId3" cstate="print"/>
          <a:stretch>
            <a:fillRect/>
          </a:stretch>
        </p:blipFill>
        <p:spPr>
          <a:xfrm>
            <a:off x="-252536" y="0"/>
            <a:ext cx="9649071" cy="6858000"/>
          </a:xfrm>
          <a:prstGeom prst="rect">
            <a:avLst/>
          </a:prstGeom>
        </p:spPr>
      </p:pic>
      <p:pic>
        <p:nvPicPr>
          <p:cNvPr id="5" name="Рисунок 4" descr="hausruck_ufo1-650x480.jpg"/>
          <p:cNvPicPr>
            <a:picLocks noChangeAspect="1"/>
          </p:cNvPicPr>
          <p:nvPr/>
        </p:nvPicPr>
        <p:blipFill>
          <a:blip r:embed="rId4" cstate="print"/>
          <a:stretch>
            <a:fillRect/>
          </a:stretch>
        </p:blipFill>
        <p:spPr>
          <a:xfrm rot="266368" flipH="1">
            <a:off x="5491502" y="1474464"/>
            <a:ext cx="3556195" cy="2626113"/>
          </a:xfrm>
          <a:prstGeom prst="rect">
            <a:avLst/>
          </a:prstGeom>
          <a:ln>
            <a:noFill/>
          </a:ln>
          <a:effectLst>
            <a:softEdge rad="112500"/>
          </a:effectLst>
        </p:spPr>
      </p:pic>
      <p:pic>
        <p:nvPicPr>
          <p:cNvPr id="6" name="Рисунок 5" descr="загруженное.jpg"/>
          <p:cNvPicPr>
            <a:picLocks noChangeAspect="1"/>
          </p:cNvPicPr>
          <p:nvPr/>
        </p:nvPicPr>
        <p:blipFill>
          <a:blip r:embed="rId5" cstate="print"/>
          <a:stretch>
            <a:fillRect/>
          </a:stretch>
        </p:blipFill>
        <p:spPr>
          <a:xfrm>
            <a:off x="2771800" y="0"/>
            <a:ext cx="4032068" cy="2767006"/>
          </a:xfrm>
          <a:prstGeom prst="rect">
            <a:avLst/>
          </a:prstGeom>
          <a:ln>
            <a:noFill/>
          </a:ln>
          <a:effectLst>
            <a:softEdge rad="112500"/>
          </a:effectLst>
        </p:spPr>
      </p:pic>
      <p:pic>
        <p:nvPicPr>
          <p:cNvPr id="7" name="Рисунок 6" descr="867151.jpg"/>
          <p:cNvPicPr>
            <a:picLocks noChangeAspect="1"/>
          </p:cNvPicPr>
          <p:nvPr/>
        </p:nvPicPr>
        <p:blipFill>
          <a:blip r:embed="rId6" cstate="print"/>
          <a:stretch>
            <a:fillRect/>
          </a:stretch>
        </p:blipFill>
        <p:spPr>
          <a:xfrm rot="21220697">
            <a:off x="29988" y="1393741"/>
            <a:ext cx="3728314" cy="2721669"/>
          </a:xfrm>
          <a:prstGeom prst="rect">
            <a:avLst/>
          </a:prstGeom>
          <a:ln>
            <a:noFill/>
          </a:ln>
          <a:effectLst>
            <a:softEdge rad="112500"/>
          </a:effectLst>
        </p:spPr>
      </p:pic>
      <p:sp>
        <p:nvSpPr>
          <p:cNvPr id="37889" name="Rectangle 1"/>
          <p:cNvSpPr>
            <a:spLocks noChangeArrowheads="1"/>
          </p:cNvSpPr>
          <p:nvPr/>
        </p:nvSpPr>
        <p:spPr bwMode="auto">
          <a:xfrm>
            <a:off x="0" y="3645024"/>
            <a:ext cx="9144000"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200" b="1" i="0" u="none" strike="noStrike" normalizeH="0" baseline="0" dirty="0"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НЛО за зовнішніми ознаками можна поділити на 4 основних типи: </a:t>
            </a:r>
            <a:endParaRPr kumimoji="0" lang="ru-RU" sz="2200" b="1" i="0" u="none" strike="noStrike" normalizeH="0" baseline="0" dirty="0"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200" b="1" i="0" u="none" strike="noStrike" normalizeH="0" baseline="0" dirty="0"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а) дуже маленькі об'єкти, що представляють собою кулі або диски, діаметром 20 - 100 см. </a:t>
            </a:r>
            <a:endParaRPr kumimoji="0" lang="ru-RU" sz="2200" b="1" i="0" u="none" strike="noStrike" normalizeH="0" baseline="0" dirty="0"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200" b="1" i="0" u="none" strike="noStrike" normalizeH="0" baseline="0" dirty="0"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б) малі НЛО, що мають яйцеподібну і </a:t>
            </a:r>
            <a:r>
              <a:rPr kumimoji="0" lang="uk-UA" sz="2200" b="1" i="0" u="none" strike="noStrike" normalizeH="0" baseline="0" dirty="0" err="1"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дискообразную</a:t>
            </a:r>
            <a:r>
              <a:rPr kumimoji="0" lang="uk-UA" sz="2200" b="1" i="0" u="none" strike="noStrike" normalizeH="0" baseline="0" dirty="0"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 форму і діаметр 2-3м. </a:t>
            </a:r>
            <a:endParaRPr kumimoji="0" lang="ru-RU" sz="2200" b="1" i="0" u="none" strike="noStrike" normalizeH="0" baseline="0" dirty="0"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200" b="1" i="0" u="none" strike="noStrike" normalizeH="0" baseline="0" dirty="0"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в) основні НЛО, найчастіше диски діаметром 9-40 м</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200" b="1" i="0" u="none" strike="noStrike" normalizeH="0" baseline="0" dirty="0"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г) великі НЛО, що мають звичайну форму сигар або циліндрів довжиною 100-800 і більше метрів. </a:t>
            </a:r>
            <a:br>
              <a:rPr kumimoji="0" lang="uk-UA" sz="2200" b="1" i="0" u="none" strike="noStrike" normalizeH="0" baseline="0" dirty="0"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br>
            <a:r>
              <a:rPr kumimoji="0" lang="uk-UA" sz="2200" b="1" i="0" u="none" strike="noStrike" normalizeH="0" baseline="0" dirty="0"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
            </a:r>
            <a:br>
              <a:rPr kumimoji="0" lang="uk-UA" sz="2200" b="1" i="0" u="none" strike="noStrike" normalizeH="0" baseline="0" dirty="0"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br>
            <a:endParaRPr kumimoji="0" lang="uk-UA" sz="2200" b="1" i="0" u="none" strike="noStrike" normalizeH="0" baseline="0" dirty="0"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500"/>
                                  </p:stCondLst>
                                  <p:childTnLst>
                                    <p:set>
                                      <p:cBhvr>
                                        <p:cTn id="6" dur="1" fill="hold">
                                          <p:stCondLst>
                                            <p:cond delay="0"/>
                                          </p:stCondLst>
                                        </p:cTn>
                                        <p:tgtEl>
                                          <p:spTgt spid="37889"/>
                                        </p:tgtEl>
                                        <p:attrNameLst>
                                          <p:attrName>style.visibility</p:attrName>
                                        </p:attrNameLst>
                                      </p:cBhvr>
                                      <p:to>
                                        <p:strVal val="visible"/>
                                      </p:to>
                                    </p:set>
                                    <p:animEffect transition="in" filter="slide(fromBottom)">
                                      <p:cBhvr>
                                        <p:cTn id="7" dur="500"/>
                                        <p:tgtEl>
                                          <p:spTgt spid="37889"/>
                                        </p:tgtEl>
                                      </p:cBhvr>
                                    </p:animEffect>
                                  </p:childTnLst>
                                </p:cTn>
                              </p:par>
                            </p:childTnLst>
                          </p:cTn>
                        </p:par>
                        <p:par>
                          <p:cTn id="8" fill="hold">
                            <p:stCondLst>
                              <p:cond delay="1000"/>
                            </p:stCondLst>
                            <p:childTnLst>
                              <p:par>
                                <p:cTn id="9" presetID="42" presetClass="entr" presetSubtype="0" fill="hold" nodeType="afterEffect">
                                  <p:stCondLst>
                                    <p:cond delay="8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2800"/>
                            </p:stCondLst>
                            <p:childTnLst>
                              <p:par>
                                <p:cTn id="15" presetID="24" presetClass="entr" presetSubtype="0" fill="hold" nodeType="afterEffect">
                                  <p:stCondLst>
                                    <p:cond delay="100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par>
                          <p:cTn id="18" fill="hold">
                            <p:stCondLst>
                              <p:cond delay="3800"/>
                            </p:stCondLst>
                            <p:childTnLst>
                              <p:par>
                                <p:cTn id="19" presetID="24" presetClass="entr" presetSubtype="0" fill="hold" nodeType="afterEffect">
                                  <p:stCondLst>
                                    <p:cond delay="900"/>
                                  </p:stCondLst>
                                  <p:childTnLst>
                                    <p:set>
                                      <p:cBhvr>
                                        <p:cTn id="20" dur="1" fill="hold">
                                          <p:stCondLst>
                                            <p:cond delay="0"/>
                                          </p:stCondLst>
                                        </p:cTn>
                                        <p:tgtEl>
                                          <p:spTgt spid="6"/>
                                        </p:tgtEl>
                                        <p:attrNameLst>
                                          <p:attrName>style.visibility</p:attrName>
                                        </p:attrNameLst>
                                      </p:cBhvr>
                                      <p:to>
                                        <p:strVal val="visible"/>
                                      </p:to>
                                    </p:set>
                                    <p:anim to="" calcmode="lin" valueType="num">
                                      <p:cBhvr>
                                        <p:cTn id="21"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202.jpg"/>
          <p:cNvPicPr>
            <a:picLocks noChangeAspect="1"/>
          </p:cNvPicPr>
          <p:nvPr/>
        </p:nvPicPr>
        <p:blipFill>
          <a:blip r:embed="rId3" cstate="print"/>
          <a:stretch>
            <a:fillRect/>
          </a:stretch>
        </p:blipFill>
        <p:spPr>
          <a:xfrm>
            <a:off x="0" y="0"/>
            <a:ext cx="9144000" cy="6858000"/>
          </a:xfrm>
          <a:prstGeom prst="rect">
            <a:avLst/>
          </a:prstGeom>
        </p:spPr>
      </p:pic>
      <p:sp>
        <p:nvSpPr>
          <p:cNvPr id="5" name="Прямоугольник 4"/>
          <p:cNvSpPr/>
          <p:nvPr/>
        </p:nvSpPr>
        <p:spPr>
          <a:xfrm>
            <a:off x="0" y="188640"/>
            <a:ext cx="9144000" cy="1569660"/>
          </a:xfrm>
          <a:prstGeom prst="rect">
            <a:avLst/>
          </a:prstGeom>
        </p:spPr>
        <p:txBody>
          <a:bodyPr wrap="square">
            <a:spAutoFit/>
          </a:bodyPr>
          <a:lstStyle/>
          <a:p>
            <a:pPr algn="ctr"/>
            <a:r>
              <a:rPr lang="uk-UA" sz="24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Аналіз проб </a:t>
            </a:r>
            <a:r>
              <a:rPr lang="uk-UA" sz="2400" b="1" dirty="0" err="1">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грунту</a:t>
            </a:r>
            <a:r>
              <a:rPr lang="uk-UA" sz="24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з місць посадки НЛО показує, що вона буває настільки висохлої, що не тоне у воді. Крім того </a:t>
            </a:r>
            <a:r>
              <a:rPr lang="uk-UA" sz="2400" b="1" dirty="0" err="1">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грунт</a:t>
            </a:r>
            <a:r>
              <a:rPr lang="uk-UA" sz="24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буває сильно подрібнена, як ніби вона була піддана потужному ультрафіолетового випромінювання.</a:t>
            </a:r>
          </a:p>
        </p:txBody>
      </p:sp>
      <p:pic>
        <p:nvPicPr>
          <p:cNvPr id="43011" name="Рисунок 29"/>
          <p:cNvPicPr>
            <a:picLocks noChangeAspect="1" noChangeArrowheads="1"/>
          </p:cNvPicPr>
          <p:nvPr/>
        </p:nvPicPr>
        <p:blipFill>
          <a:blip r:embed="rId4" cstate="print"/>
          <a:srcRect/>
          <a:stretch>
            <a:fillRect/>
          </a:stretch>
        </p:blipFill>
        <p:spPr bwMode="auto">
          <a:xfrm rot="246726">
            <a:off x="122155" y="3132748"/>
            <a:ext cx="4768414" cy="3578182"/>
          </a:xfrm>
          <a:prstGeom prst="rect">
            <a:avLst/>
          </a:prstGeom>
          <a:ln>
            <a:noFill/>
          </a:ln>
          <a:effectLst>
            <a:softEdge rad="112500"/>
          </a:effectLst>
        </p:spPr>
      </p:pic>
      <p:pic>
        <p:nvPicPr>
          <p:cNvPr id="43012" name="Рисунок 28"/>
          <p:cNvPicPr>
            <a:picLocks noChangeAspect="1" noChangeArrowheads="1"/>
          </p:cNvPicPr>
          <p:nvPr/>
        </p:nvPicPr>
        <p:blipFill>
          <a:blip r:embed="rId5" cstate="print"/>
          <a:srcRect/>
          <a:stretch>
            <a:fillRect/>
          </a:stretch>
        </p:blipFill>
        <p:spPr bwMode="auto">
          <a:xfrm rot="21227200">
            <a:off x="4078889" y="1810695"/>
            <a:ext cx="4890966" cy="3668225"/>
          </a:xfrm>
          <a:prstGeom prst="rect">
            <a:avLst/>
          </a:prstGeom>
          <a:ln>
            <a:noFill/>
          </a:ln>
          <a:effectLst>
            <a:softEdge rad="112500"/>
          </a:effec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nodeType="afterEffect">
                                  <p:stCondLst>
                                    <p:cond delay="700"/>
                                  </p:stCondLst>
                                  <p:childTnLst>
                                    <p:set>
                                      <p:cBhvr>
                                        <p:cTn id="11" dur="1" fill="hold">
                                          <p:stCondLst>
                                            <p:cond delay="0"/>
                                          </p:stCondLst>
                                        </p:cTn>
                                        <p:tgtEl>
                                          <p:spTgt spid="43011"/>
                                        </p:tgtEl>
                                        <p:attrNameLst>
                                          <p:attrName>style.visibility</p:attrName>
                                        </p:attrNameLst>
                                      </p:cBhvr>
                                      <p:to>
                                        <p:strVal val="visible"/>
                                      </p:to>
                                    </p:set>
                                    <p:animEffect transition="in" filter="slide(fromBottom)">
                                      <p:cBhvr>
                                        <p:cTn id="12" dur="500"/>
                                        <p:tgtEl>
                                          <p:spTgt spid="43011"/>
                                        </p:tgtEl>
                                      </p:cBhvr>
                                    </p:animEffect>
                                  </p:childTnLst>
                                </p:cTn>
                              </p:par>
                            </p:childTnLst>
                          </p:cTn>
                        </p:par>
                        <p:par>
                          <p:cTn id="13" fill="hold">
                            <p:stCondLst>
                              <p:cond delay="1700"/>
                            </p:stCondLst>
                            <p:childTnLst>
                              <p:par>
                                <p:cTn id="14" presetID="24" presetClass="entr" presetSubtype="0" fill="hold" nodeType="afterEffect">
                                  <p:stCondLst>
                                    <p:cond delay="800"/>
                                  </p:stCondLst>
                                  <p:childTnLst>
                                    <p:set>
                                      <p:cBhvr>
                                        <p:cTn id="15" dur="1" fill="hold">
                                          <p:stCondLst>
                                            <p:cond delay="0"/>
                                          </p:stCondLst>
                                        </p:cTn>
                                        <p:tgtEl>
                                          <p:spTgt spid="43012"/>
                                        </p:tgtEl>
                                        <p:attrNameLst>
                                          <p:attrName>style.visibility</p:attrName>
                                        </p:attrNameLst>
                                      </p:cBhvr>
                                      <p:to>
                                        <p:strVal val="visible"/>
                                      </p:to>
                                    </p:set>
                                    <p:anim to="" calcmode="lin" valueType="num">
                                      <p:cBhvr>
                                        <p:cTn id="16" dur="1" fill="hold"/>
                                        <p:tgtEl>
                                          <p:spTgt spid="430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18049755.1363704216.jpg"/>
          <p:cNvPicPr>
            <a:picLocks noChangeAspect="1"/>
          </p:cNvPicPr>
          <p:nvPr/>
        </p:nvPicPr>
        <p:blipFill>
          <a:blip r:embed="rId3" cstate="print">
            <a:lum contrast="10000"/>
          </a:blip>
          <a:stretch>
            <a:fillRect/>
          </a:stretch>
        </p:blipFill>
        <p:spPr>
          <a:xfrm>
            <a:off x="-828600" y="0"/>
            <a:ext cx="10657183" cy="6858000"/>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0" y="4509120"/>
            <a:ext cx="8856984" cy="2677656"/>
          </a:xfrm>
          <a:prstGeom prst="rect">
            <a:avLst/>
          </a:prstGeom>
        </p:spPr>
        <p:txBody>
          <a:bodyPr wrap="square">
            <a:spAutoFit/>
          </a:bodyPr>
          <a:lstStyle/>
          <a:p>
            <a:pPr algn="ctr"/>
            <a:r>
              <a:rPr lang="uk-UA" sz="24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Починаючи з 1988 року, у пресі публікуються повідомлення про дивні чітко визначених майданчиках повалених колосків пшениці та жита, несподівано з'являються на полях Південної Англії під впливом якоїсь невідомої сили. Майданчики мають форму ідеальних кіл діаметром від 1 до 100 метрів</a:t>
            </a:r>
            <a:br>
              <a:rPr lang="uk-UA" sz="24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br>
            <a:endParaRPr lang="uk-UA" sz="24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5058" name="Рисунок 33"/>
          <p:cNvPicPr>
            <a:picLocks noChangeAspect="1" noChangeArrowheads="1"/>
          </p:cNvPicPr>
          <p:nvPr/>
        </p:nvPicPr>
        <p:blipFill>
          <a:blip r:embed="rId4" cstate="print"/>
          <a:srcRect b="5510"/>
          <a:stretch>
            <a:fillRect/>
          </a:stretch>
        </p:blipFill>
        <p:spPr bwMode="auto">
          <a:xfrm>
            <a:off x="179512" y="1124744"/>
            <a:ext cx="4911677" cy="3284984"/>
          </a:xfrm>
          <a:prstGeom prst="rect">
            <a:avLst/>
          </a:prstGeom>
          <a:ln>
            <a:noFill/>
          </a:ln>
          <a:effectLst>
            <a:softEdge rad="112500"/>
          </a:effectLst>
        </p:spPr>
      </p:pic>
      <p:pic>
        <p:nvPicPr>
          <p:cNvPr id="45059" name="Рисунок 30"/>
          <p:cNvPicPr>
            <a:picLocks noChangeAspect="1" noChangeArrowheads="1"/>
          </p:cNvPicPr>
          <p:nvPr/>
        </p:nvPicPr>
        <p:blipFill>
          <a:blip r:embed="rId5" cstate="print"/>
          <a:srcRect/>
          <a:stretch>
            <a:fillRect/>
          </a:stretch>
        </p:blipFill>
        <p:spPr bwMode="auto">
          <a:xfrm>
            <a:off x="4355976" y="116632"/>
            <a:ext cx="4495800" cy="3000375"/>
          </a:xfrm>
          <a:prstGeom prst="rect">
            <a:avLst/>
          </a:prstGeom>
          <a:ln>
            <a:noFill/>
          </a:ln>
          <a:effectLst>
            <a:softEdge rad="112500"/>
          </a:effectLst>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800"/>
                                  </p:stCondLst>
                                  <p:childTnLst>
                                    <p:set>
                                      <p:cBhvr>
                                        <p:cTn id="12" dur="1" fill="hold">
                                          <p:stCondLst>
                                            <p:cond delay="0"/>
                                          </p:stCondLst>
                                        </p:cTn>
                                        <p:tgtEl>
                                          <p:spTgt spid="45058"/>
                                        </p:tgtEl>
                                        <p:attrNameLst>
                                          <p:attrName>style.visibility</p:attrName>
                                        </p:attrNameLst>
                                      </p:cBhvr>
                                      <p:to>
                                        <p:strVal val="visible"/>
                                      </p:to>
                                    </p:set>
                                    <p:anim calcmode="lin" valueType="num">
                                      <p:cBhvr>
                                        <p:cTn id="13" dur="1000" fill="hold"/>
                                        <p:tgtEl>
                                          <p:spTgt spid="45058"/>
                                        </p:tgtEl>
                                        <p:attrNameLst>
                                          <p:attrName>ppt_w</p:attrName>
                                        </p:attrNameLst>
                                      </p:cBhvr>
                                      <p:tavLst>
                                        <p:tav tm="0">
                                          <p:val>
                                            <p:strVal val="#ppt_w*0.70"/>
                                          </p:val>
                                        </p:tav>
                                        <p:tav tm="100000">
                                          <p:val>
                                            <p:strVal val="#ppt_w"/>
                                          </p:val>
                                        </p:tav>
                                      </p:tavLst>
                                    </p:anim>
                                    <p:anim calcmode="lin" valueType="num">
                                      <p:cBhvr>
                                        <p:cTn id="14" dur="1000" fill="hold"/>
                                        <p:tgtEl>
                                          <p:spTgt spid="45058"/>
                                        </p:tgtEl>
                                        <p:attrNameLst>
                                          <p:attrName>ppt_h</p:attrName>
                                        </p:attrNameLst>
                                      </p:cBhvr>
                                      <p:tavLst>
                                        <p:tav tm="0">
                                          <p:val>
                                            <p:strVal val="#ppt_h"/>
                                          </p:val>
                                        </p:tav>
                                        <p:tav tm="100000">
                                          <p:val>
                                            <p:strVal val="#ppt_h"/>
                                          </p:val>
                                        </p:tav>
                                      </p:tavLst>
                                    </p:anim>
                                    <p:animEffect transition="in" filter="fade">
                                      <p:cBhvr>
                                        <p:cTn id="15" dur="1000"/>
                                        <p:tgtEl>
                                          <p:spTgt spid="45058"/>
                                        </p:tgtEl>
                                      </p:cBhvr>
                                    </p:animEffect>
                                  </p:childTnLst>
                                </p:cTn>
                              </p:par>
                            </p:childTnLst>
                          </p:cTn>
                        </p:par>
                        <p:par>
                          <p:cTn id="16" fill="hold">
                            <p:stCondLst>
                              <p:cond delay="2800"/>
                            </p:stCondLst>
                            <p:childTnLst>
                              <p:par>
                                <p:cTn id="17" presetID="24" presetClass="entr" presetSubtype="0" fill="hold" nodeType="afterEffect">
                                  <p:stCondLst>
                                    <p:cond delay="800"/>
                                  </p:stCondLst>
                                  <p:childTnLst>
                                    <p:set>
                                      <p:cBhvr>
                                        <p:cTn id="18" dur="1" fill="hold">
                                          <p:stCondLst>
                                            <p:cond delay="0"/>
                                          </p:stCondLst>
                                        </p:cTn>
                                        <p:tgtEl>
                                          <p:spTgt spid="45059"/>
                                        </p:tgtEl>
                                        <p:attrNameLst>
                                          <p:attrName>style.visibility</p:attrName>
                                        </p:attrNameLst>
                                      </p:cBhvr>
                                      <p:to>
                                        <p:strVal val="visible"/>
                                      </p:to>
                                    </p:set>
                                    <p:anim to="" calcmode="lin" valueType="num">
                                      <p:cBhvr>
                                        <p:cTn id="19" dur="1" fill="hold"/>
                                        <p:tgtEl>
                                          <p:spTgt spid="4505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0_716cd_bbb8a329_XL.jpg"/>
          <p:cNvPicPr>
            <a:picLocks noChangeAspect="1"/>
          </p:cNvPicPr>
          <p:nvPr/>
        </p:nvPicPr>
        <p:blipFill>
          <a:blip r:embed="rId3" cstate="print"/>
          <a:stretch>
            <a:fillRect/>
          </a:stretch>
        </p:blipFill>
        <p:spPr>
          <a:xfrm>
            <a:off x="0" y="0"/>
            <a:ext cx="9144000" cy="6858000"/>
          </a:xfrm>
          <a:prstGeom prst="rect">
            <a:avLst/>
          </a:prstGeom>
        </p:spPr>
      </p:pic>
      <p:sp>
        <p:nvSpPr>
          <p:cNvPr id="3" name="Прямоугольник 2"/>
          <p:cNvSpPr/>
          <p:nvPr/>
        </p:nvSpPr>
        <p:spPr>
          <a:xfrm>
            <a:off x="0" y="4437112"/>
            <a:ext cx="9144000" cy="2677656"/>
          </a:xfrm>
          <a:prstGeom prst="rect">
            <a:avLst/>
          </a:prstGeom>
        </p:spPr>
        <p:txBody>
          <a:bodyPr wrap="square">
            <a:spAutoFit/>
          </a:bodyPr>
          <a:lstStyle/>
          <a:p>
            <a:pPr algn="ctr"/>
            <a:r>
              <a:rPr lang="uk-UA" sz="2100" b="1"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З 1990 року було виявлено понад 400 кіл. Найчастіше кола зустрічаються в Англії і Шотландії. Найцікавіше, що навколо великих кіл іноді симетрично розташовуються маленькі. При цьому усередині великих кіл всі колосся пшениці зазвичай повалені по годинникової стрілки, а всередині малих діаметром 1 - 3 метри в протилежному напрямку, хоча іноді буває навпаки. За межами кіл колосся залишалося недоторканими</a:t>
            </a:r>
            <a:br>
              <a:rPr lang="uk-UA" sz="2100" b="1"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br>
            <a:endParaRPr lang="uk-UA" sz="2100" b="1"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6082" name="Рисунок 32"/>
          <p:cNvPicPr>
            <a:picLocks noChangeAspect="1" noChangeArrowheads="1"/>
          </p:cNvPicPr>
          <p:nvPr/>
        </p:nvPicPr>
        <p:blipFill>
          <a:blip r:embed="rId4" cstate="print"/>
          <a:srcRect/>
          <a:stretch>
            <a:fillRect/>
          </a:stretch>
        </p:blipFill>
        <p:spPr bwMode="auto">
          <a:xfrm rot="402924">
            <a:off x="4103181" y="222632"/>
            <a:ext cx="4860738" cy="3365126"/>
          </a:xfrm>
          <a:prstGeom prst="rect">
            <a:avLst/>
          </a:prstGeom>
          <a:ln>
            <a:noFill/>
          </a:ln>
          <a:effectLst>
            <a:softEdge rad="112500"/>
          </a:effectLst>
        </p:spPr>
      </p:pic>
      <p:pic>
        <p:nvPicPr>
          <p:cNvPr id="46083" name="Рисунок 31"/>
          <p:cNvPicPr>
            <a:picLocks noChangeAspect="1" noChangeArrowheads="1"/>
          </p:cNvPicPr>
          <p:nvPr/>
        </p:nvPicPr>
        <p:blipFill>
          <a:blip r:embed="rId5" cstate="print"/>
          <a:srcRect/>
          <a:stretch>
            <a:fillRect/>
          </a:stretch>
        </p:blipFill>
        <p:spPr bwMode="auto">
          <a:xfrm rot="21375986">
            <a:off x="96652" y="1393984"/>
            <a:ext cx="4681775" cy="3121183"/>
          </a:xfrm>
          <a:prstGeom prst="rect">
            <a:avLst/>
          </a:prstGeom>
          <a:ln>
            <a:noFill/>
          </a:ln>
          <a:effectLst>
            <a:softEdge rad="112500"/>
          </a:effectLst>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4" presetClass="entr" presetSubtype="0" fill="hold" nodeType="afterEffect">
                                  <p:stCondLst>
                                    <p:cond delay="0"/>
                                  </p:stCondLst>
                                  <p:childTnLst>
                                    <p:set>
                                      <p:cBhvr>
                                        <p:cTn id="12" dur="1" fill="hold">
                                          <p:stCondLst>
                                            <p:cond delay="0"/>
                                          </p:stCondLst>
                                        </p:cTn>
                                        <p:tgtEl>
                                          <p:spTgt spid="46082"/>
                                        </p:tgtEl>
                                        <p:attrNameLst>
                                          <p:attrName>style.visibility</p:attrName>
                                        </p:attrNameLst>
                                      </p:cBhvr>
                                      <p:to>
                                        <p:strVal val="visible"/>
                                      </p:to>
                                    </p:set>
                                    <p:anim to="" calcmode="lin" valueType="num">
                                      <p:cBhvr>
                                        <p:cTn id="13" dur="1" fill="hold"/>
                                        <p:tgtEl>
                                          <p:spTgt spid="46082"/>
                                        </p:tgtEl>
                                        <p:attrNameLst>
                                          <p:attrName/>
                                        </p:attrNameLst>
                                      </p:cBhvr>
                                    </p:anim>
                                  </p:childTnLst>
                                </p:cTn>
                              </p:par>
                            </p:childTnLst>
                          </p:cTn>
                        </p:par>
                        <p:par>
                          <p:cTn id="14" fill="hold">
                            <p:stCondLst>
                              <p:cond delay="1000"/>
                            </p:stCondLst>
                            <p:childTnLst>
                              <p:par>
                                <p:cTn id="15" presetID="18" presetClass="entr" presetSubtype="12" fill="hold" nodeType="afterEffect">
                                  <p:stCondLst>
                                    <p:cond delay="900"/>
                                  </p:stCondLst>
                                  <p:childTnLst>
                                    <p:set>
                                      <p:cBhvr>
                                        <p:cTn id="16" dur="1" fill="hold">
                                          <p:stCondLst>
                                            <p:cond delay="0"/>
                                          </p:stCondLst>
                                        </p:cTn>
                                        <p:tgtEl>
                                          <p:spTgt spid="46083"/>
                                        </p:tgtEl>
                                        <p:attrNameLst>
                                          <p:attrName>style.visibility</p:attrName>
                                        </p:attrNameLst>
                                      </p:cBhvr>
                                      <p:to>
                                        <p:strVal val="visible"/>
                                      </p:to>
                                    </p:set>
                                    <p:animEffect transition="in" filter="strips(downLeft)">
                                      <p:cBhvr>
                                        <p:cTn id="17" dur="5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3d_902-crop.jpg"/>
          <p:cNvPicPr>
            <a:picLocks noChangeAspect="1"/>
          </p:cNvPicPr>
          <p:nvPr/>
        </p:nvPicPr>
        <p:blipFill>
          <a:blip r:embed="rId3" cstate="print">
            <a:lum contrast="10000"/>
          </a:blip>
          <a:stretch>
            <a:fillRect/>
          </a:stretch>
        </p:blipFill>
        <p:spPr>
          <a:xfrm>
            <a:off x="0" y="0"/>
            <a:ext cx="9148572" cy="6858000"/>
          </a:xfrm>
          <a:prstGeom prst="rect">
            <a:avLst/>
          </a:prstGeom>
        </p:spPr>
      </p:pic>
      <p:sp>
        <p:nvSpPr>
          <p:cNvPr id="4" name="Прямоугольник 3"/>
          <p:cNvSpPr/>
          <p:nvPr/>
        </p:nvSpPr>
        <p:spPr>
          <a:xfrm>
            <a:off x="683568" y="908720"/>
            <a:ext cx="7848872" cy="2062103"/>
          </a:xfrm>
          <a:prstGeom prst="rect">
            <a:avLst/>
          </a:prstGeom>
        </p:spPr>
        <p:txBody>
          <a:bodyPr wrap="square">
            <a:spAutoFit/>
          </a:bodyPr>
          <a:lstStyle/>
          <a:p>
            <a:r>
              <a:rPr lang="uk-UA" sz="3200" b="1" u="sng"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Висновок</a:t>
            </a:r>
            <a:r>
              <a:rPr lang="uk-UA" sz="3200" b="1"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людина – не єдине живе створіння у Всесвіті. Диво – поруч, а пильні очі прибульців прикуті до земного життя. Вони вже серед нас…</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901030.jpg"/>
          <p:cNvPicPr>
            <a:picLocks noChangeAspect="1"/>
          </p:cNvPicPr>
          <p:nvPr/>
        </p:nvPicPr>
        <p:blipFill>
          <a:blip r:embed="rId3" cstate="print"/>
          <a:stretch>
            <a:fillRect/>
          </a:stretch>
        </p:blipFill>
        <p:spPr>
          <a:xfrm>
            <a:off x="-468560" y="0"/>
            <a:ext cx="10081120" cy="6858000"/>
          </a:xfrm>
          <a:prstGeom prst="rect">
            <a:avLst/>
          </a:prstGeom>
        </p:spPr>
      </p:pic>
      <p:sp>
        <p:nvSpPr>
          <p:cNvPr id="4097" name="Rectangle 1"/>
          <p:cNvSpPr>
            <a:spLocks noChangeArrowheads="1"/>
          </p:cNvSpPr>
          <p:nvPr/>
        </p:nvSpPr>
        <p:spPr bwMode="auto">
          <a:xfrm>
            <a:off x="611560" y="1556792"/>
            <a:ext cx="799288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0" u="sng" strike="noStrike" normalizeH="0" baseline="0" dirty="0"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Тема</a:t>
            </a:r>
            <a:r>
              <a:rPr kumimoji="0" lang="ru-RU" sz="3200" b="1" i="0" u="none" strike="noStrike" normalizeH="0" baseline="0" dirty="0"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 </a:t>
            </a:r>
            <a:r>
              <a:rPr kumimoji="0" lang="ru-RU" sz="3200" b="1" i="0" u="none" strike="noStrike" normalizeH="0" baseline="0" dirty="0" err="1"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людство</a:t>
            </a:r>
            <a:r>
              <a:rPr kumimoji="0" lang="ru-RU" sz="3200" b="1" i="0" u="none" strike="noStrike" normalizeH="0" baseline="0" dirty="0"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 не </a:t>
            </a:r>
            <a:r>
              <a:rPr kumimoji="0" lang="ru-RU" sz="3200" b="1" i="0" u="none" strike="noStrike" normalizeH="0" baseline="0" dirty="0" err="1"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єдина</a:t>
            </a:r>
            <a:r>
              <a:rPr kumimoji="0" lang="ru-RU" sz="3200" b="1" i="0" u="none" strike="noStrike" normalizeH="0" baseline="0" dirty="0"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 </a:t>
            </a:r>
            <a:r>
              <a:rPr kumimoji="0" lang="ru-RU" sz="3200" b="1" i="0" u="none" strike="noStrike" normalizeH="0" baseline="0" dirty="0" err="1"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цивілізація</a:t>
            </a:r>
            <a:r>
              <a:rPr kumimoji="0" lang="ru-RU" sz="3200" b="1" i="0" u="none" strike="noStrike" normalizeH="0" baseline="0" dirty="0"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 в </a:t>
            </a:r>
            <a:r>
              <a:rPr kumimoji="0" lang="ru-RU" sz="3200" b="1" i="0" u="none" strike="noStrike" normalizeH="0" baseline="0" dirty="0" err="1"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космічному</a:t>
            </a:r>
            <a:r>
              <a:rPr kumimoji="0" lang="ru-RU" sz="3200" b="1" i="0" u="none" strike="noStrike" normalizeH="0" baseline="0" dirty="0"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 </a:t>
            </a:r>
            <a:r>
              <a:rPr kumimoji="0" lang="ru-RU" sz="3200" b="1" i="0" u="none" strike="noStrike" normalizeH="0" baseline="0" dirty="0" err="1"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просторі</a:t>
            </a:r>
            <a:r>
              <a:rPr kumimoji="0" lang="ru-RU" sz="3200" b="1" i="0" u="none" strike="noStrike" normalizeH="0" baseline="0" dirty="0"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 </a:t>
            </a:r>
            <a:r>
              <a:rPr kumimoji="0" lang="ru-RU" sz="3200" b="1" i="0" u="none" strike="noStrike" normalizeH="0" baseline="0" dirty="0" err="1"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Гіпотези</a:t>
            </a:r>
            <a:r>
              <a:rPr kumimoji="0" lang="ru-RU" sz="3200" b="1" i="0" u="none" strike="noStrike" normalizeH="0" baseline="0" dirty="0"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 </a:t>
            </a:r>
            <a:r>
              <a:rPr kumimoji="0" lang="ru-RU" sz="3200" b="1" i="0" u="none" strike="noStrike" normalizeH="0" baseline="0" dirty="0" err="1"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теорії</a:t>
            </a:r>
            <a:r>
              <a:rPr kumimoji="0" lang="ru-RU" sz="3200" b="1" i="0" u="none" strike="noStrike" normalizeH="0" baseline="0" dirty="0"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 </a:t>
            </a:r>
            <a:r>
              <a:rPr kumimoji="0" lang="ru-RU" sz="3200" b="1" i="0" u="none" strike="noStrike" normalizeH="0" baseline="0" dirty="0" err="1"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факти</a:t>
            </a:r>
            <a:r>
              <a:rPr kumimoji="0" lang="ru-RU" sz="3200" b="1" i="0" u="none" strike="noStrike" normalizeH="0" baseline="0" dirty="0"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a:t>
            </a:r>
            <a:endParaRPr kumimoji="0" lang="ru-RU" sz="3200" b="1" i="0" u="none" strike="noStrike" normalizeH="0" baseline="0" dirty="0"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6" name="Прямоугольник 5"/>
          <p:cNvSpPr/>
          <p:nvPr/>
        </p:nvSpPr>
        <p:spPr>
          <a:xfrm>
            <a:off x="539552" y="3501008"/>
            <a:ext cx="8316416" cy="1077218"/>
          </a:xfrm>
          <a:prstGeom prst="rect">
            <a:avLst/>
          </a:prstGeom>
        </p:spPr>
        <p:txBody>
          <a:bodyPr wrap="square">
            <a:spAutoFit/>
          </a:bodyPr>
          <a:lstStyle/>
          <a:p>
            <a:r>
              <a:rPr lang="uk-UA" sz="3200" b="1" u="sng"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Мета</a:t>
            </a:r>
            <a:r>
              <a:rPr lang="uk-UA" sz="3200" b="1"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Доведення існування інопланетних форм життя.</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097"/>
                                        </p:tgtEl>
                                        <p:attrNameLst>
                                          <p:attrName>style.visibility</p:attrName>
                                        </p:attrNameLst>
                                      </p:cBhvr>
                                      <p:to>
                                        <p:strVal val="visible"/>
                                      </p:to>
                                    </p:set>
                                    <p:anim calcmode="lin" valueType="num">
                                      <p:cBhvr>
                                        <p:cTn id="7" dur="1000" fill="hold"/>
                                        <p:tgtEl>
                                          <p:spTgt spid="4097"/>
                                        </p:tgtEl>
                                        <p:attrNameLst>
                                          <p:attrName>ppt_w</p:attrName>
                                        </p:attrNameLst>
                                      </p:cBhvr>
                                      <p:tavLst>
                                        <p:tav tm="0">
                                          <p:val>
                                            <p:strVal val="#ppt_w*0.70"/>
                                          </p:val>
                                        </p:tav>
                                        <p:tav tm="100000">
                                          <p:val>
                                            <p:strVal val="#ppt_w"/>
                                          </p:val>
                                        </p:tav>
                                      </p:tavLst>
                                    </p:anim>
                                    <p:anim calcmode="lin" valueType="num">
                                      <p:cBhvr>
                                        <p:cTn id="8" dur="1000" fill="hold"/>
                                        <p:tgtEl>
                                          <p:spTgt spid="4097"/>
                                        </p:tgtEl>
                                        <p:attrNameLst>
                                          <p:attrName>ppt_h</p:attrName>
                                        </p:attrNameLst>
                                      </p:cBhvr>
                                      <p:tavLst>
                                        <p:tav tm="0">
                                          <p:val>
                                            <p:strVal val="#ppt_h"/>
                                          </p:val>
                                        </p:tav>
                                        <p:tav tm="100000">
                                          <p:val>
                                            <p:strVal val="#ppt_h"/>
                                          </p:val>
                                        </p:tav>
                                      </p:tavLst>
                                    </p:anim>
                                    <p:animEffect transition="in" filter="fade">
                                      <p:cBhvr>
                                        <p:cTn id="9" dur="1000"/>
                                        <p:tgtEl>
                                          <p:spTgt spid="4097"/>
                                        </p:tgtEl>
                                      </p:cBhvr>
                                    </p:animEffect>
                                  </p:childTnLst>
                                </p:cTn>
                              </p:par>
                            </p:childTnLst>
                          </p:cTn>
                        </p:par>
                        <p:par>
                          <p:cTn id="10" fill="hold">
                            <p:stCondLst>
                              <p:cond delay="1000"/>
                            </p:stCondLst>
                            <p:childTnLst>
                              <p:par>
                                <p:cTn id="11" presetID="55" presetClass="entr" presetSubtype="0" fill="hold" grpId="0" nodeType="afterEffect">
                                  <p:stCondLst>
                                    <p:cond delay="150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pace_55-1024x768.jpg"/>
          <p:cNvPicPr>
            <a:picLocks noChangeAspect="1"/>
          </p:cNvPicPr>
          <p:nvPr/>
        </p:nvPicPr>
        <p:blipFill>
          <a:blip r:embed="rId2" cstate="print">
            <a:lum contrast="10000"/>
          </a:blip>
          <a:stretch>
            <a:fillRect/>
          </a:stretch>
        </p:blipFill>
        <p:spPr>
          <a:xfrm>
            <a:off x="0" y="0"/>
            <a:ext cx="9144000" cy="6858000"/>
          </a:xfrm>
          <a:prstGeom prst="rect">
            <a:avLst/>
          </a:prstGeom>
        </p:spPr>
      </p:pic>
      <p:sp>
        <p:nvSpPr>
          <p:cNvPr id="3" name="TextBox 2"/>
          <p:cNvSpPr txBox="1"/>
          <p:nvPr/>
        </p:nvSpPr>
        <p:spPr>
          <a:xfrm>
            <a:off x="1763688" y="2852936"/>
            <a:ext cx="5642507" cy="830997"/>
          </a:xfrm>
          <a:prstGeom prst="rect">
            <a:avLst/>
          </a:prstGeom>
          <a:noFill/>
        </p:spPr>
        <p:txBody>
          <a:bodyPr wrap="none" rtlCol="0">
            <a:spAutoFit/>
          </a:bodyPr>
          <a:lstStyle/>
          <a:p>
            <a:r>
              <a:rPr lang="uk-UA" sz="4800" b="1" dirty="0"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Дякуємо за увагу)</a:t>
            </a:r>
            <a:endParaRPr lang="uk-UA" sz="4800" b="1"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10.jpg"/>
          <p:cNvPicPr>
            <a:picLocks noChangeAspect="1"/>
          </p:cNvPicPr>
          <p:nvPr/>
        </p:nvPicPr>
        <p:blipFill>
          <a:blip r:embed="rId3" cstate="print"/>
          <a:stretch>
            <a:fillRect/>
          </a:stretch>
        </p:blipFill>
        <p:spPr>
          <a:xfrm>
            <a:off x="0" y="0"/>
            <a:ext cx="9144000" cy="6858000"/>
          </a:xfrm>
          <a:prstGeom prst="rect">
            <a:avLst/>
          </a:prstGeom>
        </p:spPr>
      </p:pic>
      <p:sp>
        <p:nvSpPr>
          <p:cNvPr id="5" name="Прямоугольник 4"/>
          <p:cNvSpPr/>
          <p:nvPr/>
        </p:nvSpPr>
        <p:spPr>
          <a:xfrm>
            <a:off x="323528" y="188640"/>
            <a:ext cx="8568952" cy="2308324"/>
          </a:xfrm>
          <a:prstGeom prst="rect">
            <a:avLst/>
          </a:prstGeom>
        </p:spPr>
        <p:txBody>
          <a:bodyPr wrap="square">
            <a:spAutoFit/>
          </a:bodyPr>
          <a:lstStyle/>
          <a:p>
            <a:pPr algn="ctr"/>
            <a:r>
              <a:rPr lang="uk-UA" sz="2400" b="1" u="sng" dirty="0">
                <a:ln w="12700">
                  <a:solidFill>
                    <a:schemeClr val="tx1"/>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Життя</a:t>
            </a:r>
            <a:r>
              <a:rPr lang="uk-UA" sz="2400" b="1" dirty="0">
                <a:ln w="12700">
                  <a:solidFill>
                    <a:schemeClr val="tx1"/>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 -  це явище, що є сукупністю фундаментальних </a:t>
            </a:r>
            <a:r>
              <a:rPr lang="uk-UA" sz="2400" b="1" dirty="0" err="1">
                <a:ln w="12700">
                  <a:solidFill>
                    <a:schemeClr val="tx1"/>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загальнобіологічних</a:t>
            </a:r>
            <a:r>
              <a:rPr lang="uk-UA" sz="2400" b="1" dirty="0">
                <a:ln w="12700">
                  <a:solidFill>
                    <a:schemeClr val="tx1"/>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 ознак </a:t>
            </a:r>
            <a:r>
              <a:rPr lang="uk-UA" sz="24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 </a:t>
            </a:r>
            <a:r>
              <a:rPr lang="uk-UA" sz="2400" b="1" dirty="0">
                <a:ln w="12700">
                  <a:solidFill>
                    <a:schemeClr val="tx1"/>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які характеризують живих істот, відрізняючи їх від неживих об'єктів. Життя визначається як форма існування матерії, найхарактернішими рисами якої є обмін речовин, самооновлення та самовідтворення.</a:t>
            </a:r>
          </a:p>
        </p:txBody>
      </p:sp>
      <p:pic>
        <p:nvPicPr>
          <p:cNvPr id="1026" name="Рисунок 1"/>
          <p:cNvPicPr>
            <a:picLocks noGrp="1" noChangeAspect="1" noChangeArrowheads="1"/>
          </p:cNvPicPr>
          <p:nvPr>
            <p:ph idx="4294967295"/>
          </p:nvPr>
        </p:nvPicPr>
        <p:blipFill>
          <a:blip r:embed="rId4" cstate="print"/>
          <a:srcRect/>
          <a:stretch>
            <a:fillRect/>
          </a:stretch>
        </p:blipFill>
        <p:spPr bwMode="auto">
          <a:xfrm>
            <a:off x="971600" y="2564904"/>
            <a:ext cx="7272808" cy="38869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17" presetClass="entr" presetSubtype="10"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500" fill="hold"/>
                                        <p:tgtEl>
                                          <p:spTgt spid="1026"/>
                                        </p:tgtEl>
                                        <p:attrNameLst>
                                          <p:attrName>ppt_w</p:attrName>
                                        </p:attrNameLst>
                                      </p:cBhvr>
                                      <p:tavLst>
                                        <p:tav tm="0">
                                          <p:val>
                                            <p:fltVal val="0"/>
                                          </p:val>
                                        </p:tav>
                                        <p:tav tm="100000">
                                          <p:val>
                                            <p:strVal val="#ppt_w"/>
                                          </p:val>
                                        </p:tav>
                                      </p:tavLst>
                                    </p:anim>
                                    <p:anim calcmode="lin" valueType="num">
                                      <p:cBhvr>
                                        <p:cTn id="14" dur="5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nstapics.ru_14248.jpg"/>
          <p:cNvPicPr>
            <a:picLocks noChangeAspect="1"/>
          </p:cNvPicPr>
          <p:nvPr/>
        </p:nvPicPr>
        <p:blipFill>
          <a:blip r:embed="rId3" cstate="print"/>
          <a:stretch>
            <a:fillRect/>
          </a:stretch>
        </p:blipFill>
        <p:spPr>
          <a:xfrm>
            <a:off x="0" y="0"/>
            <a:ext cx="9144000" cy="6912768"/>
          </a:xfrm>
          <a:prstGeom prst="rect">
            <a:avLst/>
          </a:prstGeom>
        </p:spPr>
      </p:pic>
      <p:sp>
        <p:nvSpPr>
          <p:cNvPr id="3" name="Прямоугольник 2"/>
          <p:cNvSpPr/>
          <p:nvPr/>
        </p:nvSpPr>
        <p:spPr>
          <a:xfrm>
            <a:off x="323528" y="5373216"/>
            <a:ext cx="8568952" cy="1384995"/>
          </a:xfrm>
          <a:prstGeom prst="rect">
            <a:avLst/>
          </a:prstGeom>
        </p:spPr>
        <p:txBody>
          <a:bodyPr wrap="square">
            <a:spAutoFit/>
          </a:bodyPr>
          <a:lstStyle/>
          <a:p>
            <a:pPr algn="ctr"/>
            <a:r>
              <a:rPr lang="uk-UA" sz="2800" b="1"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Життєздатність </a:t>
            </a:r>
            <a:r>
              <a:rPr lang="uk-UA" sz="2800" b="1" dirty="0"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планети  — </a:t>
            </a:r>
            <a:r>
              <a:rPr lang="uk-UA" sz="2800" b="1"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здатність планети або її супутника бути потенційно придатної для виникнення й підтримки життя.</a:t>
            </a:r>
          </a:p>
        </p:txBody>
      </p:sp>
      <p:pic>
        <p:nvPicPr>
          <p:cNvPr id="18434" name="Рисунок 2"/>
          <p:cNvPicPr>
            <a:picLocks noChangeAspect="1" noChangeArrowheads="1"/>
          </p:cNvPicPr>
          <p:nvPr/>
        </p:nvPicPr>
        <p:blipFill>
          <a:blip r:embed="rId4" cstate="print"/>
          <a:srcRect/>
          <a:stretch>
            <a:fillRect/>
          </a:stretch>
        </p:blipFill>
        <p:spPr bwMode="auto">
          <a:xfrm>
            <a:off x="467544" y="548680"/>
            <a:ext cx="8280920" cy="4658018"/>
          </a:xfrm>
          <a:prstGeom prst="rect">
            <a:avLst/>
          </a:prstGeom>
          <a:ln>
            <a:noFill/>
          </a:ln>
          <a:effectLst>
            <a:softEdge rad="112500"/>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randombar(horizontal)">
                                      <p:cBhvr>
                                        <p:cTn id="7" dur="500"/>
                                        <p:tgtEl>
                                          <p:spTgt spid="1843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Рисунок 3"/>
          <p:cNvPicPr>
            <a:picLocks noChangeAspect="1" noChangeArrowheads="1"/>
          </p:cNvPicPr>
          <p:nvPr/>
        </p:nvPicPr>
        <p:blipFill>
          <a:blip r:embed="rId3" cstate="print"/>
          <a:srcRect/>
          <a:stretch>
            <a:fillRect/>
          </a:stretch>
        </p:blipFill>
        <p:spPr bwMode="auto">
          <a:xfrm>
            <a:off x="-180528" y="0"/>
            <a:ext cx="9581202" cy="7029400"/>
          </a:xfrm>
          <a:prstGeom prst="rect">
            <a:avLst/>
          </a:prstGeom>
          <a:noFill/>
          <a:ln w="9525">
            <a:noFill/>
            <a:miter lim="800000"/>
            <a:headEnd/>
            <a:tailEnd/>
          </a:ln>
        </p:spPr>
      </p:pic>
      <p:sp>
        <p:nvSpPr>
          <p:cNvPr id="3" name="Прямоугольник 2"/>
          <p:cNvSpPr/>
          <p:nvPr/>
        </p:nvSpPr>
        <p:spPr>
          <a:xfrm>
            <a:off x="3419872" y="4437112"/>
            <a:ext cx="5580112" cy="2246769"/>
          </a:xfrm>
          <a:prstGeom prst="rect">
            <a:avLst/>
          </a:prstGeom>
        </p:spPr>
        <p:txBody>
          <a:bodyPr wrap="square">
            <a:spAutoFit/>
          </a:bodyPr>
          <a:lstStyle/>
          <a:p>
            <a:pPr algn="ctr"/>
            <a:r>
              <a:rPr lang="uk-UA" sz="2800" b="1"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Оскільки існування живих організмів на інших планетах, крім Землі, не доведене, будь-яку планету не можна впевнено визнати придатною.</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aranormal.jpg"/>
          <p:cNvPicPr>
            <a:picLocks noChangeAspect="1"/>
          </p:cNvPicPr>
          <p:nvPr/>
        </p:nvPicPr>
        <p:blipFill>
          <a:blip r:embed="rId3" cstate="print"/>
          <a:stretch>
            <a:fillRect/>
          </a:stretch>
        </p:blipFill>
        <p:spPr>
          <a:xfrm>
            <a:off x="0" y="0"/>
            <a:ext cx="9144000" cy="6858000"/>
          </a:xfrm>
          <a:prstGeom prst="rect">
            <a:avLst/>
          </a:prstGeom>
        </p:spPr>
      </p:pic>
      <p:sp>
        <p:nvSpPr>
          <p:cNvPr id="3" name="Прямоугольник 2"/>
          <p:cNvSpPr/>
          <p:nvPr/>
        </p:nvSpPr>
        <p:spPr>
          <a:xfrm>
            <a:off x="0" y="0"/>
            <a:ext cx="9144000" cy="2677656"/>
          </a:xfrm>
          <a:prstGeom prst="rect">
            <a:avLst/>
          </a:prstGeom>
        </p:spPr>
        <p:txBody>
          <a:bodyPr wrap="square">
            <a:spAutoFit/>
          </a:bodyPr>
          <a:lstStyle/>
          <a:p>
            <a:pPr algn="ctr"/>
            <a:r>
              <a:rPr lang="uk-UA" sz="2800" b="1"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Такі характеристики як: тип зірки, відстань між Землею й сонцем, маса й орбіта Землі сприяють розвитку не тільки одноклітинних організмів, здатних існувати в широкому діапазоні температур, але й багатоклітинних організмів.</a:t>
            </a:r>
            <a:br>
              <a:rPr lang="uk-UA" sz="2800" b="1"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br>
            <a:endParaRPr lang="uk-UA" sz="2800" b="1"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20482" name="Рисунок 4"/>
          <p:cNvPicPr>
            <a:picLocks noChangeAspect="1" noChangeArrowheads="1"/>
          </p:cNvPicPr>
          <p:nvPr/>
        </p:nvPicPr>
        <p:blipFill>
          <a:blip r:embed="rId4" cstate="print"/>
          <a:srcRect b="2135"/>
          <a:stretch>
            <a:fillRect/>
          </a:stretch>
        </p:blipFill>
        <p:spPr bwMode="auto">
          <a:xfrm>
            <a:off x="1403648" y="2276872"/>
            <a:ext cx="6264399" cy="4595588"/>
          </a:xfrm>
          <a:prstGeom prst="rect">
            <a:avLst/>
          </a:prstGeom>
          <a:ln>
            <a:noFill/>
          </a:ln>
          <a:effectLst>
            <a:softEdge rad="112500"/>
          </a:effec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18" presetClass="entr" presetSubtype="12" fill="hold" nodeType="afterEffect">
                                  <p:stCondLst>
                                    <p:cond delay="1700"/>
                                  </p:stCondLst>
                                  <p:childTnLst>
                                    <p:set>
                                      <p:cBhvr>
                                        <p:cTn id="12" dur="1" fill="hold">
                                          <p:stCondLst>
                                            <p:cond delay="0"/>
                                          </p:stCondLst>
                                        </p:cTn>
                                        <p:tgtEl>
                                          <p:spTgt spid="20482"/>
                                        </p:tgtEl>
                                        <p:attrNameLst>
                                          <p:attrName>style.visibility</p:attrName>
                                        </p:attrNameLst>
                                      </p:cBhvr>
                                      <p:to>
                                        <p:strVal val="visible"/>
                                      </p:to>
                                    </p:set>
                                    <p:animEffect transition="in" filter="strips(downLeft)">
                                      <p:cBhvr>
                                        <p:cTn id="13"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Planet-Glow-720x1152.jpg"/>
          <p:cNvPicPr>
            <a:picLocks noChangeAspect="1"/>
          </p:cNvPicPr>
          <p:nvPr/>
        </p:nvPicPr>
        <p:blipFill>
          <a:blip r:embed="rId3" cstate="print"/>
          <a:stretch>
            <a:fillRect/>
          </a:stretch>
        </p:blipFill>
        <p:spPr>
          <a:xfrm>
            <a:off x="-180528" y="0"/>
            <a:ext cx="9505056" cy="6858000"/>
          </a:xfrm>
          <a:prstGeom prst="rect">
            <a:avLst/>
          </a:prstGeom>
        </p:spPr>
      </p:pic>
      <p:sp>
        <p:nvSpPr>
          <p:cNvPr id="5" name="Прямоугольник 4"/>
          <p:cNvSpPr/>
          <p:nvPr/>
        </p:nvSpPr>
        <p:spPr>
          <a:xfrm>
            <a:off x="179512" y="4437112"/>
            <a:ext cx="4572000" cy="2246769"/>
          </a:xfrm>
          <a:prstGeom prst="rect">
            <a:avLst/>
          </a:prstGeom>
        </p:spPr>
        <p:txBody>
          <a:bodyPr>
            <a:spAutoFit/>
          </a:bodyPr>
          <a:lstStyle/>
          <a:p>
            <a:r>
              <a:rPr lang="uk-UA" sz="2800" b="1" dirty="0"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Раніше </a:t>
            </a:r>
            <a:r>
              <a:rPr lang="uk-UA" sz="2800" b="1"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повідомлялося, що NASA готується оголосити про те, що на Марсі виявлені ознаки органічного життя. </a:t>
            </a:r>
          </a:p>
        </p:txBody>
      </p:sp>
      <p:pic>
        <p:nvPicPr>
          <p:cNvPr id="21506" name="Рисунок 7"/>
          <p:cNvPicPr>
            <a:picLocks noChangeAspect="1" noChangeArrowheads="1"/>
          </p:cNvPicPr>
          <p:nvPr/>
        </p:nvPicPr>
        <p:blipFill>
          <a:blip r:embed="rId4" cstate="print"/>
          <a:srcRect/>
          <a:stretch>
            <a:fillRect/>
          </a:stretch>
        </p:blipFill>
        <p:spPr bwMode="auto">
          <a:xfrm rot="298569">
            <a:off x="179512" y="692696"/>
            <a:ext cx="4644008" cy="3483006"/>
          </a:xfrm>
          <a:prstGeom prst="rect">
            <a:avLst/>
          </a:prstGeom>
          <a:ln>
            <a:noFill/>
          </a:ln>
          <a:effectLst>
            <a:softEdge rad="112500"/>
          </a:effectLst>
        </p:spPr>
      </p:pic>
      <p:pic>
        <p:nvPicPr>
          <p:cNvPr id="21507" name="Рисунок 6"/>
          <p:cNvPicPr>
            <a:picLocks noChangeAspect="1" noChangeArrowheads="1"/>
          </p:cNvPicPr>
          <p:nvPr/>
        </p:nvPicPr>
        <p:blipFill>
          <a:blip r:embed="rId5" cstate="print"/>
          <a:srcRect/>
          <a:stretch>
            <a:fillRect/>
          </a:stretch>
        </p:blipFill>
        <p:spPr bwMode="auto">
          <a:xfrm>
            <a:off x="4714875" y="3933056"/>
            <a:ext cx="4429125" cy="2686050"/>
          </a:xfrm>
          <a:prstGeom prst="rect">
            <a:avLst/>
          </a:prstGeom>
          <a:ln>
            <a:noFill/>
          </a:ln>
          <a:effectLst>
            <a:softEdge rad="112500"/>
          </a:effectLst>
        </p:spPr>
      </p:pic>
      <p:pic>
        <p:nvPicPr>
          <p:cNvPr id="21508" name="Рисунок 5"/>
          <p:cNvPicPr>
            <a:picLocks noChangeAspect="1" noChangeArrowheads="1"/>
          </p:cNvPicPr>
          <p:nvPr/>
        </p:nvPicPr>
        <p:blipFill>
          <a:blip r:embed="rId6" cstate="print"/>
          <a:srcRect/>
          <a:stretch>
            <a:fillRect/>
          </a:stretch>
        </p:blipFill>
        <p:spPr bwMode="auto">
          <a:xfrm rot="21321312">
            <a:off x="4250935" y="716634"/>
            <a:ext cx="4532528" cy="2924897"/>
          </a:xfrm>
          <a:prstGeom prst="rect">
            <a:avLst/>
          </a:prstGeom>
          <a:ln>
            <a:noFill/>
          </a:ln>
          <a:effectLst>
            <a:softEdge rad="112500"/>
          </a:effec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 presetClass="entr" presetSubtype="10" fill="hold" nodeType="afterEffect">
                                  <p:stCondLst>
                                    <p:cond delay="500"/>
                                  </p:stCondLst>
                                  <p:childTnLst>
                                    <p:set>
                                      <p:cBhvr>
                                        <p:cTn id="12" dur="1" fill="hold">
                                          <p:stCondLst>
                                            <p:cond delay="0"/>
                                          </p:stCondLst>
                                        </p:cTn>
                                        <p:tgtEl>
                                          <p:spTgt spid="21506"/>
                                        </p:tgtEl>
                                        <p:attrNameLst>
                                          <p:attrName>style.visibility</p:attrName>
                                        </p:attrNameLst>
                                      </p:cBhvr>
                                      <p:to>
                                        <p:strVal val="visible"/>
                                      </p:to>
                                    </p:set>
                                    <p:animEffect transition="in" filter="blinds(horizontal)">
                                      <p:cBhvr>
                                        <p:cTn id="13" dur="500"/>
                                        <p:tgtEl>
                                          <p:spTgt spid="21506"/>
                                        </p:tgtEl>
                                      </p:cBhvr>
                                    </p:animEffect>
                                  </p:childTnLst>
                                </p:cTn>
                              </p:par>
                            </p:childTnLst>
                          </p:cTn>
                        </p:par>
                        <p:par>
                          <p:cTn id="14" fill="hold">
                            <p:stCondLst>
                              <p:cond delay="2000"/>
                            </p:stCondLst>
                            <p:childTnLst>
                              <p:par>
                                <p:cTn id="15" presetID="16" presetClass="entr" presetSubtype="26" fill="hold" nodeType="afterEffect">
                                  <p:stCondLst>
                                    <p:cond delay="500"/>
                                  </p:stCondLst>
                                  <p:childTnLst>
                                    <p:set>
                                      <p:cBhvr>
                                        <p:cTn id="16" dur="1" fill="hold">
                                          <p:stCondLst>
                                            <p:cond delay="0"/>
                                          </p:stCondLst>
                                        </p:cTn>
                                        <p:tgtEl>
                                          <p:spTgt spid="21508"/>
                                        </p:tgtEl>
                                        <p:attrNameLst>
                                          <p:attrName>style.visibility</p:attrName>
                                        </p:attrNameLst>
                                      </p:cBhvr>
                                      <p:to>
                                        <p:strVal val="visible"/>
                                      </p:to>
                                    </p:set>
                                    <p:animEffect transition="in" filter="barn(inHorizontal)">
                                      <p:cBhvr>
                                        <p:cTn id="17" dur="500"/>
                                        <p:tgtEl>
                                          <p:spTgt spid="21508"/>
                                        </p:tgtEl>
                                      </p:cBhvr>
                                    </p:animEffect>
                                  </p:childTnLst>
                                </p:cTn>
                              </p:par>
                            </p:childTnLst>
                          </p:cTn>
                        </p:par>
                        <p:par>
                          <p:cTn id="18" fill="hold">
                            <p:stCondLst>
                              <p:cond delay="3000"/>
                            </p:stCondLst>
                            <p:childTnLst>
                              <p:par>
                                <p:cTn id="19" presetID="31" presetClass="entr" presetSubtype="0" fill="hold" nodeType="afterEffect">
                                  <p:stCondLst>
                                    <p:cond delay="500"/>
                                  </p:stCondLst>
                                  <p:iterate type="lt">
                                    <p:tmPct val="5000"/>
                                  </p:iterate>
                                  <p:childTnLst>
                                    <p:set>
                                      <p:cBhvr>
                                        <p:cTn id="20" dur="1" fill="hold">
                                          <p:stCondLst>
                                            <p:cond delay="0"/>
                                          </p:stCondLst>
                                        </p:cTn>
                                        <p:tgtEl>
                                          <p:spTgt spid="21507"/>
                                        </p:tgtEl>
                                        <p:attrNameLst>
                                          <p:attrName>style.visibility</p:attrName>
                                        </p:attrNameLst>
                                      </p:cBhvr>
                                      <p:to>
                                        <p:strVal val="visible"/>
                                      </p:to>
                                    </p:set>
                                    <p:anim calcmode="lin" valueType="num">
                                      <p:cBhvr>
                                        <p:cTn id="21" dur="1000" fill="hold"/>
                                        <p:tgtEl>
                                          <p:spTgt spid="21507"/>
                                        </p:tgtEl>
                                        <p:attrNameLst>
                                          <p:attrName>ppt_w</p:attrName>
                                        </p:attrNameLst>
                                      </p:cBhvr>
                                      <p:tavLst>
                                        <p:tav tm="0">
                                          <p:val>
                                            <p:fltVal val="0"/>
                                          </p:val>
                                        </p:tav>
                                        <p:tav tm="100000">
                                          <p:val>
                                            <p:strVal val="#ppt_w"/>
                                          </p:val>
                                        </p:tav>
                                      </p:tavLst>
                                    </p:anim>
                                    <p:anim calcmode="lin" valueType="num">
                                      <p:cBhvr>
                                        <p:cTn id="22" dur="1000" fill="hold"/>
                                        <p:tgtEl>
                                          <p:spTgt spid="21507"/>
                                        </p:tgtEl>
                                        <p:attrNameLst>
                                          <p:attrName>ppt_h</p:attrName>
                                        </p:attrNameLst>
                                      </p:cBhvr>
                                      <p:tavLst>
                                        <p:tav tm="0">
                                          <p:val>
                                            <p:fltVal val="0"/>
                                          </p:val>
                                        </p:tav>
                                        <p:tav tm="100000">
                                          <p:val>
                                            <p:strVal val="#ppt_h"/>
                                          </p:val>
                                        </p:tav>
                                      </p:tavLst>
                                    </p:anim>
                                    <p:anim calcmode="lin" valueType="num">
                                      <p:cBhvr>
                                        <p:cTn id="23" dur="1000" fill="hold"/>
                                        <p:tgtEl>
                                          <p:spTgt spid="21507"/>
                                        </p:tgtEl>
                                        <p:attrNameLst>
                                          <p:attrName>style.rotation</p:attrName>
                                        </p:attrNameLst>
                                      </p:cBhvr>
                                      <p:tavLst>
                                        <p:tav tm="0">
                                          <p:val>
                                            <p:fltVal val="90"/>
                                          </p:val>
                                        </p:tav>
                                        <p:tav tm="100000">
                                          <p:val>
                                            <p:fltVal val="0"/>
                                          </p:val>
                                        </p:tav>
                                      </p:tavLst>
                                    </p:anim>
                                    <p:animEffect transition="in" filter="fade">
                                      <p:cBhvr>
                                        <p:cTn id="24" dur="10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265946222_moment_in_space_cvi_by_funerium.jpg"/>
          <p:cNvPicPr>
            <a:picLocks noChangeAspect="1"/>
          </p:cNvPicPr>
          <p:nvPr/>
        </p:nvPicPr>
        <p:blipFill>
          <a:blip r:embed="rId3" cstate="print"/>
          <a:stretch>
            <a:fillRect/>
          </a:stretch>
        </p:blipFill>
        <p:spPr>
          <a:xfrm>
            <a:off x="0" y="0"/>
            <a:ext cx="9144000" cy="7029400"/>
          </a:xfrm>
          <a:prstGeom prst="rect">
            <a:avLst/>
          </a:prstGeom>
        </p:spPr>
      </p:pic>
      <p:sp>
        <p:nvSpPr>
          <p:cNvPr id="3" name="Прямоугольник 2"/>
          <p:cNvSpPr/>
          <p:nvPr/>
        </p:nvSpPr>
        <p:spPr>
          <a:xfrm>
            <a:off x="0" y="4005064"/>
            <a:ext cx="9144000" cy="2677656"/>
          </a:xfrm>
          <a:prstGeom prst="rect">
            <a:avLst/>
          </a:prstGeom>
        </p:spPr>
        <p:txBody>
          <a:bodyPr wrap="square">
            <a:spAutoFit/>
          </a:bodyPr>
          <a:lstStyle/>
          <a:p>
            <a:pPr algn="ctr"/>
            <a:r>
              <a:rPr lang="uk-UA" sz="2800" b="1"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Знахідка шматка деревини на Марсі вразила учених. У своїх </a:t>
            </a:r>
            <a:r>
              <a:rPr lang="uk-UA" sz="2800" b="1" dirty="0" err="1">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блогах</a:t>
            </a:r>
            <a:r>
              <a:rPr lang="uk-UA" sz="2800" b="1"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в Інтернеті вони стверджують, що від широкої публіки приховується той "факт", що на Марсі є ліси. Знімок був зроблений марсоходом поряд з кратером </a:t>
            </a:r>
            <a:r>
              <a:rPr lang="uk-UA" sz="2800" b="1" dirty="0" err="1">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Ендуранс</a:t>
            </a:r>
            <a:r>
              <a:rPr lang="uk-UA" sz="2800" b="1" dirty="0"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a:t>
            </a:r>
            <a:endParaRPr lang="uk-UA" sz="2800" b="1"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22530" name="Рисунок 8"/>
          <p:cNvPicPr>
            <a:picLocks noChangeAspect="1" noChangeArrowheads="1"/>
          </p:cNvPicPr>
          <p:nvPr/>
        </p:nvPicPr>
        <p:blipFill>
          <a:blip r:embed="rId4" cstate="print"/>
          <a:srcRect/>
          <a:stretch>
            <a:fillRect/>
          </a:stretch>
        </p:blipFill>
        <p:spPr bwMode="auto">
          <a:xfrm>
            <a:off x="1691680" y="260648"/>
            <a:ext cx="5832648" cy="3651745"/>
          </a:xfrm>
          <a:prstGeom prst="rect">
            <a:avLst/>
          </a:prstGeom>
          <a:ln>
            <a:noFill/>
          </a:ln>
          <a:effectLst>
            <a:softEdge rad="112500"/>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0" presetClass="entr" presetSubtype="0" decel="100000" fill="hold" nodeType="afterEffect">
                                  <p:stCondLst>
                                    <p:cond delay="0"/>
                                  </p:stCondLst>
                                  <p:childTnLst>
                                    <p:set>
                                      <p:cBhvr>
                                        <p:cTn id="12" dur="1" fill="hold">
                                          <p:stCondLst>
                                            <p:cond delay="0"/>
                                          </p:stCondLst>
                                        </p:cTn>
                                        <p:tgtEl>
                                          <p:spTgt spid="22530"/>
                                        </p:tgtEl>
                                        <p:attrNameLst>
                                          <p:attrName>style.visibility</p:attrName>
                                        </p:attrNameLst>
                                      </p:cBhvr>
                                      <p:to>
                                        <p:strVal val="visible"/>
                                      </p:to>
                                    </p:set>
                                    <p:anim calcmode="lin" valueType="num">
                                      <p:cBhvr>
                                        <p:cTn id="13" dur="1000" fill="hold"/>
                                        <p:tgtEl>
                                          <p:spTgt spid="22530"/>
                                        </p:tgtEl>
                                        <p:attrNameLst>
                                          <p:attrName>ppt_w</p:attrName>
                                        </p:attrNameLst>
                                      </p:cBhvr>
                                      <p:tavLst>
                                        <p:tav tm="0">
                                          <p:val>
                                            <p:strVal val="#ppt_w+.3"/>
                                          </p:val>
                                        </p:tav>
                                        <p:tav tm="100000">
                                          <p:val>
                                            <p:strVal val="#ppt_w"/>
                                          </p:val>
                                        </p:tav>
                                      </p:tavLst>
                                    </p:anim>
                                    <p:anim calcmode="lin" valueType="num">
                                      <p:cBhvr>
                                        <p:cTn id="14" dur="1000" fill="hold"/>
                                        <p:tgtEl>
                                          <p:spTgt spid="22530"/>
                                        </p:tgtEl>
                                        <p:attrNameLst>
                                          <p:attrName>ppt_h</p:attrName>
                                        </p:attrNameLst>
                                      </p:cBhvr>
                                      <p:tavLst>
                                        <p:tav tm="0">
                                          <p:val>
                                            <p:strVal val="#ppt_h"/>
                                          </p:val>
                                        </p:tav>
                                        <p:tav tm="100000">
                                          <p:val>
                                            <p:strVal val="#ppt_h"/>
                                          </p:val>
                                        </p:tav>
                                      </p:tavLst>
                                    </p:anim>
                                    <p:animEffect transition="in" filter="fade">
                                      <p:cBhvr>
                                        <p:cTn id="15" dur="1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alaxy3.jpg"/>
          <p:cNvPicPr>
            <a:picLocks noChangeAspect="1"/>
          </p:cNvPicPr>
          <p:nvPr/>
        </p:nvPicPr>
        <p:blipFill>
          <a:blip r:embed="rId3" cstate="print"/>
          <a:stretch>
            <a:fillRect/>
          </a:stretch>
        </p:blipFill>
        <p:spPr>
          <a:xfrm>
            <a:off x="0" y="0"/>
            <a:ext cx="9144000" cy="6858000"/>
          </a:xfrm>
          <a:prstGeom prst="rect">
            <a:avLst/>
          </a:prstGeom>
        </p:spPr>
      </p:pic>
      <p:sp>
        <p:nvSpPr>
          <p:cNvPr id="6" name="Прямоугольник 5"/>
          <p:cNvSpPr/>
          <p:nvPr/>
        </p:nvSpPr>
        <p:spPr>
          <a:xfrm>
            <a:off x="251520" y="188640"/>
            <a:ext cx="8640960" cy="1815882"/>
          </a:xfrm>
          <a:prstGeom prst="rect">
            <a:avLst/>
          </a:prstGeom>
        </p:spPr>
        <p:txBody>
          <a:bodyPr wrap="square">
            <a:spAutoFit/>
          </a:bodyPr>
          <a:lstStyle/>
          <a:p>
            <a:pPr algn="ctr"/>
            <a:r>
              <a:rPr lang="uk-UA" sz="2800" b="1"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Учені NASA вважають, що рельєфні канали на Марсі проклала вода, яка утворилася під час таненні криги, близько 1,25 мільйонів </a:t>
            </a:r>
            <a:r>
              <a:rPr lang="uk-UA" sz="2800" b="1" dirty="0" smtClean="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років. </a:t>
            </a:r>
            <a:r>
              <a:rPr lang="uk-UA" sz="2800" b="1"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a:r>
            <a:br>
              <a:rPr lang="uk-UA" sz="2800" b="1"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br>
            <a:endParaRPr lang="uk-UA" sz="2800" b="1"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26627" name="Рисунок 10"/>
          <p:cNvPicPr>
            <a:picLocks noChangeAspect="1" noChangeArrowheads="1"/>
          </p:cNvPicPr>
          <p:nvPr/>
        </p:nvPicPr>
        <p:blipFill>
          <a:blip r:embed="rId4" cstate="print"/>
          <a:srcRect/>
          <a:stretch>
            <a:fillRect/>
          </a:stretch>
        </p:blipFill>
        <p:spPr bwMode="auto">
          <a:xfrm rot="296488">
            <a:off x="4067053" y="2961158"/>
            <a:ext cx="4927113" cy="3691497"/>
          </a:xfrm>
          <a:prstGeom prst="rect">
            <a:avLst/>
          </a:prstGeom>
          <a:ln>
            <a:noFill/>
          </a:ln>
          <a:effectLst>
            <a:softEdge rad="112500"/>
          </a:effectLst>
        </p:spPr>
      </p:pic>
      <p:pic>
        <p:nvPicPr>
          <p:cNvPr id="26628" name="Рисунок 9"/>
          <p:cNvPicPr>
            <a:picLocks noChangeAspect="1" noChangeArrowheads="1"/>
          </p:cNvPicPr>
          <p:nvPr/>
        </p:nvPicPr>
        <p:blipFill>
          <a:blip r:embed="rId5" cstate="print"/>
          <a:srcRect/>
          <a:stretch>
            <a:fillRect/>
          </a:stretch>
        </p:blipFill>
        <p:spPr bwMode="auto">
          <a:xfrm rot="21340346">
            <a:off x="105479" y="1609522"/>
            <a:ext cx="5327915" cy="2996952"/>
          </a:xfrm>
          <a:prstGeom prst="rect">
            <a:avLst/>
          </a:prstGeom>
          <a:ln>
            <a:noFill/>
          </a:ln>
          <a:effectLst>
            <a:softEdge rad="112500"/>
          </a:effectLst>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16" fill="hold" nodeType="afterEffect">
                                  <p:stCondLst>
                                    <p:cond delay="900"/>
                                  </p:stCondLst>
                                  <p:childTnLst>
                                    <p:set>
                                      <p:cBhvr>
                                        <p:cTn id="12" dur="1" fill="hold">
                                          <p:stCondLst>
                                            <p:cond delay="0"/>
                                          </p:stCondLst>
                                        </p:cTn>
                                        <p:tgtEl>
                                          <p:spTgt spid="26627"/>
                                        </p:tgtEl>
                                        <p:attrNameLst>
                                          <p:attrName>style.visibility</p:attrName>
                                        </p:attrNameLst>
                                      </p:cBhvr>
                                      <p:to>
                                        <p:strVal val="visible"/>
                                      </p:to>
                                    </p:set>
                                    <p:anim calcmode="lin" valueType="num">
                                      <p:cBhvr>
                                        <p:cTn id="13" dur="500" fill="hold"/>
                                        <p:tgtEl>
                                          <p:spTgt spid="26627"/>
                                        </p:tgtEl>
                                        <p:attrNameLst>
                                          <p:attrName>ppt_w</p:attrName>
                                        </p:attrNameLst>
                                      </p:cBhvr>
                                      <p:tavLst>
                                        <p:tav tm="0">
                                          <p:val>
                                            <p:fltVal val="0"/>
                                          </p:val>
                                        </p:tav>
                                        <p:tav tm="100000">
                                          <p:val>
                                            <p:strVal val="#ppt_w"/>
                                          </p:val>
                                        </p:tav>
                                      </p:tavLst>
                                    </p:anim>
                                    <p:anim calcmode="lin" valueType="num">
                                      <p:cBhvr>
                                        <p:cTn id="14" dur="500" fill="hold"/>
                                        <p:tgtEl>
                                          <p:spTgt spid="26627"/>
                                        </p:tgtEl>
                                        <p:attrNameLst>
                                          <p:attrName>ppt_h</p:attrName>
                                        </p:attrNameLst>
                                      </p:cBhvr>
                                      <p:tavLst>
                                        <p:tav tm="0">
                                          <p:val>
                                            <p:fltVal val="0"/>
                                          </p:val>
                                        </p:tav>
                                        <p:tav tm="100000">
                                          <p:val>
                                            <p:strVal val="#ppt_h"/>
                                          </p:val>
                                        </p:tav>
                                      </p:tavLst>
                                    </p:anim>
                                  </p:childTnLst>
                                </p:cTn>
                              </p:par>
                            </p:childTnLst>
                          </p:cTn>
                        </p:par>
                        <p:par>
                          <p:cTn id="15" fill="hold">
                            <p:stCondLst>
                              <p:cond delay="2400"/>
                            </p:stCondLst>
                            <p:childTnLst>
                              <p:par>
                                <p:cTn id="16" presetID="31" presetClass="entr" presetSubtype="0" fill="hold" nodeType="afterEffect">
                                  <p:stCondLst>
                                    <p:cond delay="800"/>
                                  </p:stCondLst>
                                  <p:iterate type="lt">
                                    <p:tmPct val="5000"/>
                                  </p:iterate>
                                  <p:childTnLst>
                                    <p:set>
                                      <p:cBhvr>
                                        <p:cTn id="17" dur="1" fill="hold">
                                          <p:stCondLst>
                                            <p:cond delay="0"/>
                                          </p:stCondLst>
                                        </p:cTn>
                                        <p:tgtEl>
                                          <p:spTgt spid="26628"/>
                                        </p:tgtEl>
                                        <p:attrNameLst>
                                          <p:attrName>style.visibility</p:attrName>
                                        </p:attrNameLst>
                                      </p:cBhvr>
                                      <p:to>
                                        <p:strVal val="visible"/>
                                      </p:to>
                                    </p:set>
                                    <p:anim calcmode="lin" valueType="num">
                                      <p:cBhvr>
                                        <p:cTn id="18" dur="1000" fill="hold"/>
                                        <p:tgtEl>
                                          <p:spTgt spid="26628"/>
                                        </p:tgtEl>
                                        <p:attrNameLst>
                                          <p:attrName>ppt_w</p:attrName>
                                        </p:attrNameLst>
                                      </p:cBhvr>
                                      <p:tavLst>
                                        <p:tav tm="0">
                                          <p:val>
                                            <p:fltVal val="0"/>
                                          </p:val>
                                        </p:tav>
                                        <p:tav tm="100000">
                                          <p:val>
                                            <p:strVal val="#ppt_w"/>
                                          </p:val>
                                        </p:tav>
                                      </p:tavLst>
                                    </p:anim>
                                    <p:anim calcmode="lin" valueType="num">
                                      <p:cBhvr>
                                        <p:cTn id="19" dur="1000" fill="hold"/>
                                        <p:tgtEl>
                                          <p:spTgt spid="26628"/>
                                        </p:tgtEl>
                                        <p:attrNameLst>
                                          <p:attrName>ppt_h</p:attrName>
                                        </p:attrNameLst>
                                      </p:cBhvr>
                                      <p:tavLst>
                                        <p:tav tm="0">
                                          <p:val>
                                            <p:fltVal val="0"/>
                                          </p:val>
                                        </p:tav>
                                        <p:tav tm="100000">
                                          <p:val>
                                            <p:strVal val="#ppt_h"/>
                                          </p:val>
                                        </p:tav>
                                      </p:tavLst>
                                    </p:anim>
                                    <p:anim calcmode="lin" valueType="num">
                                      <p:cBhvr>
                                        <p:cTn id="20" dur="1000" fill="hold"/>
                                        <p:tgtEl>
                                          <p:spTgt spid="26628"/>
                                        </p:tgtEl>
                                        <p:attrNameLst>
                                          <p:attrName>style.rotation</p:attrName>
                                        </p:attrNameLst>
                                      </p:cBhvr>
                                      <p:tavLst>
                                        <p:tav tm="0">
                                          <p:val>
                                            <p:fltVal val="90"/>
                                          </p:val>
                                        </p:tav>
                                        <p:tav tm="100000">
                                          <p:val>
                                            <p:fltVal val="0"/>
                                          </p:val>
                                        </p:tav>
                                      </p:tavLst>
                                    </p:anim>
                                    <p:animEffect transition="in" filter="fade">
                                      <p:cBhvr>
                                        <p:cTn id="21" dur="10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1645</Words>
  <Application>Microsoft Office PowerPoint</Application>
  <PresentationFormat>Экран (4:3)</PresentationFormat>
  <Paragraphs>69</Paragraphs>
  <Slides>20</Slides>
  <Notes>18</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home</dc:creator>
  <cp:lastModifiedBy>home</cp:lastModifiedBy>
  <cp:revision>21</cp:revision>
  <dcterms:created xsi:type="dcterms:W3CDTF">2015-03-09T13:54:25Z</dcterms:created>
  <dcterms:modified xsi:type="dcterms:W3CDTF">2015-03-09T17:29:34Z</dcterms:modified>
</cp:coreProperties>
</file>