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Date Placeholder 29"/>
          <p:cNvSpPr>
            <a:spLocks noGrp="1"/>
          </p:cNvSpPr>
          <p:nvPr>
            <p:ph type="dt" sz="half" idx="10"/>
          </p:nvPr>
        </p:nvSpPr>
        <p:spPr/>
        <p:txBody>
          <a:bodyPr/>
          <a:lstStyle/>
          <a:p>
            <a:fld id="{4E5A6397-5D2A-4E44-BAE2-8BAD6D7D7016}" type="datetimeFigureOut">
              <a:rPr lang="uk-UA" smtClean="0"/>
              <a:t>29.01.2015</a:t>
            </a:fld>
            <a:endParaRPr lang="uk-UA"/>
          </a:p>
        </p:txBody>
      </p:sp>
      <p:sp>
        <p:nvSpPr>
          <p:cNvPr id="19" name="Footer Placeholder 18"/>
          <p:cNvSpPr>
            <a:spLocks noGrp="1"/>
          </p:cNvSpPr>
          <p:nvPr>
            <p:ph type="ftr" sz="quarter" idx="11"/>
          </p:nvPr>
        </p:nvSpPr>
        <p:spPr/>
        <p:txBody>
          <a:bodyPr/>
          <a:lstStyle/>
          <a:p>
            <a:endParaRPr lang="uk-UA"/>
          </a:p>
        </p:txBody>
      </p:sp>
      <p:sp>
        <p:nvSpPr>
          <p:cNvPr id="27" name="Slide Number Placeholder 26"/>
          <p:cNvSpPr>
            <a:spLocks noGrp="1"/>
          </p:cNvSpPr>
          <p:nvPr>
            <p:ph type="sldNum" sz="quarter" idx="12"/>
          </p:nvPr>
        </p:nvSpPr>
        <p:spPr/>
        <p:txBody>
          <a:bodyPr/>
          <a:lstStyle/>
          <a:p>
            <a:fld id="{F3AABADF-E288-4F96-99E9-475F01141859}"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uk-UA" smtClean="0"/>
              <a:t>Зразок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4E5A6397-5D2A-4E44-BAE2-8BAD6D7D7016}" type="datetimeFigureOut">
              <a:rPr lang="uk-UA" smtClean="0"/>
              <a:t>29.01.2015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4E5A6397-5D2A-4E44-BAE2-8BAD6D7D7016}" type="datetimeFigureOut">
              <a:rPr lang="uk-UA" smtClean="0"/>
              <a:t>29.01.2015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uk-UA" smtClean="0"/>
              <a:t>Зразок заголовка</a:t>
            </a:r>
            <a:endParaRPr kumimoji="0" lang="en-US"/>
          </a:p>
        </p:txBody>
      </p:sp>
      <p:sp>
        <p:nvSpPr>
          <p:cNvPr id="3" name="Content Placeholder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Date Placeholder 3"/>
          <p:cNvSpPr>
            <a:spLocks noGrp="1"/>
          </p:cNvSpPr>
          <p:nvPr>
            <p:ph type="dt" sz="half" idx="10"/>
          </p:nvPr>
        </p:nvSpPr>
        <p:spPr/>
        <p:txBody>
          <a:bodyPr/>
          <a:lstStyle/>
          <a:p>
            <a:fld id="{4E5A6397-5D2A-4E44-BAE2-8BAD6D7D7016}" type="datetimeFigureOut">
              <a:rPr lang="uk-UA" smtClean="0"/>
              <a:t>29.01.2015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Date Placeholder 3"/>
          <p:cNvSpPr>
            <a:spLocks noGrp="1"/>
          </p:cNvSpPr>
          <p:nvPr>
            <p:ph type="dt" sz="half" idx="10"/>
          </p:nvPr>
        </p:nvSpPr>
        <p:spPr/>
        <p:txBody>
          <a:bodyPr/>
          <a:lstStyle/>
          <a:p>
            <a:fld id="{4E5A6397-5D2A-4E44-BAE2-8BAD6D7D7016}" type="datetimeFigureOut">
              <a:rPr lang="uk-UA" smtClean="0"/>
              <a:t>29.01.2015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3AABADF-E288-4F96-99E9-475F01141859}"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Date Placeholder 4"/>
          <p:cNvSpPr>
            <a:spLocks noGrp="1"/>
          </p:cNvSpPr>
          <p:nvPr>
            <p:ph type="dt" sz="half" idx="10"/>
          </p:nvPr>
        </p:nvSpPr>
        <p:spPr/>
        <p:txBody>
          <a:bodyPr/>
          <a:lstStyle/>
          <a:p>
            <a:fld id="{4E5A6397-5D2A-4E44-BAE2-8BAD6D7D7016}" type="datetimeFigureOut">
              <a:rPr lang="uk-UA" smtClean="0"/>
              <a:t>29.01.2015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Date Placeholder 6"/>
          <p:cNvSpPr>
            <a:spLocks noGrp="1"/>
          </p:cNvSpPr>
          <p:nvPr>
            <p:ph type="dt" sz="half" idx="10"/>
          </p:nvPr>
        </p:nvSpPr>
        <p:spPr/>
        <p:txBody>
          <a:bodyPr/>
          <a:lstStyle/>
          <a:p>
            <a:fld id="{4E5A6397-5D2A-4E44-BAE2-8BAD6D7D7016}" type="datetimeFigureOut">
              <a:rPr lang="uk-UA" smtClean="0"/>
              <a:t>29.01.2015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Date Placeholder 2"/>
          <p:cNvSpPr>
            <a:spLocks noGrp="1"/>
          </p:cNvSpPr>
          <p:nvPr>
            <p:ph type="dt" sz="half" idx="10"/>
          </p:nvPr>
        </p:nvSpPr>
        <p:spPr/>
        <p:txBody>
          <a:bodyPr/>
          <a:lstStyle/>
          <a:p>
            <a:fld id="{4E5A6397-5D2A-4E44-BAE2-8BAD6D7D7016}" type="datetimeFigureOut">
              <a:rPr lang="uk-UA" smtClean="0"/>
              <a:t>29.01.2015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5A6397-5D2A-4E44-BAE2-8BAD6D7D7016}" type="datetimeFigureOut">
              <a:rPr lang="uk-UA" smtClean="0"/>
              <a:t>29.01.2015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Date Placeholder 4"/>
          <p:cNvSpPr>
            <a:spLocks noGrp="1"/>
          </p:cNvSpPr>
          <p:nvPr>
            <p:ph type="dt" sz="half" idx="10"/>
          </p:nvPr>
        </p:nvSpPr>
        <p:spPr/>
        <p:txBody>
          <a:bodyPr/>
          <a:lstStyle/>
          <a:p>
            <a:fld id="{4E5A6397-5D2A-4E44-BAE2-8BAD6D7D7016}" type="datetimeFigureOut">
              <a:rPr lang="uk-UA" smtClean="0"/>
              <a:t>29.01.2015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3AABADF-E288-4F96-99E9-475F01141859}"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Date Placeholder 4"/>
          <p:cNvSpPr>
            <a:spLocks noGrp="1"/>
          </p:cNvSpPr>
          <p:nvPr>
            <p:ph type="dt" sz="half" idx="10"/>
          </p:nvPr>
        </p:nvSpPr>
        <p:spPr/>
        <p:txBody>
          <a:bodyPr/>
          <a:lstStyle/>
          <a:p>
            <a:fld id="{4E5A6397-5D2A-4E44-BAE2-8BAD6D7D7016}" type="datetimeFigureOut">
              <a:rPr lang="uk-UA" smtClean="0"/>
              <a:t>29.01.2015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a:xfrm>
            <a:off x="8077200" y="6356350"/>
            <a:ext cx="609600" cy="365125"/>
          </a:xfrm>
        </p:spPr>
        <p:txBody>
          <a:bodyPr/>
          <a:lstStyle/>
          <a:p>
            <a:fld id="{F3AABADF-E288-4F96-99E9-475F01141859}" type="slidenum">
              <a:rPr lang="uk-UA" smtClean="0"/>
              <a:t>‹#›</a:t>
            </a:fld>
            <a:endParaRPr lang="uk-U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E5A6397-5D2A-4E44-BAE2-8BAD6D7D7016}" type="datetimeFigureOut">
              <a:rPr lang="uk-UA" smtClean="0"/>
              <a:t>29.01.2015</a:t>
            </a:fld>
            <a:endParaRPr lang="uk-U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AABADF-E288-4F96-99E9-475F01141859}" type="slidenum">
              <a:rPr lang="uk-UA" smtClean="0"/>
              <a:t>‹#›</a:t>
            </a:fld>
            <a:endParaRPr lang="uk-U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060848"/>
            <a:ext cx="7851648" cy="1828800"/>
          </a:xfrm>
        </p:spPr>
        <p:txBody>
          <a:bodyPr>
            <a:normAutofit/>
          </a:bodyPr>
          <a:lstStyle/>
          <a:p>
            <a:pPr algn="ctr"/>
            <a:r>
              <a:rPr lang="uk-UA" sz="8800" dirty="0" smtClean="0"/>
              <a:t>Звукові Хвилі</a:t>
            </a:r>
            <a:endParaRPr lang="uk-UA" sz="8800" dirty="0"/>
          </a:p>
        </p:txBody>
      </p:sp>
      <p:sp>
        <p:nvSpPr>
          <p:cNvPr id="3" name="Підзаголовок 2"/>
          <p:cNvSpPr>
            <a:spLocks noGrp="1"/>
          </p:cNvSpPr>
          <p:nvPr>
            <p:ph type="subTitle" idx="1"/>
          </p:nvPr>
        </p:nvSpPr>
        <p:spPr>
          <a:xfrm>
            <a:off x="4504672" y="5105400"/>
            <a:ext cx="4623465" cy="1752600"/>
          </a:xfrm>
        </p:spPr>
        <p:txBody>
          <a:bodyPr>
            <a:normAutofit lnSpcReduction="10000"/>
          </a:bodyPr>
          <a:lstStyle/>
          <a:p>
            <a:r>
              <a:rPr lang="uk-UA" dirty="0" smtClean="0">
                <a:solidFill>
                  <a:schemeClr val="bg1">
                    <a:lumMod val="10000"/>
                    <a:lumOff val="90000"/>
                  </a:schemeClr>
                </a:solidFill>
              </a:rPr>
              <a:t>Викона</a:t>
            </a:r>
            <a:r>
              <a:rPr lang="uk-UA" dirty="0">
                <a:solidFill>
                  <a:schemeClr val="bg1">
                    <a:lumMod val="10000"/>
                    <a:lumOff val="90000"/>
                  </a:schemeClr>
                </a:solidFill>
              </a:rPr>
              <a:t>в</a:t>
            </a:r>
            <a:r>
              <a:rPr lang="uk-UA" dirty="0" smtClean="0">
                <a:solidFill>
                  <a:schemeClr val="bg1">
                    <a:lumMod val="10000"/>
                    <a:lumOff val="90000"/>
                  </a:schemeClr>
                </a:solidFill>
              </a:rPr>
              <a:t> учень 10 </a:t>
            </a:r>
            <a:r>
              <a:rPr lang="uk-UA" dirty="0" smtClean="0">
                <a:solidFill>
                  <a:schemeClr val="bg1">
                    <a:lumMod val="10000"/>
                    <a:lumOff val="90000"/>
                  </a:schemeClr>
                </a:solidFill>
              </a:rPr>
              <a:t>класу </a:t>
            </a:r>
            <a:r>
              <a:rPr lang="uk-UA" dirty="0" smtClean="0">
                <a:solidFill>
                  <a:schemeClr val="bg1">
                    <a:lumMod val="10000"/>
                    <a:lumOff val="90000"/>
                  </a:schemeClr>
                </a:solidFill>
              </a:rPr>
              <a:t>Васильківської ЗОШ</a:t>
            </a:r>
            <a:r>
              <a:rPr lang="uk-UA" dirty="0" smtClean="0">
                <a:solidFill>
                  <a:schemeClr val="bg1">
                    <a:lumMod val="10000"/>
                    <a:lumOff val="90000"/>
                  </a:schemeClr>
                </a:solidFill>
              </a:rPr>
              <a:t> </a:t>
            </a:r>
            <a:endParaRPr lang="uk-UA" dirty="0" smtClean="0">
              <a:solidFill>
                <a:schemeClr val="bg1">
                  <a:lumMod val="10000"/>
                  <a:lumOff val="90000"/>
                </a:schemeClr>
              </a:solidFill>
            </a:endParaRPr>
          </a:p>
          <a:p>
            <a:r>
              <a:rPr lang="uk-UA" dirty="0" smtClean="0">
                <a:solidFill>
                  <a:schemeClr val="bg1">
                    <a:lumMod val="10000"/>
                    <a:lumOff val="90000"/>
                  </a:schemeClr>
                </a:solidFill>
              </a:rPr>
              <a:t>І-ІІІ ступенів №9</a:t>
            </a:r>
            <a:endParaRPr lang="uk-UA" dirty="0" smtClean="0">
              <a:solidFill>
                <a:schemeClr val="bg1">
                  <a:lumMod val="10000"/>
                  <a:lumOff val="90000"/>
                </a:schemeClr>
              </a:solidFill>
            </a:endParaRPr>
          </a:p>
          <a:p>
            <a:r>
              <a:rPr lang="uk-UA" dirty="0" err="1" smtClean="0">
                <a:solidFill>
                  <a:schemeClr val="bg1">
                    <a:lumMod val="10000"/>
                    <a:lumOff val="90000"/>
                  </a:schemeClr>
                </a:solidFill>
              </a:rPr>
              <a:t>Вінтула</a:t>
            </a:r>
            <a:r>
              <a:rPr lang="uk-UA" dirty="0" smtClean="0">
                <a:solidFill>
                  <a:schemeClr val="bg1">
                    <a:lumMod val="10000"/>
                    <a:lumOff val="90000"/>
                  </a:schemeClr>
                </a:solidFill>
              </a:rPr>
              <a:t> Богдан</a:t>
            </a:r>
            <a:endParaRPr lang="uk-UA" dirty="0">
              <a:solidFill>
                <a:schemeClr val="bg1">
                  <a:lumMod val="10000"/>
                  <a:lumOff val="90000"/>
                </a:schemeClr>
              </a:solidFill>
            </a:endParaRPr>
          </a:p>
        </p:txBody>
      </p:sp>
    </p:spTree>
    <p:extLst>
      <p:ext uri="{BB962C8B-B14F-4D97-AF65-F5344CB8AC3E}">
        <p14:creationId xmlns:p14="http://schemas.microsoft.com/office/powerpoint/2010/main" val="2588813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a:xfrm>
            <a:off x="-252536" y="188640"/>
            <a:ext cx="9396536" cy="3600400"/>
          </a:xfrm>
        </p:spPr>
        <p:txBody>
          <a:bodyPr>
            <a:normAutofit fontScale="92500" lnSpcReduction="10000"/>
          </a:bodyPr>
          <a:lstStyle/>
          <a:p>
            <a:r>
              <a:rPr lang="ru-RU" sz="2700" dirty="0"/>
              <a:t>У </a:t>
            </a:r>
            <a:r>
              <a:rPr lang="ru-RU" sz="2700" dirty="0" err="1"/>
              <a:t>багатьох</a:t>
            </a:r>
            <a:r>
              <a:rPr lang="ru-RU" sz="2700" dirty="0"/>
              <a:t> </a:t>
            </a:r>
            <a:r>
              <a:rPr lang="ru-RU" sz="2700" dirty="0" err="1"/>
              <a:t>випадках</a:t>
            </a:r>
            <a:r>
              <a:rPr lang="ru-RU" sz="2700" dirty="0"/>
              <a:t> для </a:t>
            </a:r>
            <a:r>
              <a:rPr lang="ru-RU" sz="2700" dirty="0" err="1"/>
              <a:t>одержання</a:t>
            </a:r>
            <a:r>
              <a:rPr lang="ru-RU" sz="2700" dirty="0"/>
              <a:t> </a:t>
            </a:r>
            <a:r>
              <a:rPr lang="ru-RU" sz="2700" dirty="0" err="1"/>
              <a:t>ультразвукових</a:t>
            </a:r>
            <a:r>
              <a:rPr lang="ru-RU" sz="2700" dirty="0"/>
              <a:t> </a:t>
            </a:r>
            <a:r>
              <a:rPr lang="ru-RU" sz="2700" dirty="0" err="1"/>
              <a:t>коливань</a:t>
            </a:r>
            <a:r>
              <a:rPr lang="ru-RU" sz="2700" dirty="0"/>
              <a:t> </a:t>
            </a:r>
            <a:r>
              <a:rPr lang="ru-RU" sz="2700" dirty="0" err="1"/>
              <a:t>використовують</a:t>
            </a:r>
            <a:r>
              <a:rPr lang="ru-RU" sz="2700" dirty="0"/>
              <a:t> </a:t>
            </a:r>
            <a:r>
              <a:rPr lang="ru-RU" sz="2700" dirty="0" err="1"/>
              <a:t>явище</a:t>
            </a:r>
            <a:r>
              <a:rPr lang="ru-RU" sz="2700" dirty="0"/>
              <a:t> </a:t>
            </a:r>
            <a:r>
              <a:rPr lang="ru-RU" sz="2700" dirty="0" err="1"/>
              <a:t>електрострикції</a:t>
            </a:r>
            <a:r>
              <a:rPr lang="ru-RU" sz="2700" dirty="0"/>
              <a:t> </a:t>
            </a:r>
            <a:r>
              <a:rPr lang="ru-RU" sz="2700" dirty="0" smtClean="0"/>
              <a:t>.</a:t>
            </a:r>
            <a:r>
              <a:rPr lang="ru-RU" sz="2700" dirty="0" err="1" smtClean="0"/>
              <a:t>Це</a:t>
            </a:r>
            <a:r>
              <a:rPr lang="ru-RU" sz="2700" dirty="0" smtClean="0"/>
              <a:t> </a:t>
            </a:r>
            <a:r>
              <a:rPr lang="ru-RU" sz="2700" dirty="0" err="1"/>
              <a:t>явище</a:t>
            </a:r>
            <a:r>
              <a:rPr lang="ru-RU" sz="2700" dirty="0"/>
              <a:t> </a:t>
            </a:r>
            <a:r>
              <a:rPr lang="ru-RU" sz="2700" dirty="0" err="1"/>
              <a:t>можна</a:t>
            </a:r>
            <a:r>
              <a:rPr lang="ru-RU" sz="2700" dirty="0"/>
              <a:t> </a:t>
            </a:r>
            <a:r>
              <a:rPr lang="ru-RU" sz="2700" dirty="0" err="1"/>
              <a:t>спостерігати</a:t>
            </a:r>
            <a:r>
              <a:rPr lang="ru-RU" sz="2700" dirty="0"/>
              <a:t> в таких </a:t>
            </a:r>
            <a:r>
              <a:rPr lang="ru-RU" sz="2700" dirty="0" err="1"/>
              <a:t>речовинах</a:t>
            </a:r>
            <a:r>
              <a:rPr lang="ru-RU" sz="2700" dirty="0"/>
              <a:t>, як кварц, </a:t>
            </a:r>
            <a:r>
              <a:rPr lang="ru-RU" sz="2700" dirty="0" err="1"/>
              <a:t>титанат</a:t>
            </a:r>
            <a:r>
              <a:rPr lang="ru-RU" sz="2700" dirty="0"/>
              <a:t> </a:t>
            </a:r>
            <a:r>
              <a:rPr lang="ru-RU" sz="2700" dirty="0" err="1"/>
              <a:t>барію</a:t>
            </a:r>
            <a:r>
              <a:rPr lang="ru-RU" sz="2700" dirty="0"/>
              <a:t> та </a:t>
            </a:r>
            <a:r>
              <a:rPr lang="ru-RU" sz="2700" dirty="0" err="1"/>
              <a:t>ін</a:t>
            </a:r>
            <a:r>
              <a:rPr lang="ru-RU" sz="2700" dirty="0"/>
              <a:t>. </a:t>
            </a:r>
            <a:r>
              <a:rPr lang="ru-RU" sz="2700" dirty="0" err="1"/>
              <a:t>Якщо</a:t>
            </a:r>
            <a:r>
              <a:rPr lang="ru-RU" sz="2700" dirty="0"/>
              <a:t> </a:t>
            </a:r>
            <a:r>
              <a:rPr lang="ru-RU" sz="2700" dirty="0" err="1"/>
              <a:t>із</a:t>
            </a:r>
            <a:r>
              <a:rPr lang="ru-RU" sz="2700" dirty="0"/>
              <a:t> </a:t>
            </a:r>
            <a:r>
              <a:rPr lang="ru-RU" sz="2700" dirty="0" err="1"/>
              <a:t>кристала</a:t>
            </a:r>
            <a:r>
              <a:rPr lang="ru-RU" sz="2700" dirty="0"/>
              <a:t> кварцу </a:t>
            </a:r>
            <a:r>
              <a:rPr lang="ru-RU" sz="2700" dirty="0" err="1"/>
              <a:t>вирізати</a:t>
            </a:r>
            <a:r>
              <a:rPr lang="ru-RU" sz="2700" dirty="0"/>
              <a:t> пластинку і за </a:t>
            </a:r>
            <a:r>
              <a:rPr lang="ru-RU" sz="2700" dirty="0" err="1"/>
              <a:t>допомогою</a:t>
            </a:r>
            <a:r>
              <a:rPr lang="ru-RU" sz="2700" dirty="0"/>
              <a:t> </a:t>
            </a:r>
            <a:r>
              <a:rPr lang="ru-RU" sz="2700" dirty="0" err="1"/>
              <a:t>електродів</a:t>
            </a:r>
            <a:r>
              <a:rPr lang="ru-RU" sz="2700" dirty="0"/>
              <a:t> подати до </a:t>
            </a:r>
            <a:r>
              <a:rPr lang="ru-RU" sz="2700" dirty="0" err="1"/>
              <a:t>неї</a:t>
            </a:r>
            <a:r>
              <a:rPr lang="ru-RU" sz="2700" dirty="0"/>
              <a:t> </a:t>
            </a:r>
            <a:r>
              <a:rPr lang="ru-RU" sz="2700" dirty="0" err="1"/>
              <a:t>різницю</a:t>
            </a:r>
            <a:r>
              <a:rPr lang="ru-RU" sz="2700" dirty="0"/>
              <a:t> </a:t>
            </a:r>
            <a:r>
              <a:rPr lang="ru-RU" sz="2700" dirty="0" err="1"/>
              <a:t>потенціалів</a:t>
            </a:r>
            <a:r>
              <a:rPr lang="ru-RU" sz="2700" dirty="0"/>
              <a:t>, то пластинка </a:t>
            </a:r>
            <a:r>
              <a:rPr lang="ru-RU" sz="2700" dirty="0" err="1"/>
              <a:t>ставатиме</a:t>
            </a:r>
            <a:r>
              <a:rPr lang="ru-RU" sz="2700" dirty="0"/>
              <a:t> </a:t>
            </a:r>
            <a:r>
              <a:rPr lang="ru-RU" sz="2700" dirty="0" err="1"/>
              <a:t>тоншою</a:t>
            </a:r>
            <a:r>
              <a:rPr lang="ru-RU" sz="2700" dirty="0"/>
              <a:t> </a:t>
            </a:r>
            <a:r>
              <a:rPr lang="ru-RU" sz="2700" dirty="0" err="1"/>
              <a:t>або</a:t>
            </a:r>
            <a:r>
              <a:rPr lang="ru-RU" sz="2700" dirty="0"/>
              <a:t> </a:t>
            </a:r>
            <a:r>
              <a:rPr lang="ru-RU" sz="2700" dirty="0" err="1"/>
              <a:t>товщою</a:t>
            </a:r>
            <a:r>
              <a:rPr lang="ru-RU" sz="2700" dirty="0"/>
              <a:t>, </a:t>
            </a:r>
            <a:r>
              <a:rPr lang="ru-RU" sz="2700" dirty="0" err="1"/>
              <a:t>залежно</a:t>
            </a:r>
            <a:r>
              <a:rPr lang="ru-RU" sz="2700" dirty="0"/>
              <a:t> </a:t>
            </a:r>
            <a:r>
              <a:rPr lang="ru-RU" sz="2700" dirty="0" err="1"/>
              <a:t>від</a:t>
            </a:r>
            <a:r>
              <a:rPr lang="ru-RU" sz="2700" dirty="0"/>
              <a:t> </a:t>
            </a:r>
            <a:r>
              <a:rPr lang="ru-RU" sz="2700" dirty="0" err="1"/>
              <a:t>напрямку</a:t>
            </a:r>
            <a:r>
              <a:rPr lang="ru-RU" sz="2700" dirty="0"/>
              <a:t> </a:t>
            </a:r>
            <a:r>
              <a:rPr lang="ru-RU" sz="2700" dirty="0" err="1"/>
              <a:t>напруженості</a:t>
            </a:r>
            <a:r>
              <a:rPr lang="ru-RU" sz="2700" dirty="0"/>
              <a:t> </a:t>
            </a:r>
            <a:r>
              <a:rPr lang="ru-RU" sz="2700" dirty="0" err="1"/>
              <a:t>прикладеного</a:t>
            </a:r>
            <a:r>
              <a:rPr lang="ru-RU" sz="2700" dirty="0"/>
              <a:t> </a:t>
            </a:r>
            <a:r>
              <a:rPr lang="ru-RU" sz="2700" dirty="0" err="1"/>
              <a:t>електричного</a:t>
            </a:r>
            <a:r>
              <a:rPr lang="ru-RU" sz="2700" dirty="0"/>
              <a:t> поля. </a:t>
            </a:r>
            <a:r>
              <a:rPr lang="ru-RU" sz="2700" dirty="0" err="1"/>
              <a:t>Якщо</a:t>
            </a:r>
            <a:r>
              <a:rPr lang="ru-RU" sz="2700" dirty="0"/>
              <a:t> до </a:t>
            </a:r>
            <a:r>
              <a:rPr lang="ru-RU" sz="2700" dirty="0" err="1"/>
              <a:t>такої</a:t>
            </a:r>
            <a:r>
              <a:rPr lang="ru-RU" sz="2700" dirty="0"/>
              <a:t> пластинки подати </a:t>
            </a:r>
            <a:r>
              <a:rPr lang="ru-RU" sz="2700" dirty="0" err="1"/>
              <a:t>змінну</a:t>
            </a:r>
            <a:r>
              <a:rPr lang="ru-RU" sz="2700" dirty="0"/>
              <a:t> </a:t>
            </a:r>
            <a:r>
              <a:rPr lang="ru-RU" sz="2700" dirty="0" err="1"/>
              <a:t>напругу</a:t>
            </a:r>
            <a:r>
              <a:rPr lang="ru-RU" sz="2700" dirty="0"/>
              <a:t> </a:t>
            </a:r>
            <a:r>
              <a:rPr lang="ru-RU" sz="2700" dirty="0" err="1"/>
              <a:t>ультразвукової</a:t>
            </a:r>
            <a:r>
              <a:rPr lang="ru-RU" sz="2700" dirty="0"/>
              <a:t> </a:t>
            </a:r>
            <a:r>
              <a:rPr lang="ru-RU" sz="2700" dirty="0" err="1"/>
              <a:t>частоти</a:t>
            </a:r>
            <a:r>
              <a:rPr lang="ru-RU" sz="2700" dirty="0"/>
              <a:t>, то вона </a:t>
            </a:r>
            <a:r>
              <a:rPr lang="ru-RU" sz="2700" dirty="0" err="1"/>
              <a:t>здійснюватиме</a:t>
            </a:r>
            <a:r>
              <a:rPr lang="ru-RU" sz="2700" dirty="0"/>
              <a:t> </a:t>
            </a:r>
            <a:r>
              <a:rPr lang="ru-RU" sz="2700" dirty="0" err="1"/>
              <a:t>ультразвукові</a:t>
            </a:r>
            <a:r>
              <a:rPr lang="ru-RU" sz="2700" dirty="0"/>
              <a:t> </a:t>
            </a:r>
            <a:r>
              <a:rPr lang="ru-RU" sz="2700" dirty="0" err="1"/>
              <a:t>коливання</a:t>
            </a:r>
            <a:r>
              <a:rPr lang="ru-RU" sz="2700" dirty="0"/>
              <a:t> і </a:t>
            </a:r>
            <a:r>
              <a:rPr lang="ru-RU" sz="2700" dirty="0" err="1"/>
              <a:t>випромінюватиме</a:t>
            </a:r>
            <a:r>
              <a:rPr lang="ru-RU" sz="2700" dirty="0"/>
              <a:t> ультразвуки.</a:t>
            </a:r>
          </a:p>
          <a:p>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1720" y="3708490"/>
            <a:ext cx="4392488" cy="3149509"/>
          </a:xfrm>
          <a:prstGeom prst="rect">
            <a:avLst/>
          </a:prstGeom>
        </p:spPr>
      </p:pic>
    </p:spTree>
    <p:extLst>
      <p:ext uri="{BB962C8B-B14F-4D97-AF65-F5344CB8AC3E}">
        <p14:creationId xmlns:p14="http://schemas.microsoft.com/office/powerpoint/2010/main" val="3859270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Місце для вмісту 2"/>
          <p:cNvSpPr>
            <a:spLocks noGrp="1"/>
          </p:cNvSpPr>
          <p:nvPr>
            <p:ph idx="1"/>
          </p:nvPr>
        </p:nvSpPr>
        <p:spPr>
          <a:xfrm>
            <a:off x="3552512" y="1039962"/>
            <a:ext cx="5616624" cy="5818038"/>
          </a:xfrm>
        </p:spPr>
        <p:txBody>
          <a:bodyPr>
            <a:normAutofit fontScale="85000" lnSpcReduction="20000"/>
          </a:bodyPr>
          <a:lstStyle/>
          <a:p>
            <a:r>
              <a:rPr lang="uk-UA" dirty="0"/>
              <a:t>Ударні хвилі виникають при пострілі, вибуху, електричному розряді і т.п. Основною особливістю ударної хвилі є різкий стрибок тиску на фронті хвилі</a:t>
            </a:r>
            <a:r>
              <a:rPr lang="uk-UA" dirty="0" smtClean="0"/>
              <a:t>.</a:t>
            </a:r>
            <a:r>
              <a:rPr lang="uk-UA" dirty="0"/>
              <a:t> Потужні вибухи будуть супроводжуватися ударними хвилями, які створюють у максимальній фазі фронту хвилі тиск, в 10 разів перевищує атмосферний. При цьому щільність середовища збільшується в 4 рази, температура підвищується на500 0</a:t>
            </a:r>
            <a:r>
              <a:rPr lang="en-US" dirty="0"/>
              <a:t>C, </a:t>
            </a:r>
            <a:r>
              <a:rPr lang="uk-UA" dirty="0"/>
              <a:t>і швидкість поширення такої хвилі близька до 1 км/с</a:t>
            </a:r>
            <a:r>
              <a:rPr lang="uk-UA" dirty="0" smtClean="0"/>
              <a:t>.</a:t>
            </a:r>
            <a:r>
              <a:rPr lang="uk-UA" dirty="0"/>
              <a:t> Ударні хвилі так само виникають, коли тверде тіло рухається зі швидкістю, що перевищує швидкість звуку. Перед літаком, який летить з надзвуковою швидкістю, утворюється ударна хвиля, яка є основним чинником, що визначає опір руху літака. Щоб це опір послабити, надзвуковим літакам надають стріловидну форму</a:t>
            </a:r>
          </a:p>
        </p:txBody>
      </p:sp>
      <p:sp>
        <p:nvSpPr>
          <p:cNvPr id="4" name="Прямокутник 3"/>
          <p:cNvSpPr/>
          <p:nvPr/>
        </p:nvSpPr>
        <p:spPr>
          <a:xfrm>
            <a:off x="1763688" y="116632"/>
            <a:ext cx="5036507"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dirty="0" smtClean="0">
                <a:ln/>
                <a:solidFill>
                  <a:schemeClr val="accent3"/>
                </a:solidFill>
              </a:rPr>
              <a:t>Звукові удари</a:t>
            </a:r>
            <a:r>
              <a:rPr lang="uk-UA" sz="5400" b="1" cap="none" spc="0" dirty="0" smtClean="0">
                <a:ln/>
                <a:solidFill>
                  <a:schemeClr val="accent3"/>
                </a:solidFill>
                <a:effectLst/>
              </a:rPr>
              <a:t> </a:t>
            </a:r>
            <a:endParaRPr lang="uk-UA" sz="5400" b="1" cap="none" spc="0" dirty="0">
              <a:ln/>
              <a:solidFill>
                <a:schemeClr val="accent3"/>
              </a:solidFill>
              <a:effectLst/>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51" y="3897600"/>
            <a:ext cx="3564848" cy="2676658"/>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251" y="1039962"/>
            <a:ext cx="3564848" cy="2688742"/>
          </a:xfrm>
          <a:prstGeom prst="rect">
            <a:avLst/>
          </a:prstGeom>
        </p:spPr>
      </p:pic>
    </p:spTree>
    <p:extLst>
      <p:ext uri="{BB962C8B-B14F-4D97-AF65-F5344CB8AC3E}">
        <p14:creationId xmlns:p14="http://schemas.microsoft.com/office/powerpoint/2010/main" val="490255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uk-UA" sz="7200" b="1" i="1" dirty="0"/>
          </a:p>
        </p:txBody>
      </p:sp>
      <p:sp>
        <p:nvSpPr>
          <p:cNvPr id="3" name="Місце для вмісту 2"/>
          <p:cNvSpPr>
            <a:spLocks noGrp="1"/>
          </p:cNvSpPr>
          <p:nvPr>
            <p:ph idx="1"/>
          </p:nvPr>
        </p:nvSpPr>
        <p:spPr/>
        <p:txBody>
          <a:bodyPr>
            <a:normAutofit/>
          </a:bodyPr>
          <a:lstStyle/>
          <a:p>
            <a:pPr>
              <a:buFont typeface="Arial" pitchFamily="34" charset="0"/>
              <a:buChar char="•"/>
            </a:pPr>
            <a:r>
              <a:rPr lang="uk-UA" sz="4000" dirty="0"/>
              <a:t>Звукові хвилі</a:t>
            </a:r>
          </a:p>
          <a:p>
            <a:pPr>
              <a:buFont typeface="Arial" pitchFamily="34" charset="0"/>
              <a:buChar char="•"/>
            </a:pPr>
            <a:r>
              <a:rPr lang="uk-UA" sz="4000" dirty="0"/>
              <a:t>Швидкість звуку</a:t>
            </a:r>
          </a:p>
          <a:p>
            <a:pPr>
              <a:buFont typeface="Arial" pitchFamily="34" charset="0"/>
              <a:buChar char="•"/>
            </a:pPr>
            <a:r>
              <a:rPr lang="uk-UA" sz="4000" dirty="0" smtClean="0"/>
              <a:t>Інфразвук</a:t>
            </a:r>
            <a:endParaRPr lang="uk-UA" sz="4000" dirty="0"/>
          </a:p>
          <a:p>
            <a:pPr>
              <a:buFont typeface="Arial" pitchFamily="34" charset="0"/>
              <a:buChar char="•"/>
            </a:pPr>
            <a:r>
              <a:rPr lang="uk-UA" sz="4000" dirty="0" smtClean="0"/>
              <a:t>Ультразвук</a:t>
            </a:r>
          </a:p>
          <a:p>
            <a:pPr>
              <a:buFont typeface="Arial" pitchFamily="34" charset="0"/>
              <a:buChar char="•"/>
            </a:pPr>
            <a:r>
              <a:rPr lang="uk-UA" sz="4000" dirty="0" smtClean="0"/>
              <a:t>Звукові удари</a:t>
            </a:r>
          </a:p>
          <a:p>
            <a:pPr>
              <a:buFont typeface="Arial" pitchFamily="34" charset="0"/>
              <a:buChar char="•"/>
            </a:pPr>
            <a:endParaRPr lang="uk-UA" sz="4000" dirty="0"/>
          </a:p>
          <a:p>
            <a:pPr marL="0" indent="0">
              <a:buNone/>
            </a:pPr>
            <a:endParaRPr lang="uk-UA" sz="4000" dirty="0"/>
          </a:p>
        </p:txBody>
      </p:sp>
      <p:sp>
        <p:nvSpPr>
          <p:cNvPr id="4" name="Прямокутник 3"/>
          <p:cNvSpPr/>
          <p:nvPr/>
        </p:nvSpPr>
        <p:spPr>
          <a:xfrm>
            <a:off x="395536" y="908720"/>
            <a:ext cx="2587568" cy="1200329"/>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uk-UA" sz="7200" b="1" i="1" cap="none" spc="0" dirty="0" smtClean="0">
                <a:ln w="11430"/>
                <a:solidFill>
                  <a:schemeClr val="accent5">
                    <a:lumMod val="75000"/>
                  </a:schemeClr>
                </a:solidFill>
                <a:effectLst>
                  <a:outerShdw blurRad="80000" dist="40000" dir="5040000" algn="tl">
                    <a:srgbClr val="000000">
                      <a:alpha val="30000"/>
                    </a:srgbClr>
                  </a:outerShdw>
                </a:effectLst>
              </a:rPr>
              <a:t>План</a:t>
            </a:r>
            <a:endParaRPr lang="uk-UA" sz="7200" b="1" cap="none" spc="0" dirty="0">
              <a:ln w="11430"/>
              <a:solidFill>
                <a:schemeClr val="accent5">
                  <a:lumMod val="75000"/>
                </a:schemeClr>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4273240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Місце для вмісту 2"/>
          <p:cNvSpPr>
            <a:spLocks noGrp="1"/>
          </p:cNvSpPr>
          <p:nvPr>
            <p:ph idx="1"/>
          </p:nvPr>
        </p:nvSpPr>
        <p:spPr>
          <a:xfrm>
            <a:off x="107504" y="1446168"/>
            <a:ext cx="8856984" cy="5411832"/>
          </a:xfrm>
        </p:spPr>
        <p:txBody>
          <a:bodyPr>
            <a:normAutofit fontScale="32500" lnSpcReduction="20000"/>
          </a:bodyPr>
          <a:lstStyle/>
          <a:p>
            <a:r>
              <a:rPr lang="uk-UA" sz="8600" dirty="0"/>
              <a:t>     Коливання пружної пластинки, </a:t>
            </a:r>
            <a:r>
              <a:rPr lang="uk-UA" sz="8600" dirty="0" smtClean="0"/>
              <a:t>затиснутої </a:t>
            </a:r>
            <a:r>
              <a:rPr lang="uk-UA" sz="8600" dirty="0"/>
              <a:t>в лещатах, </a:t>
            </a:r>
            <a:r>
              <a:rPr lang="uk-UA" sz="8600" dirty="0" smtClean="0"/>
              <a:t>має </a:t>
            </a:r>
            <a:r>
              <a:rPr lang="uk-UA" sz="8600" dirty="0"/>
              <a:t>тим більш високу частоту, чим коротше вільний (коливний) шматок пластинки. Коли частота коливань робиться вище 16 Гц, ми починаємо чути коливання пластинки.  Взагалі людське вухо чує звук, коли на слуховий апарат вуха діють механічні коливання з частотою не нижче 16 Гц, але не вище 20 000 </a:t>
            </a:r>
            <a:r>
              <a:rPr lang="uk-UA" sz="8600" dirty="0" smtClean="0"/>
              <a:t>Гц. </a:t>
            </a:r>
            <a:r>
              <a:rPr lang="uk-UA" sz="8600" dirty="0"/>
              <a:t>Коливання ж з більш низькими і більш високими частотами нечутні.</a:t>
            </a:r>
          </a:p>
          <a:p>
            <a:r>
              <a:rPr lang="uk-UA" sz="8600" dirty="0"/>
              <a:t>         Таким чином, звук обумовлюється механічними коливаннями в пружних середовищах і тілах (твердих, рідких та газоподібних), частоти яких лежать в діапазоні від 16 до 20 кГц і які здатне сприймати людське </a:t>
            </a:r>
            <a:r>
              <a:rPr lang="uk-UA" sz="8600" dirty="0" smtClean="0"/>
              <a:t>вухо.</a:t>
            </a:r>
            <a:endParaRPr lang="uk-UA" sz="8600" dirty="0"/>
          </a:p>
          <a:p>
            <a:endParaRPr lang="uk-UA" dirty="0"/>
          </a:p>
        </p:txBody>
      </p:sp>
      <p:sp>
        <p:nvSpPr>
          <p:cNvPr id="4" name="Прямокутник 3"/>
          <p:cNvSpPr/>
          <p:nvPr/>
        </p:nvSpPr>
        <p:spPr>
          <a:xfrm>
            <a:off x="1426973" y="476672"/>
            <a:ext cx="5789919" cy="1938992"/>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6600" b="1" cap="none" spc="0" dirty="0" smtClean="0">
                <a:ln/>
                <a:solidFill>
                  <a:schemeClr val="accent3"/>
                </a:solidFill>
                <a:effectLst/>
              </a:rPr>
              <a:t>Звукові хвилі</a:t>
            </a:r>
          </a:p>
          <a:p>
            <a:pPr algn="ctr"/>
            <a:endParaRPr lang="uk-UA" sz="5400" b="1" cap="none" spc="0" dirty="0">
              <a:ln/>
              <a:solidFill>
                <a:schemeClr val="accent3"/>
              </a:solidFill>
              <a:effectLst/>
            </a:endParaRPr>
          </a:p>
        </p:txBody>
      </p:sp>
    </p:spTree>
    <p:extLst>
      <p:ext uri="{BB962C8B-B14F-4D97-AF65-F5344CB8AC3E}">
        <p14:creationId xmlns:p14="http://schemas.microsoft.com/office/powerpoint/2010/main" val="2092761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64904" y="620688"/>
            <a:ext cx="1008112" cy="1143000"/>
          </a:xfrm>
        </p:spPr>
        <p:txBody>
          <a:bodyPr/>
          <a:lstStyle/>
          <a:p>
            <a:endParaRPr lang="uk-UA" dirty="0"/>
          </a:p>
        </p:txBody>
      </p:sp>
      <p:sp>
        <p:nvSpPr>
          <p:cNvPr id="3" name="Місце для вмісту 2"/>
          <p:cNvSpPr>
            <a:spLocks noGrp="1"/>
          </p:cNvSpPr>
          <p:nvPr>
            <p:ph idx="1"/>
          </p:nvPr>
        </p:nvSpPr>
        <p:spPr>
          <a:xfrm>
            <a:off x="0" y="-9330"/>
            <a:ext cx="3131840" cy="4374434"/>
          </a:xfrm>
        </p:spPr>
        <p:txBody>
          <a:bodyPr>
            <a:noAutofit/>
          </a:bodyPr>
          <a:lstStyle/>
          <a:p>
            <a:r>
              <a:rPr lang="uk-UA" sz="2000" dirty="0"/>
              <a:t>Звукові явища виникають через механічні коливання різних тіл. Проте не будь-які механічні коливання створюють звук і не за будь-яких умов. Розглядаючи коливання маятника, можна помітити, що звукові коливання у цьому разі не виникають, хоч амплітуда таких коливань може бути й досить великою. Отже, амплітуда не є тією основною характеристикою, за якою відрізняють звукові коливання від просто механічних.</a:t>
            </a:r>
          </a:p>
          <a:p>
            <a:endParaRPr lang="uk-UA" sz="2000" dirty="0"/>
          </a:p>
        </p:txBody>
      </p:sp>
      <p:pic>
        <p:nvPicPr>
          <p:cNvPr id="4" name="Рисунок 3"/>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3960642" y="116632"/>
            <a:ext cx="4560033" cy="3857572"/>
          </a:xfrm>
          <a:prstGeom prst="rect">
            <a:avLst/>
          </a:prstGeom>
        </p:spPr>
      </p:pic>
      <p:sp>
        <p:nvSpPr>
          <p:cNvPr id="5" name="TextBox 4"/>
          <p:cNvSpPr txBox="1"/>
          <p:nvPr/>
        </p:nvSpPr>
        <p:spPr>
          <a:xfrm>
            <a:off x="3563888" y="3995678"/>
            <a:ext cx="5400600" cy="2862322"/>
          </a:xfrm>
          <a:prstGeom prst="rect">
            <a:avLst/>
          </a:prstGeom>
          <a:noFill/>
        </p:spPr>
        <p:txBody>
          <a:bodyPr wrap="square" rtlCol="0">
            <a:spAutoFit/>
          </a:bodyPr>
          <a:lstStyle/>
          <a:p>
            <a:r>
              <a:rPr lang="uk-UA" sz="2000" dirty="0"/>
              <a:t>Гучномовець перетворює електричні коливання генератора Г на механічні коливання дифузора Д, які надають коливального руху частинкам повітря — у навколишньому просторі поширюється поздовжня хвиля. Ця хвиля досягає органів слуху людини (чи інших приймачів), викликаючи коливання барабанної перетинки. Проте звук ми чуємо не завжди.</a:t>
            </a:r>
          </a:p>
        </p:txBody>
      </p:sp>
    </p:spTree>
    <p:extLst>
      <p:ext uri="{BB962C8B-B14F-4D97-AF65-F5344CB8AC3E}">
        <p14:creationId xmlns:p14="http://schemas.microsoft.com/office/powerpoint/2010/main" val="3357976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mc:AlternateContent xmlns:mc="http://schemas.openxmlformats.org/markup-compatibility/2006" xmlns:a14="http://schemas.microsoft.com/office/drawing/2010/main">
        <mc:Choice Requires="a14">
          <p:sp>
            <p:nvSpPr>
              <p:cNvPr id="3" name="Місце для вмісту 2"/>
              <p:cNvSpPr>
                <a:spLocks noGrp="1"/>
              </p:cNvSpPr>
              <p:nvPr>
                <p:ph idx="1"/>
              </p:nvPr>
            </p:nvSpPr>
            <p:spPr>
              <a:xfrm>
                <a:off x="107504" y="1251799"/>
                <a:ext cx="8784976" cy="3401337"/>
              </a:xfrm>
            </p:spPr>
            <p:txBody>
              <a:bodyPr>
                <a:normAutofit fontScale="92500" lnSpcReduction="20000"/>
              </a:bodyPr>
              <a:lstStyle/>
              <a:p>
                <a:r>
                  <a:rPr lang="uk-UA" dirty="0" smtClean="0"/>
                  <a:t>Швидк</a:t>
                </a:r>
                <a:r>
                  <a:rPr lang="uk-UA" b="1" dirty="0"/>
                  <a:t>і</a:t>
                </a:r>
                <a:r>
                  <a:rPr lang="uk-UA" dirty="0" smtClean="0"/>
                  <a:t>сть </a:t>
                </a:r>
                <a:r>
                  <a:rPr lang="uk-UA" dirty="0"/>
                  <a:t>звуку в речовинах визначається їх </a:t>
                </a:r>
                <a:r>
                  <a:rPr lang="uk-UA" dirty="0" err="1"/>
                  <a:t>пружн</a:t>
                </a:r>
                <a:r>
                  <a:rPr lang="uk-UA" b="1" dirty="0" err="1"/>
                  <a:t>і</a:t>
                </a:r>
                <a:r>
                  <a:rPr lang="uk-UA" dirty="0" err="1"/>
                  <a:t>стю </a:t>
                </a:r>
                <a:r>
                  <a:rPr lang="uk-UA" b="1" dirty="0"/>
                  <a:t>і</a:t>
                </a:r>
                <a:r>
                  <a:rPr lang="uk-UA" dirty="0"/>
                  <a:t> густиною й обчислюється за </a:t>
                </a:r>
                <a:r>
                  <a:rPr lang="uk-UA" dirty="0" smtClean="0"/>
                  <a:t>формулою </a:t>
                </a:r>
                <a14:m>
                  <m:oMath xmlns:m="http://schemas.openxmlformats.org/officeDocument/2006/math">
                    <m:r>
                      <a:rPr lang="el-GR" i="1" smtClean="0">
                        <a:latin typeface="Cambria Math"/>
                        <a:ea typeface="Cambria Math"/>
                      </a:rPr>
                      <m:t>𝜗</m:t>
                    </m:r>
                    <m:r>
                      <a:rPr lang="el-GR" i="1" smtClean="0">
                        <a:latin typeface="Cambria Math"/>
                        <a:ea typeface="Cambria Math"/>
                      </a:rPr>
                      <m:t>=√</m:t>
                    </m:r>
                    <m:f>
                      <m:fPr>
                        <m:ctrlPr>
                          <a:rPr lang="el-GR" i="1" smtClean="0">
                            <a:latin typeface="Cambria Math"/>
                            <a:ea typeface="Cambria Math"/>
                          </a:rPr>
                        </m:ctrlPr>
                      </m:fPr>
                      <m:num>
                        <m:r>
                          <a:rPr lang="en-US" b="0" i="1" smtClean="0">
                            <a:latin typeface="Cambria Math"/>
                            <a:ea typeface="Cambria Math"/>
                          </a:rPr>
                          <m:t>𝐸</m:t>
                        </m:r>
                      </m:num>
                      <m:den>
                        <m:r>
                          <a:rPr lang="el-GR" i="1" smtClean="0">
                            <a:latin typeface="Cambria Math"/>
                            <a:ea typeface="Cambria Math"/>
                          </a:rPr>
                          <m:t>𝜌</m:t>
                        </m:r>
                      </m:den>
                    </m:f>
                  </m:oMath>
                </a14:m>
                <a:r>
                  <a:rPr lang="uk-UA" dirty="0"/>
                  <a:t> </a:t>
                </a:r>
                <a:r>
                  <a:rPr lang="uk-UA" dirty="0" smtClean="0"/>
                  <a:t> , </a:t>
                </a:r>
                <a:r>
                  <a:rPr lang="uk-UA" dirty="0"/>
                  <a:t>де </a:t>
                </a:r>
                <a:r>
                  <a:rPr lang="en-US" dirty="0"/>
                  <a:t>E — </a:t>
                </a:r>
                <a:r>
                  <a:rPr lang="uk-UA" dirty="0"/>
                  <a:t>модуль Юнга, — </a:t>
                </a:r>
                <a14:m>
                  <m:oMath xmlns:m="http://schemas.openxmlformats.org/officeDocument/2006/math">
                    <m:r>
                      <a:rPr lang="uk-UA" i="1" smtClean="0">
                        <a:latin typeface="Cambria Math"/>
                        <a:ea typeface="Cambria Math"/>
                      </a:rPr>
                      <m:t>𝜌</m:t>
                    </m:r>
                    <m:r>
                      <a:rPr lang="en-US" b="0" i="1" smtClean="0">
                        <a:latin typeface="Cambria Math"/>
                        <a:ea typeface="Cambria Math"/>
                      </a:rPr>
                      <m:t> </m:t>
                    </m:r>
                  </m:oMath>
                </a14:m>
                <a:r>
                  <a:rPr lang="uk-UA" dirty="0" smtClean="0"/>
                  <a:t>густина</a:t>
                </a:r>
                <a:r>
                  <a:rPr lang="uk-UA" dirty="0"/>
                  <a:t>.</a:t>
                </a:r>
                <a:br>
                  <a:rPr lang="uk-UA" dirty="0"/>
                </a:br>
                <a:r>
                  <a:rPr lang="uk-UA" dirty="0"/>
                  <a:t>Швидк</a:t>
                </a:r>
                <a:r>
                  <a:rPr lang="uk-UA" b="1" dirty="0"/>
                  <a:t>і</a:t>
                </a:r>
                <a:r>
                  <a:rPr lang="uk-UA" dirty="0"/>
                  <a:t>сть звуку м</a:t>
                </a:r>
                <a:r>
                  <a:rPr lang="uk-UA" b="1" dirty="0"/>
                  <a:t>і</a:t>
                </a:r>
                <a:r>
                  <a:rPr lang="uk-UA" dirty="0"/>
                  <a:t>н</a:t>
                </a:r>
                <a:r>
                  <a:rPr lang="uk-UA" b="1" dirty="0"/>
                  <a:t>і</a:t>
                </a:r>
                <a:r>
                  <a:rPr lang="uk-UA" dirty="0"/>
                  <a:t>мальна у газах (</a:t>
                </a:r>
                <a:r>
                  <a:rPr lang="uk-UA" dirty="0" smtClean="0"/>
                  <a:t>за нормальних </a:t>
                </a:r>
                <a:r>
                  <a:rPr lang="uk-UA" dirty="0"/>
                  <a:t>умов у пов</a:t>
                </a:r>
                <a:r>
                  <a:rPr lang="uk-UA" b="1" dirty="0"/>
                  <a:t>і</a:t>
                </a:r>
                <a:r>
                  <a:rPr lang="uk-UA" dirty="0"/>
                  <a:t>тр</a:t>
                </a:r>
                <a:r>
                  <a:rPr lang="uk-UA" b="1" dirty="0"/>
                  <a:t>і</a:t>
                </a:r>
                <a:r>
                  <a:rPr lang="uk-UA" dirty="0"/>
                  <a:t> </a:t>
                </a:r>
                <a14:m>
                  <m:oMath xmlns:m="http://schemas.openxmlformats.org/officeDocument/2006/math">
                    <m:r>
                      <a:rPr lang="uk-UA" i="1" smtClean="0">
                        <a:latin typeface="Cambria Math"/>
                        <a:ea typeface="Cambria Math"/>
                      </a:rPr>
                      <m:t>𝜗</m:t>
                    </m:r>
                    <m:r>
                      <a:rPr lang="en-US" b="0" i="1" smtClean="0">
                        <a:latin typeface="Cambria Math"/>
                        <a:ea typeface="Cambria Math"/>
                      </a:rPr>
                      <m:t>=340</m:t>
                    </m:r>
                    <m:r>
                      <a:rPr lang="uk-UA" b="0" i="1" smtClean="0">
                        <a:latin typeface="Cambria Math"/>
                        <a:ea typeface="Cambria Math"/>
                      </a:rPr>
                      <m:t>+</m:t>
                    </m:r>
                    <m:r>
                      <a:rPr lang="en-US" b="0" i="1" smtClean="0">
                        <a:latin typeface="Cambria Math"/>
                        <a:ea typeface="Cambria Math"/>
                      </a:rPr>
                      <m:t>330</m:t>
                    </m:r>
                    <m:f>
                      <m:fPr>
                        <m:ctrlPr>
                          <a:rPr lang="en-US" i="1" dirty="0" smtClean="0">
                            <a:latin typeface="Cambria Math"/>
                          </a:rPr>
                        </m:ctrlPr>
                      </m:fPr>
                      <m:num>
                        <m:r>
                          <a:rPr lang="uk-UA" b="0" i="1" dirty="0" smtClean="0">
                            <a:latin typeface="Cambria Math"/>
                          </a:rPr>
                          <m:t>м</m:t>
                        </m:r>
                      </m:num>
                      <m:den>
                        <m:r>
                          <a:rPr lang="uk-UA" b="0" i="1" dirty="0" smtClean="0">
                            <a:latin typeface="Cambria Math"/>
                          </a:rPr>
                          <m:t>с</m:t>
                        </m:r>
                      </m:den>
                    </m:f>
                  </m:oMath>
                </a14:m>
                <a:r>
                  <a:rPr lang="uk-UA" dirty="0" smtClean="0"/>
                  <a:t>,</a:t>
                </a:r>
                <a:r>
                  <a:rPr lang="uk-UA" dirty="0"/>
                  <a:t>залежно в</a:t>
                </a:r>
                <a:r>
                  <a:rPr lang="uk-UA" b="1" dirty="0"/>
                  <a:t>і</a:t>
                </a:r>
                <a:r>
                  <a:rPr lang="uk-UA" dirty="0"/>
                  <a:t>д температури: чим б</a:t>
                </a:r>
                <a:r>
                  <a:rPr lang="uk-UA" b="1" dirty="0"/>
                  <a:t>і</a:t>
                </a:r>
                <a:r>
                  <a:rPr lang="uk-UA" dirty="0"/>
                  <a:t>льше значення </a:t>
                </a:r>
                <a:r>
                  <a:rPr lang="en-US" dirty="0"/>
                  <a:t>T, </a:t>
                </a:r>
                <a:r>
                  <a:rPr lang="uk-UA" dirty="0"/>
                  <a:t>тим б</a:t>
                </a:r>
                <a:r>
                  <a:rPr lang="uk-UA" b="1" dirty="0"/>
                  <a:t>і</a:t>
                </a:r>
                <a:r>
                  <a:rPr lang="uk-UA" dirty="0"/>
                  <a:t>льша </a:t>
                </a:r>
                <a:r>
                  <a:rPr lang="en-US" dirty="0"/>
                  <a:t>v); </a:t>
                </a:r>
                <a:r>
                  <a:rPr lang="uk-UA" dirty="0"/>
                  <a:t>максимальна у твердих т</a:t>
                </a:r>
                <a:r>
                  <a:rPr lang="uk-UA" b="1" dirty="0"/>
                  <a:t>і</a:t>
                </a:r>
                <a:r>
                  <a:rPr lang="uk-UA" dirty="0"/>
                  <a:t>лах (у сталях </a:t>
                </a:r>
                <a:r>
                  <a:rPr lang="uk-UA" dirty="0" smtClean="0"/>
                  <a:t>) </a:t>
                </a:r>
                <a14:m>
                  <m:oMath xmlns:m="http://schemas.openxmlformats.org/officeDocument/2006/math">
                    <m:r>
                      <a:rPr lang="uk-UA" i="1" smtClean="0">
                        <a:latin typeface="Cambria Math"/>
                        <a:ea typeface="Cambria Math"/>
                      </a:rPr>
                      <m:t>𝜗</m:t>
                    </m:r>
                    <m:r>
                      <a:rPr lang="uk-UA" b="0" i="1" smtClean="0">
                        <a:latin typeface="Cambria Math"/>
                        <a:ea typeface="Cambria Math"/>
                      </a:rPr>
                      <m:t>=6000</m:t>
                    </m:r>
                    <m:f>
                      <m:fPr>
                        <m:ctrlPr>
                          <a:rPr lang="uk-UA" b="0" i="1" smtClean="0">
                            <a:latin typeface="Cambria Math"/>
                            <a:ea typeface="Cambria Math"/>
                          </a:rPr>
                        </m:ctrlPr>
                      </m:fPr>
                      <m:num>
                        <m:r>
                          <a:rPr lang="uk-UA" b="0" i="1" smtClean="0">
                            <a:latin typeface="Cambria Math"/>
                            <a:ea typeface="Cambria Math"/>
                          </a:rPr>
                          <m:t>м</m:t>
                        </m:r>
                      </m:num>
                      <m:den>
                        <m:r>
                          <a:rPr lang="uk-UA" b="0" i="1" smtClean="0">
                            <a:latin typeface="Cambria Math"/>
                            <a:ea typeface="Cambria Math"/>
                          </a:rPr>
                          <m:t>с</m:t>
                        </m:r>
                      </m:den>
                    </m:f>
                  </m:oMath>
                </a14:m>
                <a:r>
                  <a:rPr lang="uk-UA" dirty="0" smtClean="0"/>
                  <a:t>; </a:t>
                </a:r>
                <a:r>
                  <a:rPr lang="uk-UA" dirty="0"/>
                  <a:t>р</a:t>
                </a:r>
                <a:r>
                  <a:rPr lang="uk-UA" b="1" dirty="0"/>
                  <a:t>і</a:t>
                </a:r>
                <a:r>
                  <a:rPr lang="uk-UA" dirty="0"/>
                  <a:t>дини займають пром</a:t>
                </a:r>
                <a:r>
                  <a:rPr lang="uk-UA" b="1" dirty="0"/>
                  <a:t>і</a:t>
                </a:r>
                <a:r>
                  <a:rPr lang="uk-UA" dirty="0"/>
                  <a:t>жне положення (у вод</a:t>
                </a:r>
                <a:r>
                  <a:rPr lang="uk-UA" b="1" dirty="0"/>
                  <a:t>і</a:t>
                </a:r>
                <a:r>
                  <a:rPr lang="uk-UA" dirty="0"/>
                  <a:t> </a:t>
                </a:r>
                <a:r>
                  <a:rPr lang="uk-UA" dirty="0" smtClean="0"/>
                  <a:t>) </a:t>
                </a:r>
                <a14:m>
                  <m:oMath xmlns:m="http://schemas.openxmlformats.org/officeDocument/2006/math">
                    <m:r>
                      <a:rPr lang="uk-UA" i="1" smtClean="0">
                        <a:latin typeface="Cambria Math"/>
                        <a:ea typeface="Cambria Math"/>
                      </a:rPr>
                      <m:t>𝜗</m:t>
                    </m:r>
                    <m:r>
                      <a:rPr lang="uk-UA" b="0" i="1" smtClean="0">
                        <a:latin typeface="Cambria Math"/>
                        <a:ea typeface="Cambria Math"/>
                      </a:rPr>
                      <m:t>=1500</m:t>
                    </m:r>
                    <m:f>
                      <m:fPr>
                        <m:ctrlPr>
                          <a:rPr lang="uk-UA" b="0" i="1" smtClean="0">
                            <a:latin typeface="Cambria Math"/>
                            <a:ea typeface="Cambria Math"/>
                          </a:rPr>
                        </m:ctrlPr>
                      </m:fPr>
                      <m:num>
                        <m:r>
                          <a:rPr lang="uk-UA" b="0" i="1" smtClean="0">
                            <a:latin typeface="Cambria Math"/>
                            <a:ea typeface="Cambria Math"/>
                          </a:rPr>
                          <m:t>м</m:t>
                        </m:r>
                      </m:num>
                      <m:den>
                        <m:r>
                          <a:rPr lang="uk-UA" b="0" i="1" smtClean="0">
                            <a:latin typeface="Cambria Math"/>
                            <a:ea typeface="Cambria Math"/>
                          </a:rPr>
                          <m:t>с</m:t>
                        </m:r>
                      </m:den>
                    </m:f>
                  </m:oMath>
                </a14:m>
                <a:r>
                  <a:rPr lang="uk-UA" dirty="0" smtClean="0"/>
                  <a:t>.</a:t>
                </a:r>
                <a:r>
                  <a:rPr lang="uk-UA" dirty="0"/>
                  <a:t/>
                </a:r>
                <a:br>
                  <a:rPr lang="uk-UA" dirty="0"/>
                </a:br>
                <a:endParaRPr lang="uk-UA" dirty="0"/>
              </a:p>
            </p:txBody>
          </p:sp>
        </mc:Choice>
        <mc:Fallback xmlns="">
          <p:sp>
            <p:nvSpPr>
              <p:cNvPr id="3" name="Місце для вмісту 2"/>
              <p:cNvSpPr>
                <a:spLocks noGrp="1" noRot="1" noChangeAspect="1" noMove="1" noResize="1" noEditPoints="1" noAdjustHandles="1" noChangeArrowheads="1" noChangeShapeType="1" noTextEdit="1"/>
              </p:cNvSpPr>
              <p:nvPr>
                <p:ph idx="1"/>
              </p:nvPr>
            </p:nvSpPr>
            <p:spPr>
              <a:xfrm>
                <a:off x="107504" y="1251799"/>
                <a:ext cx="8784976" cy="3401337"/>
              </a:xfrm>
              <a:blipFill rotWithShape="1">
                <a:blip r:embed="rId2"/>
                <a:stretch>
                  <a:fillRect l="-763" t="-3405"/>
                </a:stretch>
              </a:blipFill>
            </p:spPr>
            <p:txBody>
              <a:bodyPr/>
              <a:lstStyle/>
              <a:p>
                <a:r>
                  <a:rPr lang="uk-UA">
                    <a:noFill/>
                  </a:rPr>
                  <a:t> </a:t>
                </a:r>
              </a:p>
            </p:txBody>
          </p:sp>
        </mc:Fallback>
      </mc:AlternateContent>
      <p:sp>
        <p:nvSpPr>
          <p:cNvPr id="4" name="Прямокутник 3"/>
          <p:cNvSpPr/>
          <p:nvPr/>
        </p:nvSpPr>
        <p:spPr>
          <a:xfrm>
            <a:off x="1259632" y="374636"/>
            <a:ext cx="5856347" cy="1754326"/>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cap="none" spc="0" dirty="0" smtClean="0">
                <a:ln/>
                <a:solidFill>
                  <a:schemeClr val="accent3"/>
                </a:solidFill>
                <a:effectLst/>
              </a:rPr>
              <a:t>Швидкість звуку</a:t>
            </a:r>
          </a:p>
          <a:p>
            <a:pPr algn="ctr"/>
            <a:endParaRPr lang="uk-UA" sz="5400" b="1" cap="none" spc="0" dirty="0">
              <a:ln/>
              <a:solidFill>
                <a:schemeClr val="accent3"/>
              </a:solidFill>
              <a:effectLst/>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0221" y="2420887"/>
            <a:ext cx="625030" cy="504057"/>
          </a:xfrm>
          <a:prstGeom prst="rect">
            <a:avLst/>
          </a:prstGeom>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31521" y="4005064"/>
            <a:ext cx="5112568" cy="2679484"/>
          </a:xfrm>
          <a:prstGeom prst="rect">
            <a:avLst/>
          </a:prstGeom>
        </p:spPr>
      </p:pic>
    </p:spTree>
    <p:extLst>
      <p:ext uri="{BB962C8B-B14F-4D97-AF65-F5344CB8AC3E}">
        <p14:creationId xmlns:p14="http://schemas.microsoft.com/office/powerpoint/2010/main" val="3512716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636680"/>
          </a:xfrm>
        </p:spPr>
        <p:txBody>
          <a:bodyPr>
            <a:normAutofit fontScale="90000"/>
          </a:bodyPr>
          <a:lstStyle/>
          <a:p>
            <a:endParaRPr lang="uk-UA" dirty="0"/>
          </a:p>
        </p:txBody>
      </p:sp>
      <p:sp>
        <p:nvSpPr>
          <p:cNvPr id="3" name="Місце для вмісту 2"/>
          <p:cNvSpPr>
            <a:spLocks noGrp="1"/>
          </p:cNvSpPr>
          <p:nvPr>
            <p:ph idx="1"/>
          </p:nvPr>
        </p:nvSpPr>
        <p:spPr>
          <a:xfrm>
            <a:off x="4842284" y="773655"/>
            <a:ext cx="4122204" cy="6093295"/>
          </a:xfrm>
        </p:spPr>
        <p:txBody>
          <a:bodyPr>
            <a:normAutofit fontScale="92500"/>
          </a:bodyPr>
          <a:lstStyle/>
          <a:p>
            <a:r>
              <a:rPr lang="uk-UA" b="1" dirty="0"/>
              <a:t>Інфразвук</a:t>
            </a:r>
            <a:r>
              <a:rPr lang="uk-UA" dirty="0"/>
              <a:t> (від лат. </a:t>
            </a:r>
            <a:r>
              <a:rPr lang="en-US" i="1" dirty="0"/>
              <a:t>infra</a:t>
            </a:r>
            <a:r>
              <a:rPr lang="en-US" dirty="0"/>
              <a:t> — </a:t>
            </a:r>
            <a:r>
              <a:rPr lang="uk-UA" dirty="0"/>
              <a:t>нижче, під) — </a:t>
            </a:r>
            <a:r>
              <a:rPr lang="uk-UA" dirty="0" smtClean="0"/>
              <a:t>пружні</a:t>
            </a:r>
          </a:p>
          <a:p>
            <a:pPr marL="0" indent="0">
              <a:buNone/>
            </a:pPr>
            <a:r>
              <a:rPr lang="uk-UA" dirty="0" smtClean="0"/>
              <a:t>хвилі, аналогічні звуковим, але з частотами нижче рівня сприйняття людського вуха (від 0,001 Гц до 16 Гц). Цей частотний діапазон використовується в сейсмографах  для визначення землетрусів. Інфразвукові хвилі характеризуються можливістю долати великі відстані та оминати об'єкти з малим поглинанням.</a:t>
            </a:r>
          </a:p>
        </p:txBody>
      </p:sp>
      <p:sp>
        <p:nvSpPr>
          <p:cNvPr id="4" name="Прямокутник 3"/>
          <p:cNvSpPr/>
          <p:nvPr/>
        </p:nvSpPr>
        <p:spPr>
          <a:xfrm>
            <a:off x="-235623" y="0"/>
            <a:ext cx="9200111" cy="2585323"/>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cap="none" spc="0" dirty="0" smtClean="0">
                <a:ln/>
                <a:solidFill>
                  <a:schemeClr val="accent3"/>
                </a:solidFill>
                <a:effectLst/>
              </a:rPr>
              <a:t>Інфразвук</a:t>
            </a:r>
          </a:p>
          <a:p>
            <a:pPr algn="ctr"/>
            <a:endParaRPr lang="uk-UA" sz="5400" b="1" cap="none" spc="0" dirty="0" smtClean="0">
              <a:ln/>
              <a:solidFill>
                <a:schemeClr val="accent3"/>
              </a:solidFill>
              <a:effectLst/>
            </a:endParaRPr>
          </a:p>
          <a:p>
            <a:pPr algn="ctr"/>
            <a:endParaRPr lang="uk-UA" sz="5400" b="1" cap="none" spc="0" dirty="0">
              <a:ln/>
              <a:solidFill>
                <a:schemeClr val="accent3"/>
              </a:solidFill>
              <a:effectLst/>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908720"/>
            <a:ext cx="3824880" cy="2868660"/>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797" y="3855784"/>
            <a:ext cx="4610390" cy="2683247"/>
          </a:xfrm>
          <a:prstGeom prst="rect">
            <a:avLst/>
          </a:prstGeom>
        </p:spPr>
      </p:pic>
    </p:spTree>
    <p:extLst>
      <p:ext uri="{BB962C8B-B14F-4D97-AF65-F5344CB8AC3E}">
        <p14:creationId xmlns:p14="http://schemas.microsoft.com/office/powerpoint/2010/main" val="2568697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a:xfrm>
            <a:off x="1" y="836712"/>
            <a:ext cx="5364087" cy="6021288"/>
          </a:xfrm>
        </p:spPr>
        <p:txBody>
          <a:bodyPr>
            <a:normAutofit lnSpcReduction="10000"/>
          </a:bodyPr>
          <a:lstStyle/>
          <a:p>
            <a:r>
              <a:rPr lang="uk-UA" dirty="0"/>
              <a:t>Якщо поступово збільшувати частоту коливань, то висота тону зростатиме. З досягненням певної частоти ми вже не чутимемо звуку, хоча коливання й досягають наших органів слуху. Людина перестає чути звуки, якщо частота їх перевищує 20 000 Гц. Для різних людей ця межа може бути різною. Коливання, частота яких перевищує 20 кГц, називають ультразвуковими.</a:t>
            </a:r>
          </a:p>
          <a:p>
            <a:r>
              <a:rPr lang="uk-UA" dirty="0"/>
              <a:t>Отже, звуковими є коливання, частота яких знаходиться у межах 16—20 Гц — 20 кГц</a:t>
            </a:r>
          </a:p>
        </p:txBody>
      </p:sp>
      <p:sp>
        <p:nvSpPr>
          <p:cNvPr id="4" name="Прямокутник 3"/>
          <p:cNvSpPr/>
          <p:nvPr/>
        </p:nvSpPr>
        <p:spPr>
          <a:xfrm>
            <a:off x="2483768" y="50122"/>
            <a:ext cx="3946851"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5400" b="1" cap="none" spc="0" dirty="0" smtClean="0">
                <a:ln/>
                <a:solidFill>
                  <a:schemeClr val="accent3"/>
                </a:solidFill>
                <a:effectLst/>
              </a:rPr>
              <a:t>Ультразвук</a:t>
            </a:r>
            <a:endParaRPr lang="uk-UA" sz="5400" b="1" cap="none" spc="0" dirty="0">
              <a:ln/>
              <a:solidFill>
                <a:schemeClr val="accent3"/>
              </a:solidFill>
              <a:effectLst/>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1124744"/>
            <a:ext cx="3635896" cy="2746565"/>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7192" y="4005064"/>
            <a:ext cx="3111232" cy="2584700"/>
          </a:xfrm>
          <a:prstGeom prst="rect">
            <a:avLst/>
          </a:prstGeom>
        </p:spPr>
      </p:pic>
    </p:spTree>
    <p:extLst>
      <p:ext uri="{BB962C8B-B14F-4D97-AF65-F5344CB8AC3E}">
        <p14:creationId xmlns:p14="http://schemas.microsoft.com/office/powerpoint/2010/main" val="1915667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72" y="476672"/>
            <a:ext cx="8229600" cy="636680"/>
          </a:xfrm>
        </p:spPr>
        <p:txBody>
          <a:bodyPr>
            <a:normAutofit fontScale="90000"/>
          </a:bodyPr>
          <a:lstStyle/>
          <a:p>
            <a:r>
              <a:rPr lang="uk-UA" dirty="0" smtClean="0"/>
              <a:t>Ультразвук в медицині</a:t>
            </a:r>
            <a:endParaRPr lang="uk-UA" dirty="0"/>
          </a:p>
        </p:txBody>
      </p:sp>
      <p:sp>
        <p:nvSpPr>
          <p:cNvPr id="3" name="Місце для вмісту 2"/>
          <p:cNvSpPr>
            <a:spLocks noGrp="1"/>
          </p:cNvSpPr>
          <p:nvPr>
            <p:ph idx="1"/>
          </p:nvPr>
        </p:nvSpPr>
        <p:spPr>
          <a:xfrm>
            <a:off x="-180528" y="936700"/>
            <a:ext cx="5328592" cy="5616624"/>
          </a:xfrm>
        </p:spPr>
        <p:txBody>
          <a:bodyPr>
            <a:normAutofit fontScale="85000" lnSpcReduction="20000"/>
          </a:bodyPr>
          <a:lstStyle/>
          <a:p>
            <a:r>
              <a:rPr lang="uk-UA" dirty="0" smtClean="0"/>
              <a:t>Ультразвукові хвилі можна </a:t>
            </a:r>
            <a:r>
              <a:rPr lang="uk-UA" dirty="0" err="1" smtClean="0"/>
              <a:t>використоувати</a:t>
            </a:r>
            <a:r>
              <a:rPr lang="uk-UA" dirty="0" smtClean="0"/>
              <a:t> у хірургії. </a:t>
            </a:r>
            <a:r>
              <a:rPr lang="uk-UA" dirty="0"/>
              <a:t>Д</a:t>
            </a:r>
            <a:r>
              <a:rPr lang="uk-UA" dirty="0" smtClean="0"/>
              <a:t>ля </a:t>
            </a:r>
            <a:r>
              <a:rPr lang="uk-UA" dirty="0"/>
              <a:t>різання м'яких тканин використовуються плоскі «ножі», для розрізання кісток — хвилеводи з насічкою у робочій частині. Частота коливань пилки хвилеводу 20—50 кГц. Під час роботи зубці пилки здійснюють коливання з амплітудою 80 мкм, щоразу вибираючи часточки кістки. </a:t>
            </a:r>
            <a:r>
              <a:rPr lang="uk-UA" dirty="0" smtClean="0"/>
              <a:t>За </a:t>
            </a:r>
            <a:r>
              <a:rPr lang="uk-UA" dirty="0"/>
              <a:t>допомогою ультразвуку можна також зварювати частини кістки, з'єднувати їх із кістковою тканиною. </a:t>
            </a:r>
            <a:r>
              <a:rPr lang="uk-UA" dirty="0" smtClean="0"/>
              <a:t>Ультразвукові </a:t>
            </a:r>
            <a:r>
              <a:rPr lang="uk-UA" dirty="0"/>
              <a:t>коливання швидко поглинаються і не чинять шкідливої дії на організм людини. Рани після таких операцій загоюються добре. Жодних шкідливих наслідків після операції не спостерігається</a:t>
            </a:r>
            <a:r>
              <a:rPr lang="uk-UA" dirty="0" smtClean="0"/>
              <a:t>.</a:t>
            </a:r>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8064" y="1729336"/>
            <a:ext cx="3983336" cy="4010744"/>
          </a:xfrm>
          <a:prstGeom prst="rect">
            <a:avLst/>
          </a:prstGeom>
        </p:spPr>
      </p:pic>
    </p:spTree>
    <p:extLst>
      <p:ext uri="{BB962C8B-B14F-4D97-AF65-F5344CB8AC3E}">
        <p14:creationId xmlns:p14="http://schemas.microsoft.com/office/powerpoint/2010/main" val="2606446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Місце для вмісту 2"/>
          <p:cNvSpPr>
            <a:spLocks noGrp="1"/>
          </p:cNvSpPr>
          <p:nvPr>
            <p:ph idx="1"/>
          </p:nvPr>
        </p:nvSpPr>
        <p:spPr>
          <a:xfrm>
            <a:off x="0" y="3879336"/>
            <a:ext cx="9217024" cy="2996952"/>
          </a:xfrm>
        </p:spPr>
        <p:txBody>
          <a:bodyPr>
            <a:normAutofit fontScale="25000" lnSpcReduction="20000"/>
          </a:bodyPr>
          <a:lstStyle/>
          <a:p>
            <a:pPr marL="0" indent="0">
              <a:buNone/>
            </a:pPr>
            <a:r>
              <a:rPr lang="uk-UA" dirty="0"/>
              <a:t/>
            </a:r>
            <a:br>
              <a:rPr lang="uk-UA" dirty="0"/>
            </a:br>
            <a:r>
              <a:rPr lang="uk-UA" sz="11200" dirty="0"/>
              <a:t>Ультразвукові коливання одержують і за допомогою магнітострикційного вібратора. Явище магнітострикції полягає в тому, що розміри феромагнітних тіл під час намагнічування й розмагнічування змінюються. Таке явище ви можете спостерігати, коли послухаєте, як «гудуть» трансформатори. Частота коливань змінного струму, що подається до трансформаторів, становить 50 Гц, а частота їхнього «гудіння» — 100 Гц.</a:t>
            </a:r>
          </a:p>
          <a:p>
            <a:pPr marL="0" indent="0">
              <a:buNone/>
            </a:pPr>
            <a:endParaRPr lang="uk-UA"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768" y="27448"/>
            <a:ext cx="4464496" cy="3848703"/>
          </a:xfrm>
          <a:prstGeom prst="rect">
            <a:avLst/>
          </a:prstGeom>
        </p:spPr>
      </p:pic>
    </p:spTree>
    <p:extLst>
      <p:ext uri="{BB962C8B-B14F-4D97-AF65-F5344CB8AC3E}">
        <p14:creationId xmlns:p14="http://schemas.microsoft.com/office/powerpoint/2010/main" val="17884422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Сонцестояння">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213</TotalTime>
  <Words>530</Words>
  <Application>Microsoft Office PowerPoint</Application>
  <PresentationFormat>Экран (4:3)</PresentationFormat>
  <Paragraphs>29</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Потік</vt:lpstr>
      <vt:lpstr>Звукові Хвилі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Ультразвук в медицині</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Звукові Хвилі</dc:title>
  <dc:creator>User</dc:creator>
  <cp:lastModifiedBy>Bogdan</cp:lastModifiedBy>
  <cp:revision>15</cp:revision>
  <dcterms:created xsi:type="dcterms:W3CDTF">2013-02-10T20:10:44Z</dcterms:created>
  <dcterms:modified xsi:type="dcterms:W3CDTF">2015-01-29T15:25:49Z</dcterms:modified>
</cp:coreProperties>
</file>