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9" r:id="rId2"/>
    <p:sldId id="270" r:id="rId3"/>
    <p:sldId id="263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7" r:id="rId13"/>
    <p:sldId id="268" r:id="rId14"/>
    <p:sldId id="264" r:id="rId15"/>
    <p:sldId id="265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92" autoAdjust="0"/>
    <p:restoredTop sz="94660"/>
  </p:normalViewPr>
  <p:slideViewPr>
    <p:cSldViewPr>
      <p:cViewPr varScale="1">
        <p:scale>
          <a:sx n="69" d="100"/>
          <a:sy n="6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8B1C7E-F65C-435B-9680-E4DC084E8782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7994AFC-F24E-4CAC-BB3A-F324FC71636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42918"/>
            <a:ext cx="8786842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6000" b="1" i="1" dirty="0" smtClean="0">
                <a:ln/>
                <a:solidFill>
                  <a:schemeClr val="accent3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Електромагнітні коливання. Резонанс. Автоколивання</a:t>
            </a:r>
            <a:endParaRPr lang="ru-RU" sz="6000" b="1" i="1" dirty="0">
              <a:ln/>
              <a:solidFill>
                <a:schemeClr val="accent3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00760" y="5357826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</a:t>
            </a:r>
            <a:r>
              <a:rPr lang="uk-UA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Підготувала учениця 11-Б класу</a:t>
            </a:r>
          </a:p>
          <a:p>
            <a:r>
              <a:rPr lang="uk-UA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   Ковальчук Юлія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85818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Зрозуміло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що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в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колі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виникнуть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вимушені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електромагнітні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коливання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виникне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змінний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струм.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Вище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ми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домовились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розглядати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лише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квазістаціонарні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струми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. Тому в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усіх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точках такого кола сила струму в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будь-який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момент часу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однакова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.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Напруга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може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не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збігатися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із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силою струму за фазою. Тому для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миттєвих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значень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сили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струму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і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напруги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можна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записати</a:t>
            </a:r>
            <a:r>
              <a:rPr lang="ru-RU" sz="20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:</a:t>
            </a:r>
          </a:p>
        </p:txBody>
      </p:sp>
      <p:pic>
        <p:nvPicPr>
          <p:cNvPr id="3" name="Рисунок 2" descr="1-1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4429132"/>
            <a:ext cx="5686465" cy="571504"/>
          </a:xfrm>
          <a:prstGeom prst="rect">
            <a:avLst/>
          </a:prstGeom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42860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Для 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ефективних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(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діючих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) 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і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амплітудних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значень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справджується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закон Ома. 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Якщо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повний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опір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позначити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через Z, то</a:t>
            </a:r>
          </a:p>
        </p:txBody>
      </p:sp>
      <p:pic>
        <p:nvPicPr>
          <p:cNvPr id="3" name="Рисунок 2" descr="1-1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2071678"/>
            <a:ext cx="3305876" cy="10239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1857356" y="3714752"/>
            <a:ext cx="5429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Максимальне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значення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напруги</a:t>
            </a:r>
            <a:r>
              <a:rPr lang="ru-RU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:</a:t>
            </a:r>
          </a:p>
        </p:txBody>
      </p:sp>
      <p:pic>
        <p:nvPicPr>
          <p:cNvPr id="5" name="Рисунок 4" descr="1-1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4572008"/>
            <a:ext cx="3214710" cy="13573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71480"/>
            <a:ext cx="771530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При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</a:rPr>
              <a:t>резонансі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 у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</a:rPr>
              <a:t>послідовному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</a:rPr>
              <a:t>колі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</a:rPr>
              <a:t>напруги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 на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</a:rPr>
              <a:t>індуктивному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</a:rPr>
              <a:t>і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</a:rPr>
              <a:t>ємнісному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 опорах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</a:rPr>
              <a:t>повністю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</a:rPr>
              <a:t>компенсують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 одна одну, тому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</a:rPr>
              <a:t>такий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 резонанс </a:t>
            </a:r>
            <a:r>
              <a:rPr lang="ru-RU" sz="2400" b="1" i="1" dirty="0" err="1">
                <a:solidFill>
                  <a:schemeClr val="tx1">
                    <a:lumMod val="95000"/>
                  </a:schemeClr>
                </a:solidFill>
              </a:rPr>
              <a:t>називається</a:t>
            </a:r>
            <a:r>
              <a:rPr lang="ru-RU" sz="2400" b="1" i="1" dirty="0">
                <a:solidFill>
                  <a:schemeClr val="tx1">
                    <a:lumMod val="95000"/>
                  </a:schemeClr>
                </a:solidFill>
              </a:rPr>
              <a:t> резонансом </a:t>
            </a:r>
            <a:r>
              <a:rPr lang="ru-RU" sz="2400" b="1" i="1" dirty="0" err="1" smtClean="0">
                <a:solidFill>
                  <a:schemeClr val="tx1">
                    <a:lumMod val="95000"/>
                  </a:schemeClr>
                </a:solidFill>
              </a:rPr>
              <a:t>напруг</a:t>
            </a:r>
            <a:endParaRPr lang="ru-RU" sz="2400" b="1" i="1" dirty="0" smtClean="0">
              <a:solidFill>
                <a:schemeClr val="tx1">
                  <a:lumMod val="95000"/>
                </a:schemeClr>
              </a:solidFill>
            </a:endParaRPr>
          </a:p>
          <a:p>
            <a:endParaRPr lang="ru-RU" sz="2400" b="1" i="1" dirty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r>
              <a:rPr lang="ru-RU" dirty="0" err="1"/>
              <a:t>Розглядаючи</a:t>
            </a:r>
            <a:r>
              <a:rPr lang="ru-RU" dirty="0"/>
              <a:t> характеристики </a:t>
            </a:r>
            <a:r>
              <a:rPr lang="ru-RU" dirty="0" err="1"/>
              <a:t>затухаючих</a:t>
            </a:r>
            <a:r>
              <a:rPr lang="ru-RU" dirty="0"/>
              <a:t> </a:t>
            </a:r>
            <a:r>
              <a:rPr lang="ru-RU" dirty="0" err="1"/>
              <a:t>електромагнітних</a:t>
            </a:r>
            <a:r>
              <a:rPr lang="ru-RU" dirty="0"/>
              <a:t> </a:t>
            </a:r>
            <a:r>
              <a:rPr lang="ru-RU" dirty="0" err="1"/>
              <a:t>коливань</a:t>
            </a:r>
            <a:r>
              <a:rPr lang="ru-RU" dirty="0"/>
              <a:t>, ми ввели </a:t>
            </a:r>
            <a:r>
              <a:rPr lang="ru-RU" dirty="0" err="1"/>
              <a:t>поняття</a:t>
            </a:r>
            <a:r>
              <a:rPr lang="ru-RU" dirty="0"/>
              <a:t> про </a:t>
            </a:r>
            <a:r>
              <a:rPr lang="ru-RU" dirty="0" err="1"/>
              <a:t>хвильовий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характеристичний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:</a:t>
            </a:r>
          </a:p>
          <a:p>
            <a:endParaRPr lang="ru-RU" dirty="0"/>
          </a:p>
        </p:txBody>
      </p:sp>
      <p:pic>
        <p:nvPicPr>
          <p:cNvPr id="3" name="Рисунок 2" descr="1-1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4143380"/>
            <a:ext cx="3710823" cy="9286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714348" y="564357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бачимо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характеристичний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індуктивному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ємнісному</a:t>
            </a:r>
            <a:r>
              <a:rPr lang="ru-RU" dirty="0"/>
              <a:t> опорам за резонансу.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8358246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err="1"/>
              <a:t>Особливим</a:t>
            </a:r>
            <a:r>
              <a:rPr lang="ru-RU" sz="2000" b="1" dirty="0"/>
              <a:t> </a:t>
            </a:r>
            <a:r>
              <a:rPr lang="ru-RU" sz="2000" b="1" dirty="0" err="1"/>
              <a:t>проявом</a:t>
            </a:r>
            <a:r>
              <a:rPr lang="ru-RU" sz="2000" b="1" dirty="0"/>
              <a:t> </a:t>
            </a:r>
            <a:r>
              <a:rPr lang="ru-RU" sz="2000" b="1" dirty="0" err="1"/>
              <a:t>дії</a:t>
            </a:r>
            <a:r>
              <a:rPr lang="ru-RU" sz="2000" b="1" dirty="0"/>
              <a:t> </a:t>
            </a:r>
            <a:r>
              <a:rPr lang="ru-RU" sz="2000" b="1" dirty="0" err="1"/>
              <a:t>змушуючої</a:t>
            </a:r>
            <a:r>
              <a:rPr lang="ru-RU" sz="2000" b="1" dirty="0"/>
              <a:t> </a:t>
            </a:r>
            <a:r>
              <a:rPr lang="ru-RU" sz="2000" b="1" dirty="0" err="1"/>
              <a:t>сили</a:t>
            </a:r>
            <a:r>
              <a:rPr lang="ru-RU" sz="2000" b="1" dirty="0"/>
              <a:t> </a:t>
            </a:r>
            <a:r>
              <a:rPr lang="ru-RU" sz="2000" b="1" dirty="0" err="1"/>
              <a:t>є</a:t>
            </a:r>
            <a:r>
              <a:rPr lang="ru-RU" sz="2000" b="1" dirty="0"/>
              <a:t> </a:t>
            </a:r>
            <a:r>
              <a:rPr lang="ru-RU" sz="2000" b="1" dirty="0" err="1"/>
              <a:t>явище</a:t>
            </a:r>
            <a:r>
              <a:rPr lang="ru-RU" sz="2000" b="1" dirty="0"/>
              <a:t> резонансу — </a:t>
            </a:r>
            <a:r>
              <a:rPr lang="ru-RU" sz="2000" b="1" dirty="0" err="1"/>
              <a:t>стрімкого</a:t>
            </a:r>
            <a:r>
              <a:rPr lang="ru-RU" sz="2000" b="1" dirty="0"/>
              <a:t> (</a:t>
            </a:r>
            <a:r>
              <a:rPr lang="ru-RU" sz="2000" b="1" dirty="0" err="1"/>
              <a:t>різкого</a:t>
            </a:r>
            <a:r>
              <a:rPr lang="ru-RU" sz="2000" b="1" dirty="0"/>
              <a:t>) </a:t>
            </a:r>
            <a:r>
              <a:rPr lang="ru-RU" sz="2000" b="1" dirty="0" err="1"/>
              <a:t>зростання</a:t>
            </a:r>
            <a:r>
              <a:rPr lang="ru-RU" sz="2000" b="1" dirty="0"/>
              <a:t> </a:t>
            </a:r>
            <a:r>
              <a:rPr lang="ru-RU" sz="2000" b="1" dirty="0" err="1"/>
              <a:t>амплітуди</a:t>
            </a:r>
            <a:r>
              <a:rPr lang="ru-RU" sz="2000" b="1" dirty="0"/>
              <a:t> </a:t>
            </a:r>
            <a:r>
              <a:rPr lang="ru-RU" sz="2000" b="1" dirty="0" err="1"/>
              <a:t>вимушених</a:t>
            </a:r>
            <a:r>
              <a:rPr lang="ru-RU" sz="2000" b="1" dirty="0"/>
              <a:t> </a:t>
            </a:r>
            <a:r>
              <a:rPr lang="ru-RU" sz="2000" b="1" dirty="0" err="1"/>
              <a:t>коливань</a:t>
            </a:r>
            <a:r>
              <a:rPr lang="ru-RU" sz="2000" b="1" dirty="0"/>
              <a:t> за </a:t>
            </a:r>
            <a:r>
              <a:rPr lang="ru-RU" sz="2000" b="1" dirty="0" err="1"/>
              <a:t>умови</a:t>
            </a:r>
            <a:r>
              <a:rPr lang="ru-RU" sz="2000" b="1" dirty="0"/>
              <a:t> </a:t>
            </a:r>
            <a:r>
              <a:rPr lang="ru-RU" sz="2000" b="1" dirty="0" err="1"/>
              <a:t>збігу</a:t>
            </a:r>
            <a:r>
              <a:rPr lang="ru-RU" sz="2000" b="1" dirty="0"/>
              <a:t> </a:t>
            </a:r>
            <a:r>
              <a:rPr lang="ru-RU" sz="2000" b="1" dirty="0" err="1"/>
              <a:t>частоти</a:t>
            </a:r>
            <a:r>
              <a:rPr lang="ru-RU" sz="2000" b="1" dirty="0"/>
              <a:t> </a:t>
            </a:r>
            <a:r>
              <a:rPr lang="ru-RU" sz="2000" b="1" dirty="0" err="1"/>
              <a:t>власних</a:t>
            </a:r>
            <a:r>
              <a:rPr lang="ru-RU" sz="2000" b="1" dirty="0"/>
              <a:t> </a:t>
            </a:r>
            <a:r>
              <a:rPr lang="ru-RU" sz="2000" b="1" dirty="0" err="1"/>
              <a:t>коливань</a:t>
            </a:r>
            <a:r>
              <a:rPr lang="ru-RU" sz="2000" b="1" dirty="0"/>
              <a:t> </a:t>
            </a:r>
            <a:r>
              <a:rPr lang="ru-RU" sz="2000" b="1" dirty="0" err="1"/>
              <a:t>системи</a:t>
            </a:r>
            <a:r>
              <a:rPr lang="ru-RU" sz="2000" b="1" dirty="0"/>
              <a:t> </a:t>
            </a:r>
            <a:r>
              <a:rPr lang="ru-RU" sz="2000" b="1" dirty="0" err="1"/>
              <a:t>і</a:t>
            </a:r>
            <a:r>
              <a:rPr lang="ru-RU" sz="2000" b="1" dirty="0"/>
              <a:t> </a:t>
            </a:r>
            <a:r>
              <a:rPr lang="ru-RU" sz="2000" b="1" dirty="0" err="1"/>
              <a:t>частоти</a:t>
            </a:r>
            <a:r>
              <a:rPr lang="ru-RU" sz="2000" b="1" dirty="0"/>
              <a:t>, </a:t>
            </a:r>
            <a:r>
              <a:rPr lang="ru-RU" sz="2000" b="1" dirty="0" err="1"/>
              <a:t>з</a:t>
            </a:r>
            <a:r>
              <a:rPr lang="ru-RU" sz="2000" b="1" dirty="0"/>
              <a:t> </a:t>
            </a:r>
            <a:r>
              <a:rPr lang="ru-RU" sz="2000" b="1" dirty="0" err="1"/>
              <a:t>якою</a:t>
            </a:r>
            <a:r>
              <a:rPr lang="ru-RU" sz="2000" b="1" dirty="0"/>
              <a:t> </a:t>
            </a:r>
            <a:r>
              <a:rPr lang="ru-RU" sz="2000" b="1" dirty="0" err="1"/>
              <a:t>змінюється</a:t>
            </a:r>
            <a:r>
              <a:rPr lang="ru-RU" sz="2000" b="1" dirty="0"/>
              <a:t> </a:t>
            </a:r>
            <a:r>
              <a:rPr lang="ru-RU" sz="2000" b="1" dirty="0" err="1"/>
              <a:t>змушуюча</a:t>
            </a:r>
            <a:r>
              <a:rPr lang="ru-RU" sz="2000" b="1" dirty="0"/>
              <a:t> сила.</a:t>
            </a:r>
          </a:p>
        </p:txBody>
      </p:sp>
      <p:pic>
        <p:nvPicPr>
          <p:cNvPr id="3" name="Рисунок 2" descr="рез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2643182"/>
            <a:ext cx="5857916" cy="3500462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785794"/>
            <a:ext cx="88582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Графік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залежності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амплітуди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коливань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від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частоти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під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час резонансу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зображено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на рис.5.1.6.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Резонансна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крива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тим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гостріша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чим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менші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втрати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енергії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системі</a:t>
            </a:r>
            <a:endParaRPr lang="ru-RU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ru-RU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Приклад 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перших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проявів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руйнівної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дії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резонансу: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руйнування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підвісних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мостів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через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річку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Луару у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Франції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наприкінці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XIX 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ст. та в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Росії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на початку ХХ ст. через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річку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Фонтанка. У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першому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випадку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солдати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крокували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по мосту в ногу, у другому —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гарцювали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кінні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гренадери</a:t>
            </a:r>
            <a:r>
              <a:rPr lang="ru-RU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.</a:t>
            </a:r>
            <a:endParaRPr lang="ru-RU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ru-RU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Для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послаблення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шкідливої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дії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резонансу в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техніці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використовують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гасителі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коливань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(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демпфери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),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гумові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та </a:t>
            </a:r>
            <a:r>
              <a:rPr lang="ru-RU" b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повстяні</a:t>
            </a:r>
            <a:r>
              <a:rPr lang="ru-RU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прокладки.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143380"/>
            <a:ext cx="8572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Але резонанс </a:t>
            </a:r>
            <a:r>
              <a:rPr lang="ru-RU" dirty="0" err="1"/>
              <a:t>може</a:t>
            </a:r>
            <a:r>
              <a:rPr lang="ru-RU" dirty="0"/>
              <a:t> бути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шкідливим</a:t>
            </a:r>
            <a:r>
              <a:rPr lang="ru-RU" dirty="0"/>
              <a:t>. </a:t>
            </a:r>
            <a:r>
              <a:rPr lang="ru-RU" dirty="0" err="1"/>
              <a:t>Приклади</a:t>
            </a:r>
            <a:r>
              <a:rPr lang="ru-RU" dirty="0"/>
              <a:t> </a:t>
            </a:r>
            <a:r>
              <a:rPr lang="ru-RU" dirty="0" err="1"/>
              <a:t>корисних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резонансу: </a:t>
            </a:r>
            <a:r>
              <a:rPr lang="ru-RU" dirty="0" err="1"/>
              <a:t>підсилення</a:t>
            </a:r>
            <a:r>
              <a:rPr lang="ru-RU" dirty="0"/>
              <a:t> звуку </a:t>
            </a:r>
            <a:r>
              <a:rPr lang="ru-RU" dirty="0" err="1"/>
              <a:t>музичними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/>
              <a:t> (корпус </a:t>
            </a:r>
            <a:r>
              <a:rPr lang="ru-RU" dirty="0" err="1"/>
              <a:t>гітари</a:t>
            </a:r>
            <a:r>
              <a:rPr lang="ru-RU" dirty="0"/>
              <a:t>, </a:t>
            </a:r>
            <a:r>
              <a:rPr lang="ru-RU" dirty="0" err="1"/>
              <a:t>міхи</a:t>
            </a:r>
            <a:r>
              <a:rPr lang="ru-RU" dirty="0"/>
              <a:t> баяна), </a:t>
            </a:r>
            <a:r>
              <a:rPr lang="ru-RU" dirty="0" err="1"/>
              <a:t>настроювання</a:t>
            </a:r>
            <a:r>
              <a:rPr lang="ru-RU" dirty="0"/>
              <a:t> </a:t>
            </a:r>
            <a:r>
              <a:rPr lang="ru-RU" dirty="0" err="1"/>
              <a:t>радіоприймача</a:t>
            </a:r>
            <a:r>
              <a:rPr lang="ru-RU" dirty="0"/>
              <a:t> на частоту </a:t>
            </a:r>
            <a:r>
              <a:rPr lang="ru-RU" dirty="0" err="1"/>
              <a:t>потрібної</a:t>
            </a:r>
            <a:r>
              <a:rPr lang="ru-RU" dirty="0"/>
              <a:t> </a:t>
            </a:r>
            <a:r>
              <a:rPr lang="ru-RU" dirty="0" err="1"/>
              <a:t>радіостанції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коливань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взаємні</a:t>
            </a:r>
            <a:r>
              <a:rPr lang="ru-RU" dirty="0"/>
              <a:t> </a:t>
            </a:r>
            <a:r>
              <a:rPr lang="ru-RU" dirty="0" err="1"/>
              <a:t>періодичні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потенціальної</a:t>
            </a:r>
            <a:r>
              <a:rPr lang="ru-RU" dirty="0"/>
              <a:t> та </a:t>
            </a:r>
            <a:r>
              <a:rPr lang="ru-RU" dirty="0" err="1"/>
              <a:t>кінетичної</a:t>
            </a:r>
            <a:r>
              <a:rPr lang="ru-RU" dirty="0"/>
              <a:t> </a:t>
            </a:r>
            <a:r>
              <a:rPr lang="ru-RU" dirty="0" err="1"/>
              <a:t>енергій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oscillation-resonan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214290"/>
            <a:ext cx="6786610" cy="3714776"/>
          </a:xfrm>
          <a:prstGeom prst="rect">
            <a:avLst/>
          </a:prstGeom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072494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err="1">
                <a:solidFill>
                  <a:schemeClr val="bg1"/>
                </a:solidFill>
              </a:rPr>
              <a:t>Згідно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із</a:t>
            </a:r>
            <a:r>
              <a:rPr lang="ru-RU" sz="2000" b="1" dirty="0">
                <a:solidFill>
                  <a:schemeClr val="bg1"/>
                </a:solidFill>
              </a:rPr>
              <a:t> законом </a:t>
            </a:r>
            <a:r>
              <a:rPr lang="ru-RU" sz="2000" b="1" dirty="0" err="1">
                <a:solidFill>
                  <a:schemeClr val="bg1"/>
                </a:solidFill>
              </a:rPr>
              <a:t>збереження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енергії</a:t>
            </a:r>
            <a:r>
              <a:rPr lang="ru-RU" sz="2000" b="1" dirty="0">
                <a:solidFill>
                  <a:schemeClr val="bg1"/>
                </a:solidFill>
              </a:rPr>
              <a:t>, </a:t>
            </a:r>
            <a:r>
              <a:rPr lang="ru-RU" sz="2000" b="1" dirty="0" err="1">
                <a:solidFill>
                  <a:schemeClr val="bg1"/>
                </a:solidFill>
              </a:rPr>
              <a:t>кінетична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енергія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під</a:t>
            </a:r>
            <a:r>
              <a:rPr lang="ru-RU" sz="2000" b="1" dirty="0">
                <a:solidFill>
                  <a:schemeClr val="bg1"/>
                </a:solidFill>
              </a:rPr>
              <a:t> час </a:t>
            </a:r>
            <a:r>
              <a:rPr lang="ru-RU" sz="2000" b="1" dirty="0" err="1">
                <a:solidFill>
                  <a:schemeClr val="bg1"/>
                </a:solidFill>
              </a:rPr>
              <a:t>проходження</a:t>
            </a:r>
            <a:r>
              <a:rPr lang="ru-RU" sz="2000" b="1" dirty="0">
                <a:solidFill>
                  <a:schemeClr val="bg1"/>
                </a:solidFill>
              </a:rPr>
              <a:t> системою </a:t>
            </a:r>
            <a:r>
              <a:rPr lang="ru-RU" sz="2000" b="1" dirty="0" err="1">
                <a:solidFill>
                  <a:schemeClr val="bg1"/>
                </a:solidFill>
              </a:rPr>
              <a:t>положення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рівноваги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дорівнює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її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потенціальній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енергії</a:t>
            </a:r>
            <a:r>
              <a:rPr lang="ru-RU" sz="2000" b="1" dirty="0">
                <a:solidFill>
                  <a:schemeClr val="bg1"/>
                </a:solidFill>
              </a:rPr>
              <a:t> при максимальному </a:t>
            </a:r>
            <a:r>
              <a:rPr lang="ru-RU" sz="2000" b="1" dirty="0" err="1">
                <a:solidFill>
                  <a:schemeClr val="bg1"/>
                </a:solidFill>
              </a:rPr>
              <a:t>відхиленні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від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цього</a:t>
            </a:r>
            <a:r>
              <a:rPr lang="ru-RU" sz="2000" b="1" dirty="0">
                <a:solidFill>
                  <a:schemeClr val="bg1"/>
                </a:solidFill>
              </a:rPr>
              <a:t> </a:t>
            </a:r>
            <a:r>
              <a:rPr lang="ru-RU" sz="2000" b="1" dirty="0" err="1">
                <a:solidFill>
                  <a:schemeClr val="bg1"/>
                </a:solidFill>
              </a:rPr>
              <a:t>положення</a:t>
            </a:r>
            <a:r>
              <a:rPr lang="ru-RU" sz="20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3" name="Рисунок 2" descr="48375_html_m3b8ec14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357430"/>
            <a:ext cx="7858148" cy="3326668"/>
          </a:xfrm>
          <a:prstGeom prst="rect">
            <a:avLst/>
          </a:prstGeom>
        </p:spPr>
      </p:pic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692948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err="1"/>
              <a:t>Реальний</a:t>
            </a:r>
            <a:r>
              <a:rPr lang="ru-RU" sz="2000" dirty="0"/>
              <a:t> </a:t>
            </a:r>
            <a:r>
              <a:rPr lang="ru-RU" sz="2000" dirty="0" err="1"/>
              <a:t>коливальний</a:t>
            </a:r>
            <a:r>
              <a:rPr lang="ru-RU" sz="2000" dirty="0"/>
              <a:t> контур </a:t>
            </a:r>
            <a:r>
              <a:rPr lang="ru-RU" sz="2000" dirty="0" err="1"/>
              <a:t>завжди</a:t>
            </a:r>
            <a:r>
              <a:rPr lang="ru-RU" sz="2000" dirty="0"/>
              <a:t> чинить </a:t>
            </a:r>
            <a:r>
              <a:rPr lang="ru-RU" sz="2000" dirty="0" err="1"/>
              <a:t>певний</a:t>
            </a:r>
            <a:r>
              <a:rPr lang="ru-RU" sz="2000" dirty="0"/>
              <a:t> </a:t>
            </a:r>
            <a:r>
              <a:rPr lang="ru-RU" sz="2000" dirty="0" err="1"/>
              <a:t>опір</a:t>
            </a:r>
            <a:r>
              <a:rPr lang="ru-RU" sz="2000" dirty="0"/>
              <a:t> </a:t>
            </a:r>
            <a:r>
              <a:rPr lang="ru-RU" sz="2000" dirty="0" err="1"/>
              <a:t>електричному</a:t>
            </a:r>
            <a:r>
              <a:rPr lang="ru-RU" sz="2000" dirty="0"/>
              <a:t> струму. Тому </a:t>
            </a:r>
            <a:r>
              <a:rPr lang="ru-RU" sz="2000" dirty="0" err="1"/>
              <a:t>частина</a:t>
            </a:r>
            <a:r>
              <a:rPr lang="ru-RU" sz="2000" dirty="0"/>
              <a:t> </a:t>
            </a:r>
            <a:r>
              <a:rPr lang="ru-RU" sz="2000" dirty="0" err="1"/>
              <a:t>наданої</a:t>
            </a:r>
            <a:r>
              <a:rPr lang="ru-RU" sz="2000" dirty="0"/>
              <a:t> контуру </a:t>
            </a:r>
            <a:r>
              <a:rPr lang="ru-RU" sz="2000" dirty="0" err="1"/>
              <a:t>енергії</a:t>
            </a:r>
            <a:r>
              <a:rPr lang="ru-RU" sz="2000" dirty="0"/>
              <a:t> </a:t>
            </a:r>
            <a:r>
              <a:rPr lang="ru-RU" sz="2000" dirty="0" err="1"/>
              <a:t>безперервно</a:t>
            </a:r>
            <a:r>
              <a:rPr lang="ru-RU" sz="2000" dirty="0"/>
              <a:t> </a:t>
            </a:r>
            <a:r>
              <a:rPr lang="ru-RU" sz="2000" dirty="0" err="1"/>
              <a:t>перетворюється</a:t>
            </a:r>
            <a:r>
              <a:rPr lang="ru-RU" sz="2000" dirty="0"/>
              <a:t> у </a:t>
            </a:r>
            <a:r>
              <a:rPr lang="ru-RU" sz="2000" dirty="0" err="1"/>
              <a:t>внутрішню</a:t>
            </a:r>
            <a:r>
              <a:rPr lang="ru-RU" sz="2000" dirty="0"/>
              <a:t> </a:t>
            </a:r>
            <a:r>
              <a:rPr lang="ru-RU" sz="2000" dirty="0" err="1"/>
              <a:t>енергію</a:t>
            </a:r>
            <a:r>
              <a:rPr lang="ru-RU" sz="2000" dirty="0"/>
              <a:t> </a:t>
            </a:r>
            <a:r>
              <a:rPr lang="ru-RU" sz="2000" dirty="0" err="1"/>
              <a:t>проводів</a:t>
            </a:r>
            <a:r>
              <a:rPr lang="ru-RU" sz="2000" dirty="0"/>
              <a:t>, а </a:t>
            </a:r>
            <a:r>
              <a:rPr lang="ru-RU" sz="2000" dirty="0" err="1"/>
              <a:t>частина</a:t>
            </a:r>
            <a:r>
              <a:rPr lang="ru-RU" sz="2000" dirty="0"/>
              <a:t> </a:t>
            </a:r>
            <a:r>
              <a:rPr lang="ru-RU" sz="2000" dirty="0" err="1"/>
              <a:t>енергії</a:t>
            </a:r>
            <a:r>
              <a:rPr lang="ru-RU" sz="2000" dirty="0"/>
              <a:t> </a:t>
            </a:r>
            <a:r>
              <a:rPr lang="ru-RU" sz="2000" dirty="0" err="1"/>
              <a:t>випромінюється</a:t>
            </a:r>
            <a:r>
              <a:rPr lang="ru-RU" sz="2000" dirty="0"/>
              <a:t> в </a:t>
            </a:r>
            <a:r>
              <a:rPr lang="ru-RU" sz="2000" dirty="0" err="1"/>
              <a:t>навколишній</a:t>
            </a:r>
            <a:r>
              <a:rPr lang="ru-RU" sz="2000" dirty="0"/>
              <a:t> </a:t>
            </a:r>
            <a:r>
              <a:rPr lang="ru-RU" sz="2000" dirty="0" err="1"/>
              <a:t>простір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означає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вільні</a:t>
            </a:r>
            <a:r>
              <a:rPr lang="ru-RU" sz="2000" dirty="0"/>
              <a:t> </a:t>
            </a:r>
            <a:r>
              <a:rPr lang="ru-RU" sz="2000" dirty="0" err="1"/>
              <a:t>електромагнітні</a:t>
            </a:r>
            <a:r>
              <a:rPr lang="ru-RU" sz="2000" dirty="0"/>
              <a:t> </a:t>
            </a:r>
            <a:r>
              <a:rPr lang="ru-RU" sz="2000" dirty="0" err="1"/>
              <a:t>коливання</a:t>
            </a:r>
            <a:r>
              <a:rPr lang="ru-RU" sz="2000" dirty="0"/>
              <a:t> в </a:t>
            </a:r>
            <a:r>
              <a:rPr lang="ru-RU" sz="2000" dirty="0" err="1"/>
              <a:t>контурі</a:t>
            </a:r>
            <a:r>
              <a:rPr lang="ru-RU" sz="2000" dirty="0"/>
              <a:t> практично </a:t>
            </a:r>
            <a:r>
              <a:rPr lang="ru-RU" sz="2000" dirty="0" err="1"/>
              <a:t>завжди</a:t>
            </a:r>
            <a:r>
              <a:rPr lang="ru-RU" sz="2000" dirty="0"/>
              <a:t> </a:t>
            </a:r>
            <a:r>
              <a:rPr lang="ru-RU" sz="2000" dirty="0" err="1"/>
              <a:t>є</a:t>
            </a:r>
            <a:r>
              <a:rPr lang="ru-RU" sz="2000" dirty="0"/>
              <a:t> </a:t>
            </a:r>
            <a:r>
              <a:rPr lang="ru-RU" sz="2000" dirty="0" err="1"/>
              <a:t>затухаючими</a:t>
            </a:r>
            <a:r>
              <a:rPr lang="ru-RU" sz="2000" dirty="0"/>
              <a:t>. Чим </a:t>
            </a:r>
            <a:r>
              <a:rPr lang="ru-RU" sz="2000" dirty="0" err="1"/>
              <a:t>більший</a:t>
            </a:r>
            <a:r>
              <a:rPr lang="ru-RU" sz="2000" dirty="0"/>
              <a:t> </a:t>
            </a:r>
            <a:r>
              <a:rPr lang="ru-RU" sz="2000" dirty="0" err="1"/>
              <a:t>опір</a:t>
            </a:r>
            <a:r>
              <a:rPr lang="ru-RU" sz="2000" dirty="0"/>
              <a:t> контуру, </a:t>
            </a:r>
            <a:r>
              <a:rPr lang="ru-RU" sz="2000" dirty="0" err="1"/>
              <a:t>тим</a:t>
            </a:r>
            <a:r>
              <a:rPr lang="ru-RU" sz="2000" dirty="0"/>
              <a:t> </a:t>
            </a:r>
            <a:r>
              <a:rPr lang="ru-RU" sz="2000" dirty="0" err="1"/>
              <a:t>швидше</a:t>
            </a:r>
            <a:r>
              <a:rPr lang="ru-RU" sz="2000" dirty="0"/>
              <a:t> </a:t>
            </a:r>
            <a:r>
              <a:rPr lang="ru-RU" sz="2000" dirty="0" err="1"/>
              <a:t>відбувається</a:t>
            </a:r>
            <a:r>
              <a:rPr lang="ru-RU" sz="2000" dirty="0"/>
              <a:t> </a:t>
            </a:r>
            <a:r>
              <a:rPr lang="ru-RU" sz="2000" dirty="0" err="1"/>
              <a:t>затухання</a:t>
            </a:r>
            <a:r>
              <a:rPr lang="ru-RU" sz="2000" dirty="0"/>
              <a:t>.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опір</a:t>
            </a:r>
            <a:r>
              <a:rPr lang="ru-RU" sz="2000" dirty="0"/>
              <a:t> контуру </a:t>
            </a:r>
            <a:r>
              <a:rPr lang="ru-RU" sz="2000" dirty="0" err="1"/>
              <a:t>дуже</a:t>
            </a:r>
            <a:r>
              <a:rPr lang="ru-RU" sz="2000" dirty="0"/>
              <a:t> великий, </a:t>
            </a:r>
            <a:r>
              <a:rPr lang="ru-RU" sz="2000" dirty="0" err="1"/>
              <a:t>коливання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не </a:t>
            </a:r>
            <a:r>
              <a:rPr lang="ru-RU" sz="2000" dirty="0" err="1"/>
              <a:t>виникнути</a:t>
            </a:r>
            <a:r>
              <a:rPr lang="ru-RU" sz="2000" dirty="0"/>
              <a:t> — конденсатор </a:t>
            </a:r>
            <a:r>
              <a:rPr lang="ru-RU" sz="2000" dirty="0" err="1"/>
              <a:t>розрядиться</a:t>
            </a:r>
            <a:r>
              <a:rPr lang="ru-RU" sz="2000" dirty="0"/>
              <a:t>, а </a:t>
            </a:r>
            <a:r>
              <a:rPr lang="ru-RU" sz="2000" dirty="0" err="1"/>
              <a:t>перезаряджання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не </a:t>
            </a:r>
            <a:r>
              <a:rPr lang="ru-RU" sz="2000" dirty="0" err="1"/>
              <a:t>відбудеться</a:t>
            </a:r>
            <a:r>
              <a:rPr lang="ru-RU" sz="2000" dirty="0"/>
              <a:t>.</a:t>
            </a: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3929066"/>
            <a:ext cx="5500726" cy="22860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572008"/>
            <a:ext cx="8429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З метою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електромагнітних</a:t>
            </a:r>
            <a:r>
              <a:rPr lang="ru-RU" dirty="0"/>
              <a:t> </a:t>
            </a:r>
            <a:r>
              <a:rPr lang="ru-RU" dirty="0" err="1"/>
              <a:t>коливань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існували</a:t>
            </a:r>
            <a:r>
              <a:rPr lang="ru-RU" dirty="0"/>
              <a:t> </a:t>
            </a:r>
            <a:r>
              <a:rPr lang="ru-RU" dirty="0" err="1"/>
              <a:t>тривалий</a:t>
            </a:r>
            <a:r>
              <a:rPr lang="ru-RU" dirty="0"/>
              <a:t> час,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незату</a:t>
            </a:r>
            <a:r>
              <a:rPr lang="ru-RU" dirty="0"/>
              <a:t>- </a:t>
            </a:r>
            <a:r>
              <a:rPr lang="ru-RU" dirty="0" err="1"/>
              <a:t>хаючими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, яку </a:t>
            </a:r>
            <a:r>
              <a:rPr lang="ru-RU" dirty="0" err="1"/>
              <a:t>втрачає</a:t>
            </a:r>
            <a:r>
              <a:rPr lang="ru-RU" dirty="0"/>
              <a:t> контур, </a:t>
            </a:r>
            <a:r>
              <a:rPr lang="ru-RU" dirty="0" err="1"/>
              <a:t>слід</a:t>
            </a:r>
            <a:r>
              <a:rPr lang="ru-RU" dirty="0"/>
              <a:t> увесь час </a:t>
            </a:r>
            <a:r>
              <a:rPr lang="ru-RU" dirty="0" err="1"/>
              <a:t>поповнювати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.</a:t>
            </a:r>
          </a:p>
        </p:txBody>
      </p:sp>
      <p:pic>
        <p:nvPicPr>
          <p:cNvPr id="3" name="Рисунок 2" descr="Image144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642918"/>
            <a:ext cx="7643866" cy="3067050"/>
          </a:xfrm>
          <a:prstGeom prst="rect">
            <a:avLst/>
          </a:prstGeom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785794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Особливо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широко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автоколивання</a:t>
            </a:r>
            <a:r>
              <a:rPr lang="ru-RU" dirty="0"/>
              <a:t> — </a:t>
            </a:r>
            <a:r>
              <a:rPr lang="ru-RU" dirty="0" err="1"/>
              <a:t>незатухаючі</a:t>
            </a:r>
            <a:r>
              <a:rPr lang="ru-RU" dirty="0"/>
              <a:t> </a:t>
            </a:r>
            <a:r>
              <a:rPr lang="ru-RU" dirty="0" err="1"/>
              <a:t>коливання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підтримуються</a:t>
            </a:r>
            <a:r>
              <a:rPr lang="ru-RU" dirty="0"/>
              <a:t> у </a:t>
            </a:r>
            <a:r>
              <a:rPr lang="ru-RU" dirty="0" err="1"/>
              <a:t>коливальній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постійному</a:t>
            </a:r>
            <a:r>
              <a:rPr lang="ru-RU" dirty="0"/>
              <a:t>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джерелу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коливань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самою системою.</a:t>
            </a:r>
          </a:p>
        </p:txBody>
      </p:sp>
      <p:pic>
        <p:nvPicPr>
          <p:cNvPr id="5" name="Рисунок 4" descr="R8v391S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2643182"/>
            <a:ext cx="6715172" cy="2995808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285860"/>
            <a:ext cx="7143800" cy="42473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b="1" dirty="0" err="1"/>
              <a:t>Електричні</a:t>
            </a:r>
            <a:r>
              <a:rPr lang="ru-RU" b="1" dirty="0"/>
              <a:t> </a:t>
            </a:r>
            <a:r>
              <a:rPr lang="ru-RU" b="1" dirty="0" err="1"/>
              <a:t>автоколивальні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надзвичайно</a:t>
            </a:r>
            <a:r>
              <a:rPr lang="ru-RU" b="1" dirty="0"/>
              <a:t> широко </a:t>
            </a:r>
            <a:r>
              <a:rPr lang="ru-RU" b="1" dirty="0" err="1"/>
              <a:t>використовуються</a:t>
            </a:r>
            <a:r>
              <a:rPr lang="ru-RU" b="1" dirty="0"/>
              <a:t> в </a:t>
            </a:r>
            <a:r>
              <a:rPr lang="ru-RU" b="1" dirty="0" err="1"/>
              <a:t>сучасній</a:t>
            </a:r>
            <a:r>
              <a:rPr lang="ru-RU" b="1" dirty="0"/>
              <a:t> </a:t>
            </a:r>
            <a:r>
              <a:rPr lang="ru-RU" b="1" dirty="0" err="1"/>
              <a:t>техніці</a:t>
            </a:r>
            <a:r>
              <a:rPr lang="ru-RU" b="1" dirty="0"/>
              <a:t> для </a:t>
            </a:r>
            <a:r>
              <a:rPr lang="ru-RU" b="1" dirty="0" err="1"/>
              <a:t>отримання</a:t>
            </a:r>
            <a:r>
              <a:rPr lang="ru-RU" b="1" dirty="0"/>
              <a:t> </a:t>
            </a:r>
            <a:r>
              <a:rPr lang="ru-RU" b="1" dirty="0" err="1"/>
              <a:t>незатухаючих</a:t>
            </a:r>
            <a:r>
              <a:rPr lang="ru-RU" b="1" dirty="0"/>
              <a:t> </a:t>
            </a:r>
            <a:r>
              <a:rPr lang="ru-RU" b="1" dirty="0" err="1"/>
              <a:t>електромагнітних</a:t>
            </a:r>
            <a:r>
              <a:rPr lang="ru-RU" b="1" dirty="0"/>
              <a:t> </a:t>
            </a:r>
            <a:r>
              <a:rPr lang="ru-RU" b="1" dirty="0" err="1"/>
              <a:t>коливань</a:t>
            </a:r>
            <a:r>
              <a:rPr lang="ru-RU" b="1" dirty="0"/>
              <a:t> </a:t>
            </a:r>
            <a:r>
              <a:rPr lang="ru-RU" b="1" dirty="0" err="1"/>
              <a:t>високої</a:t>
            </a:r>
            <a:r>
              <a:rPr lang="ru-RU" b="1" dirty="0"/>
              <a:t> </a:t>
            </a:r>
            <a:r>
              <a:rPr lang="ru-RU" b="1" dirty="0" err="1"/>
              <a:t>частоти</a:t>
            </a:r>
            <a:r>
              <a:rPr lang="ru-RU" b="1" dirty="0"/>
              <a:t>. Принцип </a:t>
            </a:r>
            <a:r>
              <a:rPr lang="ru-RU" b="1" dirty="0" err="1"/>
              <a:t>дії</a:t>
            </a:r>
            <a:r>
              <a:rPr lang="ru-RU" b="1" dirty="0"/>
              <a:t> </a:t>
            </a:r>
            <a:r>
              <a:rPr lang="ru-RU" b="1" dirty="0" err="1"/>
              <a:t>цих</a:t>
            </a:r>
            <a:r>
              <a:rPr lang="ru-RU" b="1" dirty="0"/>
              <a:t> систем </a:t>
            </a:r>
            <a:r>
              <a:rPr lang="ru-RU" b="1" dirty="0" err="1"/>
              <a:t>значною</a:t>
            </a:r>
            <a:r>
              <a:rPr lang="ru-RU" b="1" dirty="0"/>
              <a:t> </a:t>
            </a:r>
            <a:r>
              <a:rPr lang="ru-RU" b="1" dirty="0" err="1"/>
              <a:t>мірою</a:t>
            </a:r>
            <a:r>
              <a:rPr lang="ru-RU" b="1" dirty="0"/>
              <a:t> </a:t>
            </a:r>
            <a:r>
              <a:rPr lang="ru-RU" b="1" dirty="0" err="1" smtClean="0"/>
              <a:t>збігається</a:t>
            </a:r>
            <a:r>
              <a:rPr lang="ru-RU" b="1" dirty="0" smtClean="0"/>
              <a:t> </a:t>
            </a:r>
            <a:r>
              <a:rPr lang="ru-RU" b="1" dirty="0" err="1"/>
              <a:t>з</a:t>
            </a:r>
            <a:r>
              <a:rPr lang="ru-RU" b="1" dirty="0"/>
              <a:t> принципом </a:t>
            </a:r>
            <a:r>
              <a:rPr lang="ru-RU" b="1" dirty="0" err="1"/>
              <a:t>дії</a:t>
            </a:r>
            <a:r>
              <a:rPr lang="ru-RU" b="1" dirty="0"/>
              <a:t> </a:t>
            </a:r>
            <a:r>
              <a:rPr lang="ru-RU" b="1" dirty="0" err="1"/>
              <a:t>механічних</a:t>
            </a:r>
            <a:r>
              <a:rPr lang="ru-RU" b="1" dirty="0"/>
              <a:t> </a:t>
            </a:r>
            <a:r>
              <a:rPr lang="ru-RU" b="1" dirty="0" err="1"/>
              <a:t>автоколивальних</a:t>
            </a:r>
            <a:r>
              <a:rPr lang="ru-RU" b="1" dirty="0"/>
              <a:t> систем. </a:t>
            </a:r>
            <a:r>
              <a:rPr lang="ru-RU" b="1" dirty="0" err="1"/>
              <a:t>Електрична</a:t>
            </a:r>
            <a:r>
              <a:rPr lang="ru-RU" b="1" dirty="0"/>
              <a:t> </a:t>
            </a:r>
            <a:r>
              <a:rPr lang="ru-RU" b="1" dirty="0" err="1"/>
              <a:t>автоколивальна</a:t>
            </a:r>
            <a:r>
              <a:rPr lang="ru-RU" b="1" dirty="0"/>
              <a:t> система </a:t>
            </a:r>
            <a:r>
              <a:rPr lang="ru-RU" b="1" dirty="0" err="1"/>
              <a:t>містить</a:t>
            </a:r>
            <a:r>
              <a:rPr lang="ru-RU" b="1" dirty="0"/>
              <a:t> </a:t>
            </a:r>
            <a:r>
              <a:rPr lang="ru-RU" b="1" dirty="0" err="1"/>
              <a:t>коливальний</a:t>
            </a:r>
            <a:r>
              <a:rPr lang="ru-RU" b="1" dirty="0"/>
              <a:t> контур, </a:t>
            </a:r>
            <a:r>
              <a:rPr lang="ru-RU" b="1" dirty="0" err="1"/>
              <a:t>підсилювач</a:t>
            </a:r>
            <a:r>
              <a:rPr lang="ru-RU" b="1" dirty="0"/>
              <a:t> </a:t>
            </a:r>
            <a:r>
              <a:rPr lang="ru-RU" b="1" dirty="0" err="1"/>
              <a:t>коливань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джерело</a:t>
            </a:r>
            <a:r>
              <a:rPr lang="ru-RU" b="1" dirty="0"/>
              <a:t> </a:t>
            </a:r>
            <a:r>
              <a:rPr lang="ru-RU" b="1" dirty="0" err="1"/>
              <a:t>електричної</a:t>
            </a:r>
            <a:r>
              <a:rPr lang="ru-RU" b="1" dirty="0"/>
              <a:t> </a:t>
            </a:r>
            <a:r>
              <a:rPr lang="ru-RU" b="1" dirty="0" err="1"/>
              <a:t>енергії</a:t>
            </a:r>
            <a:r>
              <a:rPr lang="ru-RU" b="1" dirty="0"/>
              <a:t> (батарею). </a:t>
            </a:r>
            <a:r>
              <a:rPr lang="ru-RU" b="1" dirty="0" err="1"/>
              <a:t>Між</a:t>
            </a:r>
            <a:r>
              <a:rPr lang="ru-RU" b="1" dirty="0"/>
              <a:t> </a:t>
            </a:r>
            <a:r>
              <a:rPr lang="ru-RU" b="1" dirty="0" err="1"/>
              <a:t>коливальним</a:t>
            </a:r>
            <a:r>
              <a:rPr lang="ru-RU" b="1" dirty="0"/>
              <a:t> контуром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підсилювачем</a:t>
            </a:r>
            <a:r>
              <a:rPr lang="ru-RU" b="1" dirty="0"/>
              <a:t>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існувати</a:t>
            </a:r>
            <a:r>
              <a:rPr lang="ru-RU" b="1" dirty="0"/>
              <a:t> </a:t>
            </a:r>
            <a:r>
              <a:rPr lang="ru-RU" b="1" dirty="0" err="1"/>
              <a:t>зворотний</a:t>
            </a:r>
            <a:r>
              <a:rPr lang="ru-RU" b="1" dirty="0"/>
              <a:t> </a:t>
            </a:r>
            <a:r>
              <a:rPr lang="ru-RU" b="1" dirty="0" err="1"/>
              <a:t>зв'язок</a:t>
            </a:r>
            <a:r>
              <a:rPr lang="ru-RU" b="1" dirty="0"/>
              <a:t> — </a:t>
            </a:r>
            <a:r>
              <a:rPr lang="ru-RU" b="1" dirty="0" err="1"/>
              <a:t>коливання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контуру </a:t>
            </a:r>
            <a:r>
              <a:rPr lang="ru-RU" b="1" dirty="0" err="1"/>
              <a:t>надходять</a:t>
            </a:r>
            <a:r>
              <a:rPr lang="ru-RU" b="1" dirty="0"/>
              <a:t> у </a:t>
            </a:r>
            <a:r>
              <a:rPr lang="ru-RU" b="1" dirty="0" err="1"/>
              <a:t>підсилювач</a:t>
            </a:r>
            <a:r>
              <a:rPr lang="ru-RU" b="1" dirty="0"/>
              <a:t>, </a:t>
            </a:r>
            <a:r>
              <a:rPr lang="ru-RU" b="1" dirty="0" err="1"/>
              <a:t>підсилюються</a:t>
            </a:r>
            <a:r>
              <a:rPr lang="ru-RU" b="1" dirty="0"/>
              <a:t> за </a:t>
            </a:r>
            <a:r>
              <a:rPr lang="ru-RU" b="1" dirty="0" err="1"/>
              <a:t>рахунок</a:t>
            </a:r>
            <a:r>
              <a:rPr lang="ru-RU" b="1" dirty="0"/>
              <a:t> </a:t>
            </a:r>
            <a:r>
              <a:rPr lang="ru-RU" b="1" dirty="0" err="1"/>
              <a:t>джерела</a:t>
            </a:r>
            <a:r>
              <a:rPr lang="ru-RU" b="1" dirty="0"/>
              <a:t> </a:t>
            </a:r>
            <a:r>
              <a:rPr lang="ru-RU" b="1" dirty="0" err="1"/>
              <a:t>енергії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повертаються</a:t>
            </a:r>
            <a:r>
              <a:rPr lang="ru-RU" b="1" dirty="0"/>
              <a:t> назад у </a:t>
            </a:r>
            <a:r>
              <a:rPr lang="ru-RU" b="1" dirty="0" err="1"/>
              <a:t>коливальний</a:t>
            </a:r>
            <a:r>
              <a:rPr lang="ru-RU" b="1" dirty="0"/>
              <a:t> контур. </a:t>
            </a:r>
            <a:r>
              <a:rPr lang="ru-RU" b="1" dirty="0" err="1"/>
              <a:t>Дуже</a:t>
            </a:r>
            <a:r>
              <a:rPr lang="ru-RU" b="1" dirty="0"/>
              <a:t> </a:t>
            </a:r>
            <a:r>
              <a:rPr lang="ru-RU" b="1" dirty="0" err="1"/>
              <a:t>важливо</a:t>
            </a:r>
            <a:r>
              <a:rPr lang="ru-RU" b="1" dirty="0"/>
              <a:t>, </a:t>
            </a:r>
            <a:r>
              <a:rPr lang="ru-RU" b="1" dirty="0" err="1"/>
              <a:t>щоб</a:t>
            </a:r>
            <a:r>
              <a:rPr lang="ru-RU" b="1" dirty="0"/>
              <a:t> </a:t>
            </a:r>
            <a:r>
              <a:rPr lang="ru-RU" b="1" dirty="0" err="1"/>
              <a:t>коливання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надходять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підсилювача</a:t>
            </a:r>
            <a:r>
              <a:rPr lang="ru-RU" b="1" dirty="0"/>
              <a:t> в контур, </a:t>
            </a:r>
            <a:r>
              <a:rPr lang="ru-RU" b="1" dirty="0" err="1"/>
              <a:t>збігалися</a:t>
            </a:r>
            <a:r>
              <a:rPr lang="ru-RU" b="1" dirty="0"/>
              <a:t> за фазою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коливаннями</a:t>
            </a:r>
            <a:r>
              <a:rPr lang="ru-RU" b="1" dirty="0"/>
              <a:t> у самому </a:t>
            </a:r>
            <a:r>
              <a:rPr lang="ru-RU" b="1" dirty="0" err="1"/>
              <a:t>контурі</a:t>
            </a:r>
            <a:r>
              <a:rPr lang="ru-RU" b="1" dirty="0"/>
              <a:t>.</a:t>
            </a:r>
            <a:r>
              <a:rPr lang="ru-RU" b="1" dirty="0" smtClean="0"/>
              <a:t> </a:t>
            </a:r>
            <a:endParaRPr lang="ru-RU" b="1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571480"/>
            <a:ext cx="44291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Існує</a:t>
            </a:r>
            <a:r>
              <a:rPr lang="ru-RU" b="1" dirty="0"/>
              <a:t> </a:t>
            </a:r>
            <a:r>
              <a:rPr lang="ru-RU" b="1" dirty="0" err="1"/>
              <a:t>багато</a:t>
            </a:r>
            <a:r>
              <a:rPr lang="ru-RU" b="1" dirty="0"/>
              <a:t> </a:t>
            </a:r>
            <a:r>
              <a:rPr lang="ru-RU" b="1" dirty="0" err="1"/>
              <a:t>автоколивальних</a:t>
            </a:r>
            <a:r>
              <a:rPr lang="ru-RU" b="1" dirty="0"/>
              <a:t> систем як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електронними</a:t>
            </a:r>
            <a:r>
              <a:rPr lang="ru-RU" b="1" dirty="0"/>
              <a:t> лампами, так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транзисторами. На </a:t>
            </a:r>
            <a:r>
              <a:rPr lang="ru-RU" b="1" dirty="0" err="1" smtClean="0"/>
              <a:t>малюнку</a:t>
            </a:r>
            <a:r>
              <a:rPr lang="ru-RU" b="1" dirty="0" smtClean="0"/>
              <a:t>  </a:t>
            </a:r>
            <a:r>
              <a:rPr lang="ru-RU" b="1" dirty="0"/>
              <a:t>показано </a:t>
            </a:r>
            <a:r>
              <a:rPr lang="ru-RU" b="1" dirty="0" err="1"/>
              <a:t>спрощену</a:t>
            </a:r>
            <a:r>
              <a:rPr lang="ru-RU" b="1" dirty="0"/>
              <a:t> схему </a:t>
            </a:r>
            <a:r>
              <a:rPr lang="ru-RU" b="1" dirty="0" err="1"/>
              <a:t>електричної</a:t>
            </a:r>
            <a:r>
              <a:rPr lang="ru-RU" b="1" dirty="0"/>
              <a:t> </a:t>
            </a:r>
            <a:r>
              <a:rPr lang="ru-RU" b="1" dirty="0" err="1"/>
              <a:t>автоколивальної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— автогенератора </a:t>
            </a:r>
            <a:r>
              <a:rPr lang="ru-RU" b="1" dirty="0" err="1"/>
              <a:t>електромагнітних</a:t>
            </a:r>
            <a:r>
              <a:rPr lang="ru-RU" b="1" dirty="0"/>
              <a:t> </a:t>
            </a:r>
            <a:r>
              <a:rPr lang="ru-RU" b="1" dirty="0" err="1"/>
              <a:t>коливань</a:t>
            </a:r>
            <a:r>
              <a:rPr lang="ru-RU" b="1" dirty="0"/>
              <a:t> на </a:t>
            </a:r>
            <a:r>
              <a:rPr lang="ru-RU" b="1" dirty="0" err="1"/>
              <a:t>транзисторі</a:t>
            </a:r>
            <a:r>
              <a:rPr lang="ru-RU" b="1" dirty="0"/>
              <a:t>. </a:t>
            </a:r>
            <a:r>
              <a:rPr lang="ru-RU" b="1" dirty="0" err="1"/>
              <a:t>Коливальний</a:t>
            </a:r>
            <a:r>
              <a:rPr lang="ru-RU" b="1" dirty="0"/>
              <a:t> контур </a:t>
            </a:r>
            <a:r>
              <a:rPr lang="en-US" b="1" dirty="0"/>
              <a:t>LC </a:t>
            </a:r>
            <a:r>
              <a:rPr lang="ru-RU" b="1" dirty="0" err="1"/>
              <a:t>увімкнено</a:t>
            </a:r>
            <a:r>
              <a:rPr lang="ru-RU" b="1" dirty="0"/>
              <a:t> до </a:t>
            </a:r>
            <a:r>
              <a:rPr lang="ru-RU" b="1" dirty="0" err="1"/>
              <a:t>джерела</a:t>
            </a:r>
            <a:r>
              <a:rPr lang="ru-RU" b="1" dirty="0"/>
              <a:t> </a:t>
            </a:r>
            <a:r>
              <a:rPr lang="ru-RU" b="1" dirty="0" err="1"/>
              <a:t>постійної</a:t>
            </a:r>
            <a:r>
              <a:rPr lang="ru-RU" b="1" dirty="0"/>
              <a:t> ЕРС </a:t>
            </a:r>
            <a:r>
              <a:rPr lang="ru-RU" b="1" dirty="0" err="1"/>
              <a:t>послідовно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транзистором. В </a:t>
            </a:r>
            <a:r>
              <a:rPr lang="ru-RU" b="1" dirty="0" err="1"/>
              <a:t>емітер</a:t>
            </a:r>
            <a:r>
              <a:rPr lang="ru-RU" b="1" dirty="0"/>
              <a:t> — </a:t>
            </a:r>
            <a:r>
              <a:rPr lang="ru-RU" b="1" dirty="0" err="1"/>
              <a:t>базове</a:t>
            </a:r>
            <a:r>
              <a:rPr lang="ru-RU" b="1" dirty="0"/>
              <a:t> коло транзистора — </a:t>
            </a:r>
            <a:r>
              <a:rPr lang="ru-RU" b="1" dirty="0" err="1"/>
              <a:t>увімкнута</a:t>
            </a:r>
            <a:r>
              <a:rPr lang="ru-RU" b="1" dirty="0"/>
              <a:t> </a:t>
            </a:r>
            <a:r>
              <a:rPr lang="ru-RU" b="1" dirty="0" err="1"/>
              <a:t>котушка</a:t>
            </a:r>
            <a:r>
              <a:rPr lang="ru-RU" b="1" dirty="0"/>
              <a:t> </a:t>
            </a:r>
            <a:r>
              <a:rPr lang="en-US" b="1" dirty="0"/>
              <a:t>L</a:t>
            </a:r>
            <a:r>
              <a:rPr lang="ru-RU" b="1" dirty="0"/>
              <a:t>3.3, </a:t>
            </a:r>
            <a:r>
              <a:rPr lang="ru-RU" b="1" dirty="0" err="1"/>
              <a:t>індуктивно</a:t>
            </a:r>
            <a:r>
              <a:rPr lang="ru-RU" b="1" dirty="0"/>
              <a:t> </a:t>
            </a:r>
            <a:r>
              <a:rPr lang="ru-RU" b="1" dirty="0" err="1"/>
              <a:t>зв'язана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коливальним</a:t>
            </a:r>
            <a:r>
              <a:rPr lang="ru-RU" b="1" dirty="0"/>
              <a:t> контуром. </a:t>
            </a:r>
            <a:r>
              <a:rPr lang="ru-RU" b="1" dirty="0" err="1"/>
              <a:t>Цю</a:t>
            </a:r>
            <a:r>
              <a:rPr lang="ru-RU" b="1" dirty="0"/>
              <a:t> </a:t>
            </a:r>
            <a:r>
              <a:rPr lang="ru-RU" b="1" dirty="0" err="1"/>
              <a:t>котушку</a:t>
            </a:r>
            <a:r>
              <a:rPr lang="ru-RU" b="1" dirty="0"/>
              <a:t> </a:t>
            </a:r>
            <a:r>
              <a:rPr lang="ru-RU" b="1" dirty="0" err="1"/>
              <a:t>називають</a:t>
            </a:r>
            <a:r>
              <a:rPr lang="ru-RU" b="1" dirty="0"/>
              <a:t> </a:t>
            </a:r>
            <a:r>
              <a:rPr lang="ru-RU" b="1" dirty="0" err="1"/>
              <a:t>котушкою</a:t>
            </a:r>
            <a:r>
              <a:rPr lang="ru-RU" b="1" dirty="0"/>
              <a:t> </a:t>
            </a:r>
            <a:r>
              <a:rPr lang="ru-RU" b="1" dirty="0" err="1"/>
              <a:t>зворотного</a:t>
            </a:r>
            <a:r>
              <a:rPr lang="ru-RU" b="1" dirty="0"/>
              <a:t> </a:t>
            </a:r>
            <a:r>
              <a:rPr lang="ru-RU" b="1" dirty="0" err="1"/>
              <a:t>зв'язку</a:t>
            </a:r>
            <a:r>
              <a:rPr lang="ru-RU" b="1" dirty="0"/>
              <a:t>. </a:t>
            </a:r>
            <a:r>
              <a:rPr lang="ru-RU" b="1" dirty="0" err="1"/>
              <a:t>Паралельно</a:t>
            </a:r>
            <a:r>
              <a:rPr lang="ru-RU" b="1" dirty="0"/>
              <a:t> </a:t>
            </a:r>
            <a:r>
              <a:rPr lang="ru-RU" b="1" dirty="0" err="1"/>
              <a:t>коливальному</a:t>
            </a:r>
            <a:r>
              <a:rPr lang="ru-RU" b="1" dirty="0"/>
              <a:t> контуру </a:t>
            </a:r>
            <a:r>
              <a:rPr lang="ru-RU" b="1" dirty="0" err="1"/>
              <a:t>ввімкнуто</a:t>
            </a:r>
            <a:r>
              <a:rPr lang="ru-RU" b="1" dirty="0"/>
              <a:t> </a:t>
            </a:r>
            <a:r>
              <a:rPr lang="ru-RU" b="1" dirty="0" err="1"/>
              <a:t>електронний</a:t>
            </a:r>
            <a:r>
              <a:rPr lang="ru-RU" b="1" dirty="0"/>
              <a:t> </a:t>
            </a:r>
            <a:r>
              <a:rPr lang="ru-RU" b="1" dirty="0" err="1"/>
              <a:t>осцилограф</a:t>
            </a:r>
            <a:r>
              <a:rPr lang="ru-RU" b="1" dirty="0"/>
              <a:t> для </a:t>
            </a:r>
            <a:r>
              <a:rPr lang="ru-RU" b="1" dirty="0" err="1"/>
              <a:t>спостереження</a:t>
            </a:r>
            <a:r>
              <a:rPr lang="ru-RU" b="1" dirty="0"/>
              <a:t> </a:t>
            </a:r>
            <a:r>
              <a:rPr lang="ru-RU" b="1" dirty="0" err="1"/>
              <a:t>електромагнітних</a:t>
            </a:r>
            <a:r>
              <a:rPr lang="ru-RU" b="1" dirty="0"/>
              <a:t> </a:t>
            </a:r>
            <a:r>
              <a:rPr lang="ru-RU" b="1" dirty="0" err="1"/>
              <a:t>коливань</a:t>
            </a:r>
            <a:r>
              <a:rPr lang="ru-RU" b="1" dirty="0"/>
              <a:t>. Генератор живиться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джерела</a:t>
            </a:r>
            <a:r>
              <a:rPr lang="ru-RU" b="1" dirty="0"/>
              <a:t> </a:t>
            </a:r>
            <a:r>
              <a:rPr lang="ru-RU" b="1" dirty="0" err="1"/>
              <a:t>постійної</a:t>
            </a:r>
            <a:r>
              <a:rPr lang="ru-RU" b="1" dirty="0"/>
              <a:t> </a:t>
            </a:r>
            <a:r>
              <a:rPr lang="ru-RU" b="1" dirty="0" err="1"/>
              <a:t>напруги</a:t>
            </a:r>
            <a:r>
              <a:rPr lang="ru-RU" b="1" dirty="0"/>
              <a:t>.</a:t>
            </a:r>
          </a:p>
        </p:txBody>
      </p:sp>
      <p:pic>
        <p:nvPicPr>
          <p:cNvPr id="3" name="Рисунок 2" descr="image2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500174"/>
            <a:ext cx="3643338" cy="3571900"/>
          </a:xfrm>
          <a:prstGeom prst="rect">
            <a:avLst/>
          </a:prstGeom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2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2428868"/>
            <a:ext cx="3474930" cy="35047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428596" y="428604"/>
            <a:ext cx="4357718" cy="37856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err="1"/>
              <a:t>Розглянуті</a:t>
            </a:r>
            <a:r>
              <a:rPr lang="ru-RU" sz="2000" dirty="0"/>
              <a:t> </a:t>
            </a:r>
            <a:r>
              <a:rPr lang="ru-RU" sz="2000" dirty="0" err="1"/>
              <a:t>вище</a:t>
            </a:r>
            <a:r>
              <a:rPr lang="ru-RU" sz="2000" dirty="0"/>
              <a:t> </a:t>
            </a:r>
            <a:r>
              <a:rPr lang="ru-RU" sz="2000" dirty="0" err="1"/>
              <a:t>коливання</a:t>
            </a:r>
            <a:r>
              <a:rPr lang="ru-RU" sz="2000" dirty="0"/>
              <a:t> </a:t>
            </a:r>
            <a:r>
              <a:rPr lang="ru-RU" sz="2000" dirty="0" err="1"/>
              <a:t>відбувалися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частотами,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визначаються</a:t>
            </a:r>
            <a:r>
              <a:rPr lang="ru-RU" sz="2000" dirty="0"/>
              <a:t> параметрами </a:t>
            </a:r>
            <a:r>
              <a:rPr lang="ru-RU" sz="2000" dirty="0" err="1"/>
              <a:t>самої</a:t>
            </a:r>
            <a:r>
              <a:rPr lang="ru-RU" sz="2000" dirty="0"/>
              <a:t> </a:t>
            </a:r>
            <a:r>
              <a:rPr lang="ru-RU" sz="2000" dirty="0" err="1"/>
              <a:t>коливальної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. </a:t>
            </a:r>
            <a:r>
              <a:rPr lang="ru-RU" sz="2000" dirty="0" err="1"/>
              <a:t>Щоб</a:t>
            </a:r>
            <a:r>
              <a:rPr lang="ru-RU" sz="2000" dirty="0"/>
              <a:t> у </a:t>
            </a:r>
            <a:r>
              <a:rPr lang="ru-RU" sz="2000" dirty="0" err="1"/>
              <a:t>реальній</a:t>
            </a:r>
            <a:r>
              <a:rPr lang="ru-RU" sz="2000" dirty="0"/>
              <a:t> </a:t>
            </a:r>
            <a:r>
              <a:rPr lang="ru-RU" sz="2000" dirty="0" err="1"/>
              <a:t>коливальній</a:t>
            </a:r>
            <a:r>
              <a:rPr lang="ru-RU" sz="2000" dirty="0"/>
              <a:t> </a:t>
            </a:r>
            <a:r>
              <a:rPr lang="ru-RU" sz="2000" dirty="0" err="1"/>
              <a:t>системі</a:t>
            </a:r>
            <a:r>
              <a:rPr lang="ru-RU" sz="2000" dirty="0"/>
              <a:t> </a:t>
            </a:r>
            <a:r>
              <a:rPr lang="ru-RU" sz="2000" dirty="0" err="1"/>
              <a:t>отримати</a:t>
            </a:r>
            <a:r>
              <a:rPr lang="ru-RU" sz="2000" dirty="0"/>
              <a:t> </a:t>
            </a:r>
            <a:r>
              <a:rPr lang="ru-RU" sz="2000" dirty="0" err="1"/>
              <a:t>незатухаючі</a:t>
            </a:r>
            <a:r>
              <a:rPr lang="ru-RU" sz="2000" dirty="0"/>
              <a:t> </a:t>
            </a:r>
            <a:r>
              <a:rPr lang="ru-RU" sz="2000" dirty="0" err="1"/>
              <a:t>коливання</a:t>
            </a:r>
            <a:r>
              <a:rPr lang="ru-RU" sz="2000" dirty="0"/>
              <a:t>, треба </a:t>
            </a:r>
            <a:r>
              <a:rPr lang="ru-RU" sz="2000" dirty="0" err="1"/>
              <a:t>компенсувати</a:t>
            </a:r>
            <a:r>
              <a:rPr lang="ru-RU" sz="2000" dirty="0"/>
              <a:t> </a:t>
            </a:r>
            <a:r>
              <a:rPr lang="ru-RU" sz="2000" dirty="0" err="1"/>
              <a:t>втрати</a:t>
            </a:r>
            <a:r>
              <a:rPr lang="ru-RU" sz="2000" dirty="0"/>
              <a:t> </a:t>
            </a:r>
            <a:r>
              <a:rPr lang="ru-RU" sz="2000" dirty="0" err="1"/>
              <a:t>енергії</a:t>
            </a:r>
            <a:r>
              <a:rPr lang="ru-RU" sz="2000" dirty="0"/>
              <a:t>. </a:t>
            </a:r>
            <a:r>
              <a:rPr lang="ru-RU" sz="2000" dirty="0" err="1"/>
              <a:t>Коливання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виникають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дією</a:t>
            </a:r>
            <a:r>
              <a:rPr lang="ru-RU" sz="2000" dirty="0"/>
              <a:t> </a:t>
            </a:r>
            <a:r>
              <a:rPr lang="ru-RU" sz="2000" dirty="0" err="1"/>
              <a:t>зовнішньої</a:t>
            </a:r>
            <a:r>
              <a:rPr lang="ru-RU" sz="2000" dirty="0"/>
              <a:t> ЕРС, яка </a:t>
            </a:r>
            <a:r>
              <a:rPr lang="ru-RU" sz="2000" dirty="0" err="1"/>
              <a:t>періодично</a:t>
            </a:r>
            <a:r>
              <a:rPr lang="ru-RU" sz="2000" dirty="0"/>
              <a:t> </a:t>
            </a:r>
            <a:r>
              <a:rPr lang="ru-RU" sz="2000" dirty="0" err="1"/>
              <a:t>змінюється</a:t>
            </a:r>
            <a:r>
              <a:rPr lang="ru-RU" sz="2000" dirty="0"/>
              <a:t>, </a:t>
            </a:r>
            <a:r>
              <a:rPr lang="ru-RU" sz="2000" dirty="0" err="1"/>
              <a:t>називають</a:t>
            </a:r>
            <a:r>
              <a:rPr lang="ru-RU" sz="2000" dirty="0"/>
              <a:t> </a:t>
            </a:r>
            <a:r>
              <a:rPr lang="ru-RU" sz="2000" dirty="0" err="1"/>
              <a:t>вимушеними</a:t>
            </a:r>
            <a:r>
              <a:rPr lang="ru-RU" sz="2000" dirty="0"/>
              <a:t> </a:t>
            </a:r>
            <a:r>
              <a:rPr lang="ru-RU" sz="2000" dirty="0" err="1"/>
              <a:t>електромагнітними</a:t>
            </a:r>
            <a:r>
              <a:rPr lang="ru-RU" sz="2000" dirty="0"/>
              <a:t> </a:t>
            </a:r>
            <a:r>
              <a:rPr lang="ru-RU" sz="2000" dirty="0" err="1"/>
              <a:t>коливаннями</a:t>
            </a:r>
            <a:r>
              <a:rPr lang="ru-RU" sz="2000" dirty="0"/>
              <a:t>.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85011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Розглядаючи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вільні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коливання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в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коливальному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контурі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, ми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бачили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що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в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колі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з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конденсатором,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котушкою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та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активним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опором 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за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певних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умов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можливі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затухаючі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електромагнітні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коливання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. А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які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ж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явища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спостерігатимуться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в такому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колі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, коли,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приєднавши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до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нього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джерело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змінної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напругиодержати</a:t>
            </a:r>
            <a:r>
              <a:rPr lang="ru-RU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вимушені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коливання</a:t>
            </a:r>
            <a:r>
              <a:rPr lang="ru-RU" sz="20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?</a:t>
            </a:r>
          </a:p>
          <a:p>
            <a:pPr algn="just"/>
            <a:endParaRPr lang="ru-RU" dirty="0"/>
          </a:p>
        </p:txBody>
      </p:sp>
      <p:pic>
        <p:nvPicPr>
          <p:cNvPr id="3" name="Рисунок 2" descr="1-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4500570"/>
            <a:ext cx="3920517" cy="1000132"/>
          </a:xfrm>
          <a:prstGeom prst="rect">
            <a:avLst/>
          </a:prstGeom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138</TotalTime>
  <Words>610</Words>
  <Application>Microsoft Office PowerPoint</Application>
  <PresentationFormat>Экран (4:3)</PresentationFormat>
  <Paragraphs>26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14</cp:revision>
  <dcterms:created xsi:type="dcterms:W3CDTF">2014-01-28T18:06:36Z</dcterms:created>
  <dcterms:modified xsi:type="dcterms:W3CDTF">2014-01-28T20:25:25Z</dcterms:modified>
</cp:coreProperties>
</file>