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74" r:id="rId3"/>
    <p:sldId id="267" r:id="rId4"/>
    <p:sldId id="275" r:id="rId5"/>
    <p:sldId id="258" r:id="rId6"/>
    <p:sldId id="268" r:id="rId7"/>
    <p:sldId id="276" r:id="rId8"/>
    <p:sldId id="266" r:id="rId9"/>
    <p:sldId id="260" r:id="rId10"/>
    <p:sldId id="262" r:id="rId11"/>
    <p:sldId id="269" r:id="rId12"/>
    <p:sldId id="270" r:id="rId13"/>
    <p:sldId id="271" r:id="rId14"/>
    <p:sldId id="272" r:id="rId15"/>
    <p:sldId id="273" r:id="rId16"/>
    <p:sldId id="277" r:id="rId17"/>
    <p:sldId id="278" r:id="rId18"/>
    <p:sldId id="279" r:id="rId19"/>
  </p:sldIdLst>
  <p:sldSz cx="9144000" cy="6858000" type="screen4x3"/>
  <p:notesSz cx="67818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0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63390B-974C-44D8-9101-8E4035CE2FE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0EEA2-EDEA-41AF-BEB9-0893565F8BF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9E1AD-9ED2-4D40-AAEB-F3E1C7D3399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1D5B1-A159-48AF-8DAD-C9AE90B04FD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225919-4E8A-4D7A-A998-CD4A7978B04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B1328-349D-46A0-8B2A-E507E48EAF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54DB2-F475-41A7-A8A2-251E8A1CE34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6EBBF-6770-483E-AECD-795F75A2385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4FE4A4-18EB-4CE9-8823-2E39DB82EDE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55D21-1FF0-4926-9CD7-81EEA1A2B8A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BD40BD3-D06F-4FE9-A576-2BDD91A5D2C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D2007EAB-12E0-45DA-90CB-B2CFEEF797F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12" r:id="rId2"/>
    <p:sldLayoutId id="2147483820" r:id="rId3"/>
    <p:sldLayoutId id="2147483813" r:id="rId4"/>
    <p:sldLayoutId id="2147483814" r:id="rId5"/>
    <p:sldLayoutId id="2147483815" r:id="rId6"/>
    <p:sldLayoutId id="2147483821" r:id="rId7"/>
    <p:sldLayoutId id="2147483816" r:id="rId8"/>
    <p:sldLayoutId id="2147483822" r:id="rId9"/>
    <p:sldLayoutId id="2147483817" r:id="rId10"/>
    <p:sldLayoutId id="2147483818" r:id="rId11"/>
  </p:sldLayoutIdLst>
  <p:transition spd="med">
    <p:wheel spokes="1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2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slide" Target="slide5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323850" y="620713"/>
            <a:ext cx="734377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path path="rect">
                    <a:fillToRect l="50000" t="50000" r="50000" b="50000"/>
                  </a:path>
                </a:gradFill>
                <a:latin typeface="Georgia"/>
              </a:rPr>
              <a:t>АТОМНАЯ</a:t>
            </a: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>
            <a:off x="1908175" y="5876925"/>
            <a:ext cx="5327650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0082"/>
                    </a:gs>
                    <a:gs pos="13000">
                      <a:srgbClr val="0047FF"/>
                    </a:gs>
                    <a:gs pos="28000">
                      <a:srgbClr val="000082"/>
                    </a:gs>
                    <a:gs pos="42999">
                      <a:srgbClr val="0047FF"/>
                    </a:gs>
                    <a:gs pos="58000">
                      <a:srgbClr val="000082"/>
                    </a:gs>
                    <a:gs pos="72000">
                      <a:srgbClr val="0047FF"/>
                    </a:gs>
                    <a:gs pos="87000">
                      <a:srgbClr val="000082"/>
                    </a:gs>
                    <a:gs pos="100000">
                      <a:srgbClr val="0047FF"/>
                    </a:gs>
                  </a:gsLst>
                  <a:path path="rect">
                    <a:fillToRect l="50000" t="50000" r="50000" b="50000"/>
                  </a:path>
                </a:gradFill>
                <a:latin typeface="Georgia"/>
              </a:rPr>
              <a:t>ФИЗИКА</a:t>
            </a:r>
          </a:p>
        </p:txBody>
      </p:sp>
      <p:grpSp>
        <p:nvGrpSpPr>
          <p:cNvPr id="6148" name="Group 14"/>
          <p:cNvGrpSpPr>
            <a:grpSpLocks/>
          </p:cNvGrpSpPr>
          <p:nvPr/>
        </p:nvGrpSpPr>
        <p:grpSpPr bwMode="auto">
          <a:xfrm>
            <a:off x="0" y="1773238"/>
            <a:ext cx="9144000" cy="5084762"/>
            <a:chOff x="0" y="1117"/>
            <a:chExt cx="5760" cy="3203"/>
          </a:xfrm>
        </p:grpSpPr>
        <p:pic>
          <p:nvPicPr>
            <p:cNvPr id="6149" name="Picture 6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3" y="1117"/>
              <a:ext cx="1996" cy="16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0" name="Picture 7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36" y="1823"/>
              <a:ext cx="2132" cy="1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1" name="Picture 8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6" y="1298"/>
              <a:ext cx="113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9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26" y="3402"/>
              <a:ext cx="113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0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807708">
              <a:off x="4332" y="2341"/>
              <a:ext cx="113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1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-1473447">
              <a:off x="1891" y="1341"/>
              <a:ext cx="1089" cy="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12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754978">
              <a:off x="1111" y="2614"/>
              <a:ext cx="113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13" descr="atoms_dv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3402"/>
              <a:ext cx="1134" cy="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Прямоугольник 12"/>
          <p:cNvSpPr/>
          <p:nvPr/>
        </p:nvSpPr>
        <p:spPr bwMode="auto">
          <a:xfrm>
            <a:off x="3714744" y="0"/>
            <a:ext cx="2286000" cy="500063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</a:rPr>
              <a:t>Prezentacii.com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7561263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47FF"/>
                    </a:gs>
                    <a:gs pos="6500">
                      <a:srgbClr val="000082"/>
                    </a:gs>
                    <a:gs pos="14000">
                      <a:srgbClr val="0047FF"/>
                    </a:gs>
                    <a:gs pos="21001">
                      <a:srgbClr val="000082"/>
                    </a:gs>
                    <a:gs pos="28500">
                      <a:srgbClr val="0047FF"/>
                    </a:gs>
                    <a:gs pos="36000">
                      <a:srgbClr val="000082"/>
                    </a:gs>
                    <a:gs pos="43500">
                      <a:srgbClr val="0047FF"/>
                    </a:gs>
                    <a:gs pos="50000">
                      <a:srgbClr val="000082"/>
                    </a:gs>
                    <a:gs pos="56500">
                      <a:srgbClr val="0047FF"/>
                    </a:gs>
                    <a:gs pos="64000">
                      <a:srgbClr val="000082"/>
                    </a:gs>
                    <a:gs pos="71500">
                      <a:srgbClr val="0047FF"/>
                    </a:gs>
                    <a:gs pos="78999">
                      <a:srgbClr val="000082"/>
                    </a:gs>
                    <a:gs pos="86000">
                      <a:srgbClr val="0047FF"/>
                    </a:gs>
                    <a:gs pos="93500">
                      <a:srgbClr val="000082"/>
                    </a:gs>
                    <a:gs pos="100000">
                      <a:srgbClr val="0047FF"/>
                    </a:gs>
                  </a:gsLst>
                  <a:lin ang="5400000" scaled="1"/>
                </a:gradFill>
                <a:latin typeface="Georgia"/>
              </a:rPr>
              <a:t>Трудности  теории  Бора</a:t>
            </a:r>
          </a:p>
        </p:txBody>
      </p:sp>
      <p:sp>
        <p:nvSpPr>
          <p:cNvPr id="15363" name="WordArt 5"/>
          <p:cNvSpPr>
            <a:spLocks noChangeArrowheads="1" noChangeShapeType="1" noTextEdit="1"/>
          </p:cNvSpPr>
          <p:nvPr/>
        </p:nvSpPr>
        <p:spPr bwMode="auto">
          <a:xfrm>
            <a:off x="250825" y="5013325"/>
            <a:ext cx="8642350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47FF"/>
                    </a:gs>
                    <a:gs pos="6500">
                      <a:srgbClr val="000082"/>
                    </a:gs>
                    <a:gs pos="14000">
                      <a:srgbClr val="0047FF"/>
                    </a:gs>
                    <a:gs pos="21001">
                      <a:srgbClr val="000082"/>
                    </a:gs>
                    <a:gs pos="28500">
                      <a:srgbClr val="0047FF"/>
                    </a:gs>
                    <a:gs pos="36000">
                      <a:srgbClr val="000082"/>
                    </a:gs>
                    <a:gs pos="43500">
                      <a:srgbClr val="0047FF"/>
                    </a:gs>
                    <a:gs pos="50000">
                      <a:srgbClr val="000082"/>
                    </a:gs>
                    <a:gs pos="56500">
                      <a:srgbClr val="0047FF"/>
                    </a:gs>
                    <a:gs pos="64000">
                      <a:srgbClr val="000082"/>
                    </a:gs>
                    <a:gs pos="71500">
                      <a:srgbClr val="0047FF"/>
                    </a:gs>
                    <a:gs pos="78999">
                      <a:srgbClr val="000082"/>
                    </a:gs>
                    <a:gs pos="86000">
                      <a:srgbClr val="0047FF"/>
                    </a:gs>
                    <a:gs pos="93500">
                      <a:srgbClr val="000082"/>
                    </a:gs>
                    <a:gs pos="100000">
                      <a:srgbClr val="0047FF"/>
                    </a:gs>
                  </a:gsLst>
                  <a:lin ang="5400000" scaled="1"/>
                </a:gradFill>
                <a:latin typeface="Georgia"/>
              </a:rPr>
              <a:t>КВАНТОВАЯ  МЕХАНИКА -</a:t>
            </a:r>
          </a:p>
        </p:txBody>
      </p:sp>
      <p:sp>
        <p:nvSpPr>
          <p:cNvPr id="15364" name="Text Box 6"/>
          <p:cNvSpPr txBox="1">
            <a:spLocks noChangeArrowheads="1"/>
          </p:cNvSpPr>
          <p:nvPr/>
        </p:nvSpPr>
        <p:spPr bwMode="auto">
          <a:xfrm>
            <a:off x="250825" y="5445125"/>
            <a:ext cx="86423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imes New Roman" pitchFamily="18" charset="0"/>
              </a:rPr>
              <a:t>наука, позволяющая предсказать поведение огромного числа физических систем – от Галактик до атомов и атомных ядер</a:t>
            </a: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3419475" y="765175"/>
            <a:ext cx="647700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50000">
                      <a:srgbClr val="CC3300"/>
                    </a:gs>
                    <a:gs pos="100000">
                      <a:schemeClr val="bg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</a:p>
        </p:txBody>
      </p:sp>
      <p:pic>
        <p:nvPicPr>
          <p:cNvPr id="15366" name="Picture 8" descr="2351_200512210853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420938"/>
            <a:ext cx="2843213" cy="214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WordArt 9"/>
          <p:cNvSpPr>
            <a:spLocks noChangeArrowheads="1" noChangeShapeType="1" noTextEdit="1"/>
          </p:cNvSpPr>
          <p:nvPr/>
        </p:nvSpPr>
        <p:spPr bwMode="auto">
          <a:xfrm>
            <a:off x="323850" y="909638"/>
            <a:ext cx="3024188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990000"/>
                </a:solidFill>
                <a:latin typeface="Georgia"/>
              </a:rPr>
              <a:t>ВОЛНА</a:t>
            </a:r>
          </a:p>
        </p:txBody>
      </p:sp>
      <p:sp>
        <p:nvSpPr>
          <p:cNvPr id="15368" name="WordArt 10"/>
          <p:cNvSpPr>
            <a:spLocks noChangeArrowheads="1" noChangeShapeType="1" noTextEdit="1"/>
          </p:cNvSpPr>
          <p:nvPr/>
        </p:nvSpPr>
        <p:spPr bwMode="auto">
          <a:xfrm>
            <a:off x="1403350" y="1412875"/>
            <a:ext cx="719138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990000"/>
                </a:solidFill>
                <a:latin typeface="Georgia"/>
              </a:rPr>
              <a:t>или</a:t>
            </a:r>
          </a:p>
        </p:txBody>
      </p:sp>
      <p:sp>
        <p:nvSpPr>
          <p:cNvPr id="15369" name="WordArt 11"/>
          <p:cNvSpPr>
            <a:spLocks noChangeArrowheads="1" noChangeShapeType="1" noTextEdit="1"/>
          </p:cNvSpPr>
          <p:nvPr/>
        </p:nvSpPr>
        <p:spPr bwMode="auto">
          <a:xfrm>
            <a:off x="395288" y="1773238"/>
            <a:ext cx="29527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990000"/>
                </a:solidFill>
                <a:latin typeface="Georgia"/>
              </a:rPr>
              <a:t>ЧАСТИЦА</a:t>
            </a:r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3276600" y="2924175"/>
            <a:ext cx="56165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solidFill>
                  <a:srgbClr val="990000"/>
                </a:solidFill>
                <a:latin typeface="Times New Roman" pitchFamily="18" charset="0"/>
              </a:rPr>
              <a:t>«Наука  вынуждает нас создавать новые теории. Их задача – разрушить стену противоречий, которые часто преграждают дорогу научному прогрессу. Все существенные  идеи в науке родились в драматическом конфликте между реальностью и нашими попытками ее понять».                              </a:t>
            </a:r>
            <a:endParaRPr lang="ru-RU" sz="1000" b="1" i="1">
              <a:solidFill>
                <a:srgbClr val="990000"/>
              </a:solidFill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sz="1400" b="1" i="1">
                <a:solidFill>
                  <a:srgbClr val="990000"/>
                </a:solidFill>
                <a:latin typeface="Times New Roman" pitchFamily="18" charset="0"/>
              </a:rPr>
              <a:t>                                  </a:t>
            </a:r>
            <a:r>
              <a:rPr lang="ru-RU" b="1" i="1">
                <a:solidFill>
                  <a:srgbClr val="990000"/>
                </a:solidFill>
                <a:latin typeface="Times New Roman" pitchFamily="18" charset="0"/>
              </a:rPr>
              <a:t>                                                 </a:t>
            </a:r>
          </a:p>
        </p:txBody>
      </p:sp>
      <p:sp>
        <p:nvSpPr>
          <p:cNvPr id="15371" name="Text Box 13"/>
          <p:cNvSpPr txBox="1">
            <a:spLocks noChangeArrowheads="1"/>
          </p:cNvSpPr>
          <p:nvPr/>
        </p:nvSpPr>
        <p:spPr bwMode="auto">
          <a:xfrm>
            <a:off x="4572000" y="908050"/>
            <a:ext cx="36004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solidFill>
                  <a:srgbClr val="CC0000"/>
                </a:solidFill>
                <a:latin typeface="Times New Roman" pitchFamily="18" charset="0"/>
              </a:rPr>
              <a:t>Корпускулярные и волновые свойства частиц следует рассматривать не как взаимоисключающие, а как взаимодополняющие друг друга</a:t>
            </a:r>
          </a:p>
        </p:txBody>
      </p:sp>
      <p:sp>
        <p:nvSpPr>
          <p:cNvPr id="11278" name="WordArt 14"/>
          <p:cNvSpPr>
            <a:spLocks noChangeArrowheads="1" noChangeShapeType="1" noTextEdit="1"/>
          </p:cNvSpPr>
          <p:nvPr/>
        </p:nvSpPr>
        <p:spPr bwMode="auto">
          <a:xfrm>
            <a:off x="4140200" y="765175"/>
            <a:ext cx="431800" cy="1512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bg2"/>
                    </a:gs>
                    <a:gs pos="50000">
                      <a:srgbClr val="CC3300"/>
                    </a:gs>
                    <a:gs pos="100000">
                      <a:schemeClr val="bg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Содержимое 3" descr="ядро.gif"/>
          <p:cNvPicPr>
            <a:picLocks noChangeAspect="1"/>
          </p:cNvPicPr>
          <p:nvPr/>
        </p:nvPicPr>
        <p:blipFill>
          <a:blip r:embed="rId2" cstate="print">
            <a:lum bright="-10000"/>
          </a:blip>
          <a:srcRect l="28822" t="26921" r="30588" b="34254"/>
          <a:stretch>
            <a:fillRect/>
          </a:stretch>
        </p:blipFill>
        <p:spPr bwMode="auto">
          <a:xfrm>
            <a:off x="3714750" y="2928938"/>
            <a:ext cx="16430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Управляющая кнопка: далее 2">
            <a:hlinkClick r:id="" action="ppaction://noaction" highlightClick="1"/>
          </p:cNvPr>
          <p:cNvSpPr/>
          <p:nvPr/>
        </p:nvSpPr>
        <p:spPr>
          <a:xfrm>
            <a:off x="1071563" y="1571625"/>
            <a:ext cx="357187" cy="285750"/>
          </a:xfrm>
          <a:prstGeom prst="actionButtonForwardNex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0"/>
            <a:ext cx="499034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Строение атома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0" y="3500438"/>
            <a:ext cx="6842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Ядро</a:t>
            </a:r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7572375" y="6286500"/>
            <a:ext cx="792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3" action="ppaction://hlinksldjump"/>
              </a:rPr>
              <a:t>Далее</a:t>
            </a: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785938" y="1000125"/>
            <a:ext cx="5572125" cy="5286375"/>
          </a:xfrm>
          <a:prstGeom prst="ellipse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928938" y="2000250"/>
            <a:ext cx="3214687" cy="3286125"/>
          </a:xfrm>
          <a:prstGeom prst="ellipse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9" name="Рисунок 8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63" y="4572000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00375" y="2714625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25" y="5929313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5188" y="3071813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38" y="1000125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75" y="2500313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электрон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1750" y="5500688"/>
            <a:ext cx="2667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86188" y="1643063"/>
            <a:ext cx="242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Электронная оболочка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72188" y="3786188"/>
            <a:ext cx="1516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K               L</a:t>
            </a:r>
            <a:endParaRPr lang="ru-RU" sz="24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33 -0.12523 C 0.25087 -0.12523 0.33055 -0.01736 0.33055 0.11597 C 0.33055 0.24907 0.25087 0.35741 0.1533 0.35741 C 0.05538 0.35741 -0.02379 0.24907 -0.02379 0.11597 C -0.02379 -0.01736 0.05538 -0.12523 0.1533 -0.12523 Z " pathEditMode="relative" rAng="0" ptsTypes="fffff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95 0.06667 C -0.29184 0.01875 -0.33437 -0.12014 -0.29722 -0.24305 C -0.26007 -0.36551 -0.15694 -0.42639 -0.06805 -0.37847 C 0.02083 -0.33055 0.06285 -0.19167 0.0257 -0.06898 C -0.01146 0.0537 -0.11406 0.11458 -0.20295 0.06667 Z " pathEditMode="relative" rAng="12122247" ptsTypes="fffff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16 -0.02269 C 0.08368 -0.21088 0.26076 -0.28264 0.41146 -0.18889 C 0.56059 -0.08519 0.6184 0.14629 0.54566 0.33889 C 0.47552 0.52569 0.30208 0.5993 0.15382 0.50023 C 0.00607 0.40162 -0.05938 0.17083 0.00816 -0.02269 Z " pathEditMode="relative" rAng="-3802284" ptsTypes="fffff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2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68 0.64444 C 0.02673 0.80231 -0.16407 0.80995 -0.28438 0.65717 C -0.40625 0.50578 -0.41407 0.25393 -0.30365 0.09653 C -0.19237 -0.06227 -0.00348 -0.06736 0.11701 0.0831 C 0.23958 0.23541 0.24791 0.48565 0.1368 0.64444 Z " pathEditMode="relative" rAng="7984980" ptsTypes="fffff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799 -0.13125 C 0.02986 0.05533 -0.01129 0.3007 -0.14827 0.41227 C -0.2849 0.52431 -0.46632 0.4625 -0.55278 0.27523 C -0.63976 0.08681 -0.59879 -0.15486 -0.46216 -0.26713 C -0.32518 -0.37963 -0.14427 -0.31898 -0.05799 -0.13125 Z " pathEditMode="relative" rAng="3504453" ptsTypes="fffff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521 -0.04699 C -0.43559 -0.18449 -0.46129 -0.43218 -0.36094 -0.6 C -0.26129 -0.76736 -0.07465 -0.79375 0.05538 -0.65648 C 0.18646 -0.51945 0.20903 -0.27153 0.10937 -0.10371 C 0.01007 0.06435 -0.17518 0.08981 -0.30521 -0.04699 Z " pathEditMode="relative" rAng="13102440" ptsTypes="fffff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 -0.67847 C 0.36875 -0.67847 0.50348 -0.50486 0.50348 -0.29028 C 0.50348 -0.07639 0.36875 0.09838 0.204 0.09838 C 0.03872 0.09838 -0.09514 -0.07639 -0.09514 -0.29028 C -0.09514 -0.50486 0.03872 -0.67847 0.204 -0.67847 Z " pathEditMode="relative" rAng="0" ptsTypes="fffff"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214313" y="285750"/>
            <a:ext cx="8572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Энергия связи атомных ядер – </a:t>
            </a:r>
            <a:r>
              <a:rPr lang="ru-RU"/>
              <a:t>та энергия, которая необходима для полного расщепления ядра на отдельные частицы.</a:t>
            </a:r>
          </a:p>
          <a:p>
            <a:r>
              <a:rPr lang="ru-RU"/>
              <a:t>Закон сохранения энергии             энергия связи равна той энергии, которая выделается при образовании ядра из отдельных частиц.</a:t>
            </a:r>
          </a:p>
        </p:txBody>
      </p:sp>
      <p:sp>
        <p:nvSpPr>
          <p:cNvPr id="3" name="Стрелка вправо 2"/>
          <p:cNvSpPr/>
          <p:nvPr/>
        </p:nvSpPr>
        <p:spPr>
          <a:xfrm>
            <a:off x="3286125" y="928688"/>
            <a:ext cx="500063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 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r="6604"/>
          <a:stretch>
            <a:fillRect/>
          </a:stretch>
        </p:blipFill>
        <p:spPr bwMode="auto">
          <a:xfrm>
            <a:off x="6143625" y="1714500"/>
            <a:ext cx="2357438" cy="3622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6143625" y="5429250"/>
            <a:ext cx="2357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Альберт Эйнштейн</a:t>
            </a:r>
          </a:p>
          <a:p>
            <a:r>
              <a:rPr lang="ru-RU"/>
              <a:t>(1879 - 1955)</a:t>
            </a: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357188" y="1714500"/>
            <a:ext cx="5572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Уравнение Эйнштейна между массой и энергией:</a:t>
            </a:r>
          </a:p>
        </p:txBody>
      </p:sp>
      <p:sp>
        <p:nvSpPr>
          <p:cNvPr id="17415" name="TextBox 6"/>
          <p:cNvSpPr txBox="1">
            <a:spLocks noChangeArrowheads="1"/>
          </p:cNvSpPr>
          <p:nvPr/>
        </p:nvSpPr>
        <p:spPr bwMode="auto">
          <a:xfrm>
            <a:off x="285750" y="3000375"/>
            <a:ext cx="5572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Точнейшие измерения масс ядер           масса покоя ядра М</a:t>
            </a:r>
            <a:r>
              <a:rPr lang="ru-RU" baseline="-25000"/>
              <a:t>я</a:t>
            </a:r>
            <a:r>
              <a:rPr lang="ru-RU"/>
              <a:t>  всегда меньше суммы масс покоя слагающих его протонов и нейтронов: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4000500" y="3071813"/>
            <a:ext cx="500063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 </a:t>
            </a:r>
          </a:p>
        </p:txBody>
      </p:sp>
      <p:graphicFrame>
        <p:nvGraphicFramePr>
          <p:cNvPr id="17417" name="Объект 8"/>
          <p:cNvGraphicFramePr>
            <a:graphicFrameLocks noChangeAspect="1"/>
          </p:cNvGraphicFramePr>
          <p:nvPr/>
        </p:nvGraphicFramePr>
        <p:xfrm>
          <a:off x="1571625" y="2143125"/>
          <a:ext cx="2133600" cy="793750"/>
        </p:xfrm>
        <a:graphic>
          <a:graphicData uri="http://schemas.openxmlformats.org/presentationml/2006/ole">
            <p:oleObj spid="_x0000_s17417" name="Формула" r:id="rId4" imgW="545626" imgH="203024" progId="Equation.3">
              <p:embed/>
            </p:oleObj>
          </a:graphicData>
        </a:graphic>
      </p:graphicFrame>
      <p:graphicFrame>
        <p:nvGraphicFramePr>
          <p:cNvPr id="17418" name="Объект 9"/>
          <p:cNvGraphicFramePr>
            <a:graphicFrameLocks noChangeAspect="1"/>
          </p:cNvGraphicFramePr>
          <p:nvPr/>
        </p:nvGraphicFramePr>
        <p:xfrm>
          <a:off x="1143000" y="3929063"/>
          <a:ext cx="2643188" cy="584200"/>
        </p:xfrm>
        <a:graphic>
          <a:graphicData uri="http://schemas.openxmlformats.org/presentationml/2006/ole">
            <p:oleObj spid="_x0000_s17418" name="Формула" r:id="rId5" imgW="1091726" imgH="241195" progId="Equation.3">
              <p:embed/>
            </p:oleObj>
          </a:graphicData>
        </a:graphic>
      </p:graphicFrame>
      <p:graphicFrame>
        <p:nvGraphicFramePr>
          <p:cNvPr id="17419" name="Объект 10"/>
          <p:cNvGraphicFramePr>
            <a:graphicFrameLocks noChangeAspect="1"/>
          </p:cNvGraphicFramePr>
          <p:nvPr/>
        </p:nvGraphicFramePr>
        <p:xfrm>
          <a:off x="285750" y="4572000"/>
          <a:ext cx="3925888" cy="642938"/>
        </p:xfrm>
        <a:graphic>
          <a:graphicData uri="http://schemas.openxmlformats.org/presentationml/2006/ole">
            <p:oleObj spid="_x0000_s17419" name="Формула" r:id="rId6" imgW="1473200" imgH="241300" progId="Equation.3">
              <p:embed/>
            </p:oleObj>
          </a:graphicData>
        </a:graphic>
      </p:graphicFrame>
      <p:sp>
        <p:nvSpPr>
          <p:cNvPr id="17420" name="TextBox 11"/>
          <p:cNvSpPr txBox="1">
            <a:spLocks noChangeArrowheads="1"/>
          </p:cNvSpPr>
          <p:nvPr/>
        </p:nvSpPr>
        <p:spPr bwMode="auto">
          <a:xfrm>
            <a:off x="4357688" y="4714875"/>
            <a:ext cx="1428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 дефект массы.</a:t>
            </a:r>
          </a:p>
        </p:txBody>
      </p:sp>
      <p:graphicFrame>
        <p:nvGraphicFramePr>
          <p:cNvPr id="17421" name="Объект 12"/>
          <p:cNvGraphicFramePr>
            <a:graphicFrameLocks noChangeAspect="1"/>
          </p:cNvGraphicFramePr>
          <p:nvPr/>
        </p:nvGraphicFramePr>
        <p:xfrm>
          <a:off x="785813" y="5286375"/>
          <a:ext cx="2214562" cy="755650"/>
        </p:xfrm>
        <a:graphic>
          <a:graphicData uri="http://schemas.openxmlformats.org/presentationml/2006/ole">
            <p:oleObj spid="_x0000_s17421" name="Формула" r:id="rId7" imgW="520248" imgH="177646" progId="Equation.3">
              <p:embed/>
            </p:oleObj>
          </a:graphicData>
        </a:graphic>
      </p:graphicFrame>
    </p:spTree>
  </p:cSld>
  <p:clrMapOvr>
    <a:masterClrMapping/>
  </p:clrMapOvr>
  <p:transition spd="med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285750" y="285750"/>
            <a:ext cx="8501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Уменьшение массы при образовании ядра из частиц    уменьшается энергия этой системы частиц на значение энергии связи             :</a:t>
            </a:r>
          </a:p>
        </p:txBody>
      </p:sp>
      <p:graphicFrame>
        <p:nvGraphicFramePr>
          <p:cNvPr id="18435" name="Объект 2"/>
          <p:cNvGraphicFramePr>
            <a:graphicFrameLocks noChangeAspect="1"/>
          </p:cNvGraphicFramePr>
          <p:nvPr/>
        </p:nvGraphicFramePr>
        <p:xfrm>
          <a:off x="5572125" y="500063"/>
          <a:ext cx="695325" cy="500062"/>
        </p:xfrm>
        <a:graphic>
          <a:graphicData uri="http://schemas.openxmlformats.org/presentationml/2006/ole">
            <p:oleObj spid="_x0000_s18435" name="Формула" r:id="rId3" imgW="317362" imgH="228501" progId="Equation.3">
              <p:embed/>
            </p:oleObj>
          </a:graphicData>
        </a:graphic>
      </p:graphicFrame>
      <p:graphicFrame>
        <p:nvGraphicFramePr>
          <p:cNvPr id="18436" name="Объект 3"/>
          <p:cNvGraphicFramePr>
            <a:graphicFrameLocks noChangeAspect="1"/>
          </p:cNvGraphicFramePr>
          <p:nvPr/>
        </p:nvGraphicFramePr>
        <p:xfrm>
          <a:off x="1214438" y="1000125"/>
          <a:ext cx="6357937" cy="714375"/>
        </p:xfrm>
        <a:graphic>
          <a:graphicData uri="http://schemas.openxmlformats.org/presentationml/2006/ole">
            <p:oleObj spid="_x0000_s18436" name="Формула" r:id="rId4" imgW="2260600" imgH="254000" progId="Equation.3">
              <p:embed/>
            </p:oleObj>
          </a:graphicData>
        </a:graphic>
      </p:graphicFrame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285750" y="1785938"/>
            <a:ext cx="8643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/>
              <a:t> ядро образуется из частиц;</a:t>
            </a:r>
          </a:p>
          <a:p>
            <a:pPr>
              <a:buFont typeface="Arial" charset="0"/>
              <a:buChar char="•"/>
            </a:pPr>
            <a:r>
              <a:rPr lang="ru-RU"/>
              <a:t> частицы за счет действия ядерных сил на малых расстояниях устремляются с огромным ускорением друг к другу;</a:t>
            </a:r>
          </a:p>
          <a:p>
            <a:pPr>
              <a:buFont typeface="Arial" charset="0"/>
              <a:buChar char="•"/>
            </a:pPr>
            <a:r>
              <a:rPr lang="ru-RU"/>
              <a:t> излучаются 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- кванты с энергией                    и массой                       .</a:t>
            </a:r>
            <a:endParaRPr lang="ru-RU"/>
          </a:p>
        </p:txBody>
      </p:sp>
      <p:graphicFrame>
        <p:nvGraphicFramePr>
          <p:cNvPr id="18438" name="Объект 5"/>
          <p:cNvGraphicFramePr>
            <a:graphicFrameLocks noChangeAspect="1"/>
          </p:cNvGraphicFramePr>
          <p:nvPr/>
        </p:nvGraphicFramePr>
        <p:xfrm>
          <a:off x="4000500" y="2500313"/>
          <a:ext cx="893763" cy="642937"/>
        </p:xfrm>
        <a:graphic>
          <a:graphicData uri="http://schemas.openxmlformats.org/presentationml/2006/ole">
            <p:oleObj spid="_x0000_s18438" name="Формула" r:id="rId5" imgW="317362" imgH="228501" progId="Equation.3">
              <p:embed/>
            </p:oleObj>
          </a:graphicData>
        </a:graphic>
      </p:graphicFrame>
      <p:graphicFrame>
        <p:nvGraphicFramePr>
          <p:cNvPr id="18439" name="Объект 6"/>
          <p:cNvGraphicFramePr>
            <a:graphicFrameLocks noChangeAspect="1"/>
          </p:cNvGraphicFramePr>
          <p:nvPr/>
        </p:nvGraphicFramePr>
        <p:xfrm>
          <a:off x="6143625" y="2500313"/>
          <a:ext cx="1223963" cy="642937"/>
        </p:xfrm>
        <a:graphic>
          <a:graphicData uri="http://schemas.openxmlformats.org/presentationml/2006/ole">
            <p:oleObj spid="_x0000_s18439" name="Формула" r:id="rId6" imgW="748975" imgH="393529" progId="Equation.3">
              <p:embed/>
            </p:oleObj>
          </a:graphicData>
        </a:graphic>
      </p:graphicFrame>
      <p:sp>
        <p:nvSpPr>
          <p:cNvPr id="18440" name="TextBox 7"/>
          <p:cNvSpPr txBox="1">
            <a:spLocks noChangeArrowheads="1"/>
          </p:cNvSpPr>
          <p:nvPr/>
        </p:nvSpPr>
        <p:spPr bwMode="auto">
          <a:xfrm>
            <a:off x="428625" y="3357563"/>
            <a:ext cx="8429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/>
              <a:t>Пример:</a:t>
            </a:r>
            <a:r>
              <a:rPr lang="ru-RU"/>
              <a:t> образование 4 г  гелия сопровождается выделением такой же энергии, что и сгорание 1,5 - 2 вагонов каменного угла.</a:t>
            </a:r>
            <a:endParaRPr lang="ru-RU" i="1"/>
          </a:p>
        </p:txBody>
      </p:sp>
      <p:pic>
        <p:nvPicPr>
          <p:cNvPr id="9" name="Picture 4" descr="15-16-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48463" y="3681413"/>
            <a:ext cx="2038350" cy="285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98450" y="228600"/>
            <a:ext cx="8534400" cy="75882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ru-RU" smtClean="0"/>
              <a:t>Удельная энергия связи</a:t>
            </a:r>
            <a:endParaRPr lang="ru-RU" dirty="0"/>
          </a:p>
        </p:txBody>
      </p:sp>
      <p:sp>
        <p:nvSpPr>
          <p:cNvPr id="19459" name="Содержимое 2"/>
          <p:cNvSpPr txBox="1">
            <a:spLocks/>
          </p:cNvSpPr>
          <p:nvPr/>
        </p:nvSpPr>
        <p:spPr bwMode="auto">
          <a:xfrm>
            <a:off x="298450" y="1527175"/>
            <a:ext cx="85026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 b="1">
                <a:latin typeface="Verdana" pitchFamily="34" charset="0"/>
              </a:rPr>
              <a:t>Удельная энергия связи</a:t>
            </a:r>
            <a:r>
              <a:rPr lang="ru-RU" sz="2800">
                <a:latin typeface="Verdana" pitchFamily="34" charset="0"/>
              </a:rPr>
              <a:t> – энергия связи, приходящаяся на одну ядерную частицу от массового числа А.  </a:t>
            </a:r>
            <a:endParaRPr lang="ru-RU" sz="2800" b="1">
              <a:latin typeface="Verdana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1663" y="2924175"/>
            <a:ext cx="3929062" cy="3470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280988" y="3308350"/>
            <a:ext cx="4144962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/>
              <a:t> </a:t>
            </a:r>
            <a:r>
              <a:rPr lang="ru-RU"/>
              <a:t>Максимальную энергию связи (8,6 МэВ/нуклон) имеют элементы с массовыми числами от 50 до 60.</a:t>
            </a:r>
          </a:p>
          <a:p>
            <a:r>
              <a:rPr lang="ru-RU"/>
              <a:t>Ядра этих элементов наиболее устойчивы.</a:t>
            </a:r>
          </a:p>
        </p:txBody>
      </p:sp>
    </p:spTree>
  </p:cSld>
  <p:clrMapOvr>
    <a:masterClrMapping/>
  </p:clrMapOvr>
  <p:transition spd="med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214313" y="857250"/>
            <a:ext cx="8501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/>
              <a:t> Ядерные силы являются короткодействующими.</a:t>
            </a:r>
          </a:p>
          <a:p>
            <a:pPr>
              <a:buFont typeface="Arial" charset="0"/>
              <a:buChar char="•"/>
            </a:pPr>
            <a:r>
              <a:rPr lang="ru-RU"/>
              <a:t> Нуклоны, находящиеся на поверхности ядра, взаимодействуют с меньшим числом соседей, чем нуклоны внутри ядра.</a:t>
            </a:r>
          </a:p>
          <a:p>
            <a:pPr>
              <a:buFont typeface="Arial" charset="0"/>
              <a:buChar char="•"/>
            </a:pPr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1643063" y="1857375"/>
            <a:ext cx="484187" cy="571500"/>
          </a:xfrm>
          <a:prstGeom prst="downArrow">
            <a:avLst>
              <a:gd name="adj1" fmla="val 50000"/>
              <a:gd name="adj2" fmla="val 55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214313" y="2500313"/>
            <a:ext cx="85010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ru-RU"/>
              <a:t> Энергия связи нуклонов на поверхности меньше, чем у нуклонов внутри ядра.</a:t>
            </a:r>
          </a:p>
          <a:p>
            <a:pPr>
              <a:buFont typeface="Arial" charset="0"/>
              <a:buChar char="•"/>
            </a:pPr>
            <a:r>
              <a:rPr lang="ru-RU"/>
              <a:t> Чем больше ядро, тем большая часть от общего числа нуклонов оказывается на поверхности            энергия связи в среднем на один нуклон меньше у легких ядер.</a:t>
            </a:r>
          </a:p>
          <a:p>
            <a:endParaRPr lang="en-US"/>
          </a:p>
          <a:p>
            <a:r>
              <a:rPr lang="ru-RU"/>
              <a:t>У </a:t>
            </a:r>
            <a:r>
              <a:rPr lang="ru-RU" b="1"/>
              <a:t>тяжелых ядер </a:t>
            </a:r>
            <a:r>
              <a:rPr lang="ru-RU"/>
              <a:t>удельная энергия связи уменьшается за счет растущей с увеличением </a:t>
            </a:r>
            <a:r>
              <a:rPr lang="en-US"/>
              <a:t>Z</a:t>
            </a:r>
            <a:r>
              <a:rPr lang="ru-RU"/>
              <a:t> кулоновской энергии отталкивания протонов. Кулоновские силы стремятся разорвать ядро.</a:t>
            </a:r>
          </a:p>
          <a:p>
            <a:endParaRPr lang="ru-RU"/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214313" y="285750"/>
            <a:ext cx="8643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Уменьшение удельной энергии связи у </a:t>
            </a:r>
            <a:r>
              <a:rPr lang="ru-RU" b="1"/>
              <a:t>легких</a:t>
            </a:r>
            <a:r>
              <a:rPr lang="ru-RU"/>
              <a:t> элементов объясняется </a:t>
            </a:r>
            <a:r>
              <a:rPr lang="ru-RU" b="1"/>
              <a:t>поверхностными эффектами.</a:t>
            </a: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429000" y="3429000"/>
            <a:ext cx="500063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ru-RU" sz="4800" dirty="0" smtClean="0">
                <a:solidFill>
                  <a:srgbClr val="000099"/>
                </a:solidFill>
                <a:latin typeface="Calisto MT" pitchFamily="18" charset="0"/>
              </a:rPr>
              <a:t>Ядерные силы ( сильное взаимодействие)-</a:t>
            </a:r>
            <a:r>
              <a:rPr lang="ru-RU" sz="2400" dirty="0" smtClean="0">
                <a:solidFill>
                  <a:srgbClr val="000099"/>
                </a:solidFill>
                <a:latin typeface="Calisto MT" pitchFamily="18" charset="0"/>
              </a:rPr>
              <a:t>силы, действующие между нуклонами в ядре и обеспечивающие существование устойчивых ядер</a:t>
            </a:r>
            <a:endParaRPr lang="ru-RU" sz="4800" dirty="0">
              <a:solidFill>
                <a:srgbClr val="000099"/>
              </a:solidFill>
              <a:latin typeface="Calisto MT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1628775"/>
            <a:ext cx="79216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800">
              <a:latin typeface="Verdana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800">
              <a:latin typeface="Verdana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>
                <a:latin typeface="Verdana" pitchFamily="34" charset="0"/>
              </a:rPr>
              <a:t>Являются силами притяжения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>
                <a:latin typeface="Verdana" pitchFamily="34" charset="0"/>
              </a:rPr>
              <a:t>Короткодействующие (</a:t>
            </a:r>
            <a:r>
              <a:rPr lang="en-US" sz="2800">
                <a:latin typeface="Verdana" pitchFamily="34" charset="0"/>
              </a:rPr>
              <a:t>~ 2*</a:t>
            </a:r>
            <a:r>
              <a:rPr lang="ru-RU" sz="2800">
                <a:latin typeface="Verdana" pitchFamily="34" charset="0"/>
              </a:rPr>
              <a:t>10      м)</a:t>
            </a: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>
                <a:latin typeface="Verdana" pitchFamily="34" charset="0"/>
              </a:rPr>
              <a:t>Действуют одинаково между </a:t>
            </a:r>
            <a:r>
              <a:rPr lang="en-US" sz="2800">
                <a:latin typeface="Verdana" pitchFamily="34" charset="0"/>
              </a:rPr>
              <a:t> p-p   p-n    n-n</a:t>
            </a:r>
            <a:endParaRPr lang="ru-RU" sz="2800">
              <a:latin typeface="Verdana" pitchFamily="34" charset="0"/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300788" y="2852738"/>
          <a:ext cx="561975" cy="561975"/>
        </p:xfrm>
        <a:graphic>
          <a:graphicData uri="http://schemas.openxmlformats.org/presentationml/2006/ole">
            <p:oleObj spid="_x0000_s21508" name="Формула" r:id="rId3" imgW="190417" imgH="190417" progId="Equation.3">
              <p:embed/>
            </p:oleObj>
          </a:graphicData>
        </a:graphic>
      </p:graphicFrame>
      <p:pic>
        <p:nvPicPr>
          <p:cNvPr id="21509" name="Picture 7" descr="nuklon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6FFFE"/>
              </a:clrFrom>
              <a:clrTo>
                <a:srgbClr val="F6FF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849467">
            <a:off x="-103188" y="4210050"/>
            <a:ext cx="2592388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8" descr="at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125" y="4397375"/>
            <a:ext cx="2527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611188" y="228600"/>
            <a:ext cx="7834312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Радиоактивность - доказательство сложного строения атомов.</a:t>
            </a:r>
            <a:br>
              <a:rPr lang="ru-RU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ru-RU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771775" y="2865438"/>
            <a:ext cx="3382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Blip>
                <a:blip r:embed="rId2"/>
              </a:buBlip>
              <a:defRPr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Эрнест Резерфорд</a:t>
            </a:r>
          </a:p>
        </p:txBody>
      </p:sp>
      <p:pic>
        <p:nvPicPr>
          <p:cNvPr id="4" name="Picture 6" descr="сканирование0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725" y="4159250"/>
            <a:ext cx="1674813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сканирование00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213" y="4089400"/>
            <a:ext cx="1576387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17a-i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4089400"/>
            <a:ext cx="33178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457200" y="277813"/>
            <a:ext cx="8229600" cy="1143000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FF8D3E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FF8D3E"/>
                </a:solidFill>
                <a:latin typeface="Verdana" pitchFamily="34" charset="0"/>
              </a:defRPr>
            </a:lvl9pPr>
            <a:extLst/>
          </a:lstStyle>
          <a:p>
            <a:pPr>
              <a:defRPr/>
            </a:pPr>
            <a:r>
              <a:rPr lang="ru-RU" smtClean="0"/>
              <a:t>Радиоактивные превращения</a:t>
            </a:r>
            <a:endParaRPr lang="ru-RU"/>
          </a:p>
        </p:txBody>
      </p:sp>
      <p:sp>
        <p:nvSpPr>
          <p:cNvPr id="23555" name="Rectangle 5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 b="1" u="sng">
                <a:latin typeface="Verdana" pitchFamily="34" charset="0"/>
              </a:rPr>
              <a:t>Фредерик Содди</a:t>
            </a:r>
            <a:r>
              <a:rPr lang="ru-RU" sz="2800">
                <a:latin typeface="Verdana" pitchFamily="34" charset="0"/>
              </a:rPr>
              <a:t>    1903г. (до открытия атомного ядра) </a:t>
            </a:r>
          </a:p>
          <a:p>
            <a:pPr marL="265113" indent="-265113" algn="ctr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ru-RU" sz="2800" b="1">
                <a:solidFill>
                  <a:schemeClr val="folHlink"/>
                </a:solidFill>
                <a:latin typeface="Monotype Corsiva" pitchFamily="66" charset="0"/>
              </a:rPr>
              <a:t>Правило смещения</a:t>
            </a:r>
            <a:endParaRPr lang="ru-RU" sz="2800">
              <a:solidFill>
                <a:schemeClr val="folHlink"/>
              </a:solidFill>
              <a:latin typeface="Verdana" pitchFamily="34" charset="0"/>
            </a:endParaRPr>
          </a:p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l-GR" sz="360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360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60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распад</a:t>
            </a:r>
            <a:r>
              <a:rPr lang="ru-RU" sz="36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z="360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r>
              <a:rPr lang="el-GR" sz="3600">
                <a:solidFill>
                  <a:schemeClr val="folHlink"/>
                </a:solidFill>
                <a:latin typeface="Palatino Linotype" pitchFamily="18" charset="0"/>
                <a:cs typeface="Times New Roman" pitchFamily="18" charset="0"/>
              </a:rPr>
              <a:t>β</a:t>
            </a:r>
            <a:r>
              <a:rPr lang="ru-RU" sz="3600">
                <a:solidFill>
                  <a:schemeClr val="folHlink"/>
                </a:solidFill>
                <a:latin typeface="Palatino Linotype" pitchFamily="18" charset="0"/>
                <a:cs typeface="Times New Roman" pitchFamily="18" charset="0"/>
              </a:rPr>
              <a:t> – распад</a:t>
            </a:r>
            <a:r>
              <a:rPr lang="ru-RU" sz="3600">
                <a:latin typeface="Palatino Linotype" pitchFamily="18" charset="0"/>
                <a:cs typeface="Times New Roman" pitchFamily="18" charset="0"/>
              </a:rPr>
              <a:t>:</a:t>
            </a:r>
          </a:p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ru-RU" sz="3600">
                <a:latin typeface="Palatino Linotype" pitchFamily="18" charset="0"/>
                <a:cs typeface="Times New Roman" pitchFamily="18" charset="0"/>
              </a:rPr>
              <a:t>  </a:t>
            </a:r>
          </a:p>
          <a:p>
            <a:pPr marL="265113" indent="-265113">
              <a:lnSpc>
                <a:spcPct val="90000"/>
              </a:lnSpc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ru-RU" sz="2800">
              <a:latin typeface="Verdana" pitchFamily="34" charset="0"/>
            </a:endParaRPr>
          </a:p>
        </p:txBody>
      </p:sp>
      <p:graphicFrame>
        <p:nvGraphicFramePr>
          <p:cNvPr id="23556" name="Объект 6"/>
          <p:cNvGraphicFramePr>
            <a:graphicFrameLocks noChangeAspect="1"/>
          </p:cNvGraphicFramePr>
          <p:nvPr/>
        </p:nvGraphicFramePr>
        <p:xfrm>
          <a:off x="3419475" y="2852738"/>
          <a:ext cx="4418013" cy="792162"/>
        </p:xfrm>
        <a:graphic>
          <a:graphicData uri="http://schemas.openxmlformats.org/presentationml/2006/ole">
            <p:oleObj spid="_x0000_s23556" name="Формула" r:id="rId3" imgW="1841400" imgH="330120" progId="Equation.3">
              <p:embed/>
            </p:oleObj>
          </a:graphicData>
        </a:graphic>
      </p:graphicFrame>
      <p:graphicFrame>
        <p:nvGraphicFramePr>
          <p:cNvPr id="23557" name="Объект 7"/>
          <p:cNvGraphicFramePr>
            <a:graphicFrameLocks noChangeAspect="1"/>
          </p:cNvGraphicFramePr>
          <p:nvPr/>
        </p:nvGraphicFramePr>
        <p:xfrm>
          <a:off x="3419475" y="3933825"/>
          <a:ext cx="4321175" cy="969963"/>
        </p:xfrm>
        <a:graphic>
          <a:graphicData uri="http://schemas.openxmlformats.org/presentationml/2006/ole">
            <p:oleObj spid="_x0000_s23557" name="Формула" r:id="rId4" imgW="1714320" imgH="444240" progId="Equation.3">
              <p:embed/>
            </p:oleObj>
          </a:graphicData>
        </a:graphic>
      </p:graphicFrame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1625" y="228600"/>
            <a:ext cx="8534400" cy="75882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ru-RU" smtClean="0">
                <a:solidFill>
                  <a:srgbClr val="7B9899"/>
                </a:solidFill>
              </a:rPr>
              <a:t>Модель атома Томсона</a:t>
            </a: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75" y="1500188"/>
            <a:ext cx="1857375" cy="2778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50" y="1714500"/>
            <a:ext cx="1390650" cy="1390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7173" name="Прямоугольник 20"/>
          <p:cNvSpPr>
            <a:spLocks noChangeArrowheads="1"/>
          </p:cNvSpPr>
          <p:nvPr/>
        </p:nvSpPr>
        <p:spPr bwMode="auto">
          <a:xfrm>
            <a:off x="6143625" y="4357688"/>
            <a:ext cx="25812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>
                <a:latin typeface="Georgia" pitchFamily="18" charset="0"/>
              </a:rPr>
              <a:t>Джозеф Джон Томсон</a:t>
            </a:r>
          </a:p>
          <a:p>
            <a:pPr algn="ctr"/>
            <a:r>
              <a:rPr lang="ru-RU">
                <a:latin typeface="Georgia" pitchFamily="18" charset="0"/>
              </a:rPr>
              <a:t>(1856 – 1940)</a:t>
            </a:r>
          </a:p>
        </p:txBody>
      </p:sp>
      <p:sp>
        <p:nvSpPr>
          <p:cNvPr id="7174" name="TextBox 21"/>
          <p:cNvSpPr txBox="1">
            <a:spLocks noChangeArrowheads="1"/>
          </p:cNvSpPr>
          <p:nvPr/>
        </p:nvSpPr>
        <p:spPr bwMode="auto">
          <a:xfrm>
            <a:off x="1714500" y="1643063"/>
            <a:ext cx="4643438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>
                <a:latin typeface="Times New Roman" pitchFamily="18" charset="0"/>
                <a:cs typeface="Times New Roman" pitchFamily="18" charset="0"/>
              </a:rPr>
              <a:t>Атом представляет собой непрерывно заряженный положительным зарядом шар радиуса порядка 10</a:t>
            </a:r>
            <a:r>
              <a:rPr lang="ru-RU" baseline="30000"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м, внутри которого около своих положений равновесия колеблются электроны.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313" y="3335338"/>
            <a:ext cx="5857875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Недостатки модели: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+mn-lt"/>
              </a:rPr>
              <a:t>не объясняла дискретный характер излучения атома и его устойчивость;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 дает возможности понять, что определяет размеры атомов;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оказалась в полном противоречии с опытами по исследованию распределения положительного заряда в атоме (опыты, проводимые Эрнестом Резерфордом).</a:t>
            </a:r>
          </a:p>
        </p:txBody>
      </p:sp>
    </p:spTree>
  </p:cSld>
  <p:clrMapOvr>
    <a:masterClrMapping/>
  </p:clrMapOvr>
  <p:transition spd="med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Содержимое 5" descr="Безимени-2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313" y="1785938"/>
            <a:ext cx="404812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13" y="3714750"/>
            <a:ext cx="43656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0" y="2714625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4214813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5" y="3500438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5" y="4643438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5" y="4214813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714750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2928938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ЭЛЕКТРОН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75" y="2786063"/>
            <a:ext cx="4365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Управляющая кнопка: далее 11">
            <a:hlinkClick r:id="" action="ppaction://noaction" highlightClick="1"/>
          </p:cNvPr>
          <p:cNvSpPr/>
          <p:nvPr/>
        </p:nvSpPr>
        <p:spPr>
          <a:xfrm>
            <a:off x="1500188" y="2214563"/>
            <a:ext cx="285750" cy="285750"/>
          </a:xfrm>
          <a:prstGeom prst="actionButtonForwardNex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928670"/>
            <a:ext cx="724294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Модель атома Томсона</a:t>
            </a:r>
          </a:p>
        </p:txBody>
      </p:sp>
      <p:sp>
        <p:nvSpPr>
          <p:cNvPr id="8206" name="TextBox 13"/>
          <p:cNvSpPr txBox="1">
            <a:spLocks noChangeArrowheads="1"/>
          </p:cNvSpPr>
          <p:nvPr/>
        </p:nvSpPr>
        <p:spPr bwMode="auto">
          <a:xfrm>
            <a:off x="7643813" y="6357938"/>
            <a:ext cx="792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4" action="ppaction://hlinksldjump"/>
              </a:rPr>
              <a:t>Далее</a:t>
            </a:r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1625" y="228600"/>
            <a:ext cx="8534400" cy="75882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ru-RU" smtClean="0">
                <a:solidFill>
                  <a:srgbClr val="7B9899"/>
                </a:solidFill>
              </a:rPr>
              <a:t>Модель атома Резерфорда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1643063"/>
            <a:ext cx="4429125" cy="406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214313" y="5715000"/>
            <a:ext cx="4429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Georgia" pitchFamily="18" charset="0"/>
              </a:rPr>
              <a:t>Эрнест Резерфорд</a:t>
            </a:r>
          </a:p>
          <a:p>
            <a:pPr algn="ctr"/>
            <a:r>
              <a:rPr lang="ru-RU">
                <a:latin typeface="Georgia" pitchFamily="18" charset="0"/>
              </a:rPr>
              <a:t>(1871 – 1937)</a:t>
            </a:r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4857750" y="1500188"/>
            <a:ext cx="40005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Georgia" pitchFamily="18" charset="0"/>
              </a:rPr>
              <a:t>Экспериментально исследовал распределение положительного заряда.</a:t>
            </a:r>
          </a:p>
          <a:p>
            <a:r>
              <a:rPr lang="ru-RU">
                <a:latin typeface="Georgia" pitchFamily="18" charset="0"/>
              </a:rPr>
              <a:t>В 1906 г. зондировал атом с помощью </a:t>
            </a:r>
            <a:r>
              <a:rPr lang="el-GR">
                <a:latin typeface="Georgia" pitchFamily="18" charset="0"/>
              </a:rPr>
              <a:t>α</a:t>
            </a:r>
            <a:r>
              <a:rPr lang="ru-RU">
                <a:latin typeface="Georgia" pitchFamily="18" charset="0"/>
              </a:rPr>
              <a:t>-частиц.</a:t>
            </a:r>
          </a:p>
        </p:txBody>
      </p:sp>
    </p:spTree>
  </p:cSld>
  <p:clrMapOvr>
    <a:masterClrMapping/>
  </p:clrMapOvr>
  <p:transition spd="med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72009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47FF"/>
                    </a:gs>
                    <a:gs pos="6500">
                      <a:srgbClr val="000082"/>
                    </a:gs>
                    <a:gs pos="14000">
                      <a:srgbClr val="0047FF"/>
                    </a:gs>
                    <a:gs pos="21001">
                      <a:srgbClr val="000082"/>
                    </a:gs>
                    <a:gs pos="28500">
                      <a:srgbClr val="0047FF"/>
                    </a:gs>
                    <a:gs pos="36000">
                      <a:srgbClr val="000082"/>
                    </a:gs>
                    <a:gs pos="43500">
                      <a:srgbClr val="0047FF"/>
                    </a:gs>
                    <a:gs pos="50000">
                      <a:srgbClr val="000082"/>
                    </a:gs>
                    <a:gs pos="56500">
                      <a:srgbClr val="0047FF"/>
                    </a:gs>
                    <a:gs pos="64000">
                      <a:srgbClr val="000082"/>
                    </a:gs>
                    <a:gs pos="71500">
                      <a:srgbClr val="0047FF"/>
                    </a:gs>
                    <a:gs pos="78999">
                      <a:srgbClr val="000082"/>
                    </a:gs>
                    <a:gs pos="86000">
                      <a:srgbClr val="0047FF"/>
                    </a:gs>
                    <a:gs pos="93500">
                      <a:srgbClr val="000082"/>
                    </a:gs>
                    <a:gs pos="100000">
                      <a:srgbClr val="0047FF"/>
                    </a:gs>
                  </a:gsLst>
                  <a:lin ang="5400000" scaled="1"/>
                </a:gradFill>
                <a:latin typeface="Georgia"/>
              </a:rPr>
              <a:t>Опыт  Резерфорда</a:t>
            </a:r>
          </a:p>
        </p:txBody>
      </p:sp>
      <p:pic>
        <p:nvPicPr>
          <p:cNvPr id="10243" name="Picture 5" descr="GraphicRe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628775"/>
            <a:ext cx="6553200" cy="491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29563" y="2857500"/>
            <a:ext cx="1071562" cy="1214438"/>
          </a:xfrm>
          <a:prstGeom prst="rect">
            <a:avLst/>
          </a:prstGeom>
          <a:solidFill>
            <a:srgbClr val="33CC33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1267" name="Рисунок 2" descr="фольга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75" y="1785938"/>
            <a:ext cx="666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000250" y="3071813"/>
            <a:ext cx="785813" cy="7858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1269" name="Содержимое 20" descr="цилиндр 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2643188"/>
            <a:ext cx="23526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429000"/>
            <a:ext cx="419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25" y="3143250"/>
            <a:ext cx="419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8813" y="3357563"/>
            <a:ext cx="4191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14500" y="3214688"/>
            <a:ext cx="4191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00188" y="3429000"/>
            <a:ext cx="419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313" y="3143250"/>
            <a:ext cx="419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7500938" y="1785938"/>
            <a:ext cx="71437" cy="3786187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643188" y="4929188"/>
            <a:ext cx="500062" cy="71437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4" name="Управляющая кнопка: далее 13">
            <a:hlinkClick r:id="" action="ppaction://noaction" highlightClick="1"/>
          </p:cNvPr>
          <p:cNvSpPr/>
          <p:nvPr/>
        </p:nvSpPr>
        <p:spPr>
          <a:xfrm>
            <a:off x="1000125" y="1785938"/>
            <a:ext cx="357188" cy="285750"/>
          </a:xfrm>
          <a:prstGeom prst="actionButtonForwardNex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313" y="461315"/>
            <a:ext cx="8669696" cy="8771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Схема </a:t>
            </a:r>
            <a:r>
              <a:rPr lang="ru-RU" sz="5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опыта</a:t>
            </a:r>
            <a:r>
              <a:rPr lang="en-US" sz="5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1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Резерфорда</a:t>
            </a:r>
            <a:endParaRPr lang="ru-RU" sz="51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280" name="TextBox 15"/>
          <p:cNvSpPr txBox="1">
            <a:spLocks noChangeArrowheads="1"/>
          </p:cNvSpPr>
          <p:nvPr/>
        </p:nvSpPr>
        <p:spPr bwMode="auto">
          <a:xfrm>
            <a:off x="5500688" y="5572125"/>
            <a:ext cx="9572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/>
              <a:t>Фольга</a:t>
            </a:r>
          </a:p>
        </p:txBody>
      </p:sp>
      <p:cxnSp>
        <p:nvCxnSpPr>
          <p:cNvPr id="17" name="Соединительная линия уступом 16"/>
          <p:cNvCxnSpPr/>
          <p:nvPr/>
        </p:nvCxnSpPr>
        <p:spPr>
          <a:xfrm rot="5400000">
            <a:off x="321469" y="3964781"/>
            <a:ext cx="1214438" cy="714375"/>
          </a:xfrm>
          <a:prstGeom prst="bentConnector3">
            <a:avLst>
              <a:gd name="adj1" fmla="val 11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2" name="TextBox 17"/>
          <p:cNvSpPr txBox="1">
            <a:spLocks noChangeArrowheads="1"/>
          </p:cNvSpPr>
          <p:nvPr/>
        </p:nvSpPr>
        <p:spPr bwMode="auto">
          <a:xfrm>
            <a:off x="214313" y="4929188"/>
            <a:ext cx="19637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Радиоактивное </a:t>
            </a:r>
          </a:p>
          <a:p>
            <a:r>
              <a:rPr lang="ru-RU" sz="2000" b="1"/>
              <a:t>вещество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714500" y="1500188"/>
            <a:ext cx="6500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Скорость  </a:t>
            </a:r>
            <a:r>
              <a:rPr lang="en-US" sz="2000">
                <a:latin typeface="Symbol" pitchFamily="18" charset="2"/>
              </a:rPr>
              <a:t>a</a:t>
            </a:r>
            <a:r>
              <a:rPr lang="en-US" sz="2000"/>
              <a:t>-</a:t>
            </a:r>
            <a:r>
              <a:rPr lang="ru-RU" sz="2000"/>
              <a:t> частиц - 1/30  скорости света в вакууме</a:t>
            </a:r>
          </a:p>
        </p:txBody>
      </p:sp>
      <p:sp>
        <p:nvSpPr>
          <p:cNvPr id="11284" name="TextBox 19"/>
          <p:cNvSpPr txBox="1">
            <a:spLocks noChangeArrowheads="1"/>
          </p:cNvSpPr>
          <p:nvPr/>
        </p:nvSpPr>
        <p:spPr bwMode="auto">
          <a:xfrm>
            <a:off x="7358063" y="6357938"/>
            <a:ext cx="792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hlinkClick r:id="rId5" action="ppaction://hlinksldjump"/>
              </a:rPr>
              <a:t>Далее</a:t>
            </a:r>
            <a:endParaRPr lang="ru-RU"/>
          </a:p>
        </p:txBody>
      </p:sp>
      <p:pic>
        <p:nvPicPr>
          <p:cNvPr id="21" name="Рисунок 20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9563" y="2857500"/>
            <a:ext cx="428625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25" y="3000375"/>
            <a:ext cx="428625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2438" y="3214688"/>
            <a:ext cx="42862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29625" y="3357563"/>
            <a:ext cx="42862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Рисунок 24" descr="a- xfcnbwf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72438" y="3643313"/>
            <a:ext cx="42862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0" name="TextBox 25"/>
          <p:cNvSpPr txBox="1">
            <a:spLocks noChangeArrowheads="1"/>
          </p:cNvSpPr>
          <p:nvPr/>
        </p:nvSpPr>
        <p:spPr bwMode="auto">
          <a:xfrm>
            <a:off x="7715250" y="2214563"/>
            <a:ext cx="1303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/>
              <a:t>На экране</a:t>
            </a:r>
          </a:p>
        </p:txBody>
      </p:sp>
      <p:sp>
        <p:nvSpPr>
          <p:cNvPr id="27" name="Овал 26"/>
          <p:cNvSpPr/>
          <p:nvPr/>
        </p:nvSpPr>
        <p:spPr>
          <a:xfrm>
            <a:off x="8429625" y="3714750"/>
            <a:ext cx="285750" cy="285750"/>
          </a:xfrm>
          <a:prstGeom prst="ellipse">
            <a:avLst/>
          </a:prstGeom>
          <a:solidFill>
            <a:srgbClr val="33CC33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-4.44444E-6 C 0.13072 -0.00254 0.26145 -0.00486 0.34999 -4.44444E-6 C 0.43853 0.00486 0.50069 0.02385 0.5309 0.02871 " pathEditMode="relative" ptsTypes="a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2.96296E-6 C 0.13924 0.00208 0.27865 0.00417 0.37014 -0.00162 C 0.46164 -0.00741 0.5191 -0.0294 0.54879 -0.03495 " pathEditMode="relative" ptsTypes="a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L 0.56702 3.7037E-7 " pathEditMode="relative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59063 -1.48148E-6 " pathEditMode="relative" ptsTypes="AA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96296E-6 C 0.175 0.00092 0.35018 0.00185 0.45452 -0.00139 C 0.5592 -0.00463 0.59809 -0.01551 0.62726 -0.01898 " pathEditMode="relative" ptsTypes="aaA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7.40741E-7 C 0.20416 -0.00255 0.40868 -0.00532 0.43628 0.0338 C 0.46389 0.07292 0.21076 0.20116 0.16632 0.23426 " pathEditMode="relative" rAng="180131" ptsTypes="aaA">
                                      <p:cBhvr>
                                        <p:cTn id="3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53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4" grpId="0" animBg="1"/>
      <p:bldP spid="19" grpId="0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01625" y="228600"/>
            <a:ext cx="8534400" cy="758825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ru-RU" smtClean="0">
                <a:solidFill>
                  <a:srgbClr val="7B9899"/>
                </a:solidFill>
              </a:rPr>
              <a:t>Недостатки атома Резерфорда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313" y="1643063"/>
            <a:ext cx="8715375" cy="28622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/>
              <a:t>Эта модель не согласуется с наблюдаемой стабильностью атомов.</a:t>
            </a:r>
            <a:r>
              <a:rPr lang="ru-RU" dirty="0"/>
              <a:t> По законам классической электродинамики вращающийся вокруг ядра электрон должен </a:t>
            </a:r>
            <a:r>
              <a:rPr lang="ru-RU" b="1" dirty="0"/>
              <a:t>непрерывно</a:t>
            </a:r>
            <a:r>
              <a:rPr lang="ru-RU" dirty="0"/>
              <a:t> излучать электромагнитные волны, а поэтому терять свою энергию. В результате электроны будут приближаться к ядру и в конце концов упадут на него.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/>
              <a:t>Эта модель не объясняет наблюдаемые на опыте оптические спектры атомов. </a:t>
            </a:r>
            <a:r>
              <a:rPr lang="ru-RU" dirty="0"/>
              <a:t>Оптические спектры атомов не непрерывны, как это следует из теории Резерфорда, а состоят из узких спектральных линий, т.е. атомы излучают и поглощают электромагнитные волны лишь определенных частот, характерных для данного химического элемента. 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49238" y="5500688"/>
            <a:ext cx="8645525" cy="369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 явлениям атомных масштабов законы классической физики неприемлемы.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249738" y="4643438"/>
            <a:ext cx="644525" cy="785812"/>
          </a:xfrm>
          <a:prstGeom prst="downArrow">
            <a:avLst>
              <a:gd name="adj1" fmla="val 61492"/>
              <a:gd name="adj2" fmla="val 5000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med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tom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260350"/>
            <a:ext cx="6553200" cy="485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4" descr="atoms_d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4652963"/>
            <a:ext cx="2220912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900113" y="5589588"/>
            <a:ext cx="5543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  <a:latin typeface="Times New Roman" pitchFamily="18" charset="0"/>
              </a:rPr>
              <a:t>Планетарная модель атома</a:t>
            </a:r>
          </a:p>
        </p:txBody>
      </p:sp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250825" y="188913"/>
            <a:ext cx="75612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47FF"/>
                    </a:gs>
                    <a:gs pos="6500">
                      <a:srgbClr val="000082"/>
                    </a:gs>
                    <a:gs pos="14000">
                      <a:srgbClr val="0047FF"/>
                    </a:gs>
                    <a:gs pos="21001">
                      <a:srgbClr val="000082"/>
                    </a:gs>
                    <a:gs pos="28500">
                      <a:srgbClr val="0047FF"/>
                    </a:gs>
                    <a:gs pos="36000">
                      <a:srgbClr val="000082"/>
                    </a:gs>
                    <a:gs pos="43500">
                      <a:srgbClr val="0047FF"/>
                    </a:gs>
                    <a:gs pos="50000">
                      <a:srgbClr val="000082"/>
                    </a:gs>
                    <a:gs pos="56500">
                      <a:srgbClr val="0047FF"/>
                    </a:gs>
                    <a:gs pos="64000">
                      <a:srgbClr val="000082"/>
                    </a:gs>
                    <a:gs pos="71500">
                      <a:srgbClr val="0047FF"/>
                    </a:gs>
                    <a:gs pos="78999">
                      <a:srgbClr val="000082"/>
                    </a:gs>
                    <a:gs pos="86000">
                      <a:srgbClr val="0047FF"/>
                    </a:gs>
                    <a:gs pos="93500">
                      <a:srgbClr val="000082"/>
                    </a:gs>
                    <a:gs pos="100000">
                      <a:srgbClr val="0047FF"/>
                    </a:gs>
                  </a:gsLst>
                  <a:lin ang="5400000" scaled="1"/>
                </a:gradFill>
                <a:latin typeface="Georgia"/>
              </a:rPr>
              <a:t>Квантовые  постулаты  Бора</a:t>
            </a:r>
          </a:p>
        </p:txBody>
      </p:sp>
      <p:pic>
        <p:nvPicPr>
          <p:cNvPr id="14339" name="Picture 5" descr="p019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981075"/>
            <a:ext cx="4752975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кв постулаты бор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625" y="3644900"/>
            <a:ext cx="2995613" cy="299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 descr="0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981075"/>
            <a:ext cx="23812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158</TotalTime>
  <Words>694</Words>
  <Application>Microsoft Office PowerPoint</Application>
  <PresentationFormat>Экран (4:3)</PresentationFormat>
  <Paragraphs>89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33" baseType="lpstr">
      <vt:lpstr>Arial</vt:lpstr>
      <vt:lpstr>Verdana</vt:lpstr>
      <vt:lpstr>Wingdings 2</vt:lpstr>
      <vt:lpstr>Calibri</vt:lpstr>
      <vt:lpstr>Georgia</vt:lpstr>
      <vt:lpstr>Times New Roman</vt:lpstr>
      <vt:lpstr>Symbol</vt:lpstr>
      <vt:lpstr>Calisto MT</vt:lpstr>
      <vt:lpstr>Tahoma</vt:lpstr>
      <vt:lpstr>Wingdings</vt:lpstr>
      <vt:lpstr>Monotype Corsiva</vt:lpstr>
      <vt:lpstr>Palatino Linotype</vt:lpstr>
      <vt:lpstr>Аспект</vt:lpstr>
      <vt:lpstr>Формула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CITT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18</cp:revision>
  <dcterms:created xsi:type="dcterms:W3CDTF">2008-05-06T07:45:06Z</dcterms:created>
  <dcterms:modified xsi:type="dcterms:W3CDTF">2012-06-12T20:37:33Z</dcterms:modified>
</cp:coreProperties>
</file>