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4E34EA-1AB7-4FD7-8CA4-4CF9D4469D55}" type="datetimeFigureOut">
              <a:rPr lang="uk-UA" smtClean="0"/>
              <a:t>21.01.2015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A83329-8371-4818-B53C-8BBCEF646AA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4E34EA-1AB7-4FD7-8CA4-4CF9D4469D55}" type="datetimeFigureOut">
              <a:rPr lang="uk-UA" smtClean="0"/>
              <a:t>21.01.2015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A83329-8371-4818-B53C-8BBCEF646AA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4E34EA-1AB7-4FD7-8CA4-4CF9D4469D55}" type="datetimeFigureOut">
              <a:rPr lang="uk-UA" smtClean="0"/>
              <a:t>21.01.2015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A83329-8371-4818-B53C-8BBCEF646AA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4E34EA-1AB7-4FD7-8CA4-4CF9D4469D55}" type="datetimeFigureOut">
              <a:rPr lang="uk-UA" smtClean="0"/>
              <a:t>21.01.2015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A83329-8371-4818-B53C-8BBCEF646AA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4E34EA-1AB7-4FD7-8CA4-4CF9D4469D55}" type="datetimeFigureOut">
              <a:rPr lang="uk-UA" smtClean="0"/>
              <a:t>21.01.2015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A83329-8371-4818-B53C-8BBCEF646AA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4E34EA-1AB7-4FD7-8CA4-4CF9D4469D55}" type="datetimeFigureOut">
              <a:rPr lang="uk-UA" smtClean="0"/>
              <a:t>21.01.2015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A83329-8371-4818-B53C-8BBCEF646AA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4E34EA-1AB7-4FD7-8CA4-4CF9D4469D55}" type="datetimeFigureOut">
              <a:rPr lang="uk-UA" smtClean="0"/>
              <a:t>21.01.2015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A83329-8371-4818-B53C-8BBCEF646AA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4E34EA-1AB7-4FD7-8CA4-4CF9D4469D55}" type="datetimeFigureOut">
              <a:rPr lang="uk-UA" smtClean="0"/>
              <a:t>21.01.2015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A83329-8371-4818-B53C-8BBCEF646AA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4E34EA-1AB7-4FD7-8CA4-4CF9D4469D55}" type="datetimeFigureOut">
              <a:rPr lang="uk-UA" smtClean="0"/>
              <a:t>21.01.2015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A83329-8371-4818-B53C-8BBCEF646AA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4E34EA-1AB7-4FD7-8CA4-4CF9D4469D55}" type="datetimeFigureOut">
              <a:rPr lang="uk-UA" smtClean="0"/>
              <a:t>21.01.2015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A83329-8371-4818-B53C-8BBCEF646AA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4E34EA-1AB7-4FD7-8CA4-4CF9D4469D55}" type="datetimeFigureOut">
              <a:rPr lang="uk-UA" smtClean="0"/>
              <a:t>21.01.2015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A83329-8371-4818-B53C-8BBCEF646AAD}" type="slidenum">
              <a:rPr lang="uk-UA" smtClean="0"/>
              <a:t>‹#›</a:t>
            </a:fld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D4E34EA-1AB7-4FD7-8CA4-4CF9D4469D55}" type="datetimeFigureOut">
              <a:rPr lang="uk-UA" smtClean="0"/>
              <a:t>21.01.2015</a:t>
            </a:fld>
            <a:endParaRPr lang="uk-UA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5A83329-8371-4818-B53C-8BBCEF646AAD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zoom/>
  </p:transition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892" TargetMode="External"/><Relationship Id="rId2" Type="http://schemas.openxmlformats.org/officeDocument/2006/relationships/hyperlink" Target="http://uk.wikipedia.org/wiki/%D0%9F%D1%83%D0%BB%D1%8E%D0%B9_%D0%86%D0%B2%D0%B0%D0%BD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0%D1%82%D0%BE%D0%BC" TargetMode="External"/><Relationship Id="rId2" Type="http://schemas.openxmlformats.org/officeDocument/2006/relationships/hyperlink" Target="http://uk.wikipedia.org/wiki/%D0%A0%D0%B5%D1%87%D0%BE%D0%B2%D0%B8%D0%BD%D0%B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hyperlink" Target="http://uk.wikipedia.org/wiki/%D0%95%D0%BD%D0%B5%D1%80%D0%B3%D1%96%D1%8F" TargetMode="External"/><Relationship Id="rId7" Type="http://schemas.openxmlformats.org/officeDocument/2006/relationships/image" Target="../media/image10.jpeg"/><Relationship Id="rId2" Type="http://schemas.openxmlformats.org/officeDocument/2006/relationships/hyperlink" Target="http://uk.wikipedia.org/wiki/%D0%95%D0%BB%D0%B5%D0%BA%D1%82%D1%80%D0%BE%D0%BD%D0%B2%D0%BE%D0%BB%D1%8C%D1%82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hyperlink" Target="http://uk.wikipedia.org/wiki/%D0%91%D0%B5%D1%80" TargetMode="External"/><Relationship Id="rId4" Type="http://schemas.openxmlformats.org/officeDocument/2006/relationships/hyperlink" Target="http://uk.wikipedia.org/wiki/%D0%9E%D1%80%D0%B3%D0%B0%D0%BD%D1%96%D0%B7%D0%BC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8136904" cy="3024336"/>
          </a:xfrm>
        </p:spPr>
        <p:txBody>
          <a:bodyPr>
            <a:noAutofit/>
          </a:bodyPr>
          <a:lstStyle/>
          <a:p>
            <a:pPr algn="ctr"/>
            <a:r>
              <a:rPr lang="uk-UA" sz="9600" dirty="0" smtClean="0">
                <a:latin typeface="Monotype Corsiva" pitchFamily="66" charset="0"/>
              </a:rPr>
              <a:t>Рентгенівське випромінювання</a:t>
            </a:r>
            <a:endParaRPr lang="uk-UA" sz="9600" dirty="0">
              <a:latin typeface="Monotype Corsiva" pitchFamily="66" charset="0"/>
            </a:endParaRPr>
          </a:p>
        </p:txBody>
      </p:sp>
      <p:pic>
        <p:nvPicPr>
          <p:cNvPr id="8" name="Рисунок 7" descr="prikolnyy_rentgen_908704.jpeg"/>
          <p:cNvPicPr>
            <a:picLocks noChangeAspect="1"/>
          </p:cNvPicPr>
          <p:nvPr/>
        </p:nvPicPr>
        <p:blipFill>
          <a:blip r:embed="rId2" cstate="print">
            <a:lum bright="20000"/>
          </a:blip>
          <a:stretch>
            <a:fillRect/>
          </a:stretch>
        </p:blipFill>
        <p:spPr>
          <a:xfrm>
            <a:off x="3131840" y="3479720"/>
            <a:ext cx="5580112" cy="30181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Рисунок 8" descr="1239564352_15.jpg"/>
          <p:cNvPicPr>
            <a:picLocks noChangeAspect="1"/>
          </p:cNvPicPr>
          <p:nvPr/>
        </p:nvPicPr>
        <p:blipFill>
          <a:blip r:embed="rId3" cstate="print">
            <a:lum bright="10000"/>
          </a:blip>
          <a:stretch>
            <a:fillRect/>
          </a:stretch>
        </p:blipFill>
        <p:spPr>
          <a:xfrm>
            <a:off x="539552" y="4005064"/>
            <a:ext cx="2880320" cy="21602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147248" cy="86409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Небезпечні фактори рентгенівського випромінювання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12776"/>
            <a:ext cx="8424936" cy="4320480"/>
          </a:xfrm>
        </p:spPr>
        <p:txBody>
          <a:bodyPr>
            <a:noAutofit/>
          </a:bodyPr>
          <a:lstStyle/>
          <a:p>
            <a:r>
              <a:rPr lang="uk-UA" sz="1600" dirty="0" smtClean="0">
                <a:latin typeface="Gulim" pitchFamily="34" charset="-127"/>
                <a:ea typeface="Gulim" pitchFamily="34" charset="-127"/>
              </a:rPr>
              <a:t>Види і ступінь небезпеки рентгенівського опромінення для людей залежать від контингенту осіб, схильних до опромінення. </a:t>
            </a:r>
            <a:endParaRPr lang="uk-UA" sz="1600" dirty="0" smtClean="0">
              <a:latin typeface="Gulim" pitchFamily="34" charset="-127"/>
              <a:ea typeface="Gulim" pitchFamily="34" charset="-127"/>
            </a:endParaRPr>
          </a:p>
          <a:p>
            <a:r>
              <a:rPr lang="uk-UA" sz="1600" b="1" dirty="0" smtClean="0">
                <a:latin typeface="Gulim" pitchFamily="34" charset="-127"/>
                <a:ea typeface="Gulim" pitchFamily="34" charset="-127"/>
              </a:rPr>
              <a:t>Професіонали</a:t>
            </a:r>
            <a:r>
              <a:rPr lang="uk-UA" sz="1600" b="1" dirty="0" smtClean="0">
                <a:latin typeface="Gulim" pitchFamily="34" charset="-127"/>
                <a:ea typeface="Gulim" pitchFamily="34" charset="-127"/>
              </a:rPr>
              <a:t>, що працюють з рентгенівською апаратурою.</a:t>
            </a:r>
            <a:r>
              <a:rPr lang="uk-UA" sz="1600" dirty="0" smtClean="0">
                <a:latin typeface="Gulim" pitchFamily="34" charset="-127"/>
                <a:ea typeface="Gulim" pitchFamily="34" charset="-127"/>
              </a:rPr>
              <a:t> Ця категорія охоплює лікарів-рентгенологів, стоматологів, а також науково-технічних працівників і персонал, обслуговуючий і використовує рентгенівську апаратуру. Вживаються ефективні заходи щодо зниження рівня радіації, з яким їм доводиться мати справу. </a:t>
            </a:r>
            <a:endParaRPr lang="uk-UA" sz="1600" dirty="0" smtClean="0">
              <a:latin typeface="Gulim" pitchFamily="34" charset="-127"/>
              <a:ea typeface="Gulim" pitchFamily="34" charset="-127"/>
            </a:endParaRPr>
          </a:p>
          <a:p>
            <a:r>
              <a:rPr lang="uk-UA" sz="1600" b="1" dirty="0" smtClean="0">
                <a:latin typeface="Gulim" pitchFamily="34" charset="-127"/>
                <a:ea typeface="Gulim" pitchFamily="34" charset="-127"/>
              </a:rPr>
              <a:t>Пацієнти</a:t>
            </a:r>
            <a:r>
              <a:rPr lang="uk-UA" sz="1600" b="1" dirty="0" smtClean="0">
                <a:latin typeface="Gulim" pitchFamily="34" charset="-127"/>
                <a:ea typeface="Gulim" pitchFamily="34" charset="-127"/>
              </a:rPr>
              <a:t>.</a:t>
            </a:r>
            <a:r>
              <a:rPr lang="uk-UA" sz="1600" dirty="0" smtClean="0">
                <a:latin typeface="Gulim" pitchFamily="34" charset="-127"/>
                <a:ea typeface="Gulim" pitchFamily="34" charset="-127"/>
              </a:rPr>
              <a:t> Строгих критеріїв тут не існує, і безпечний рівень опромінення, який отримують пацієнти під час лікування, визначається лікарями. Лікарям не рекомендується без необхідності піддавати пацієнтів рентгенівському обстеженню. Особливу обережність слід проявляти при обстеженні вагітних жінок і дітей. У цьому випадку приймаються спеціальні заходи. </a:t>
            </a:r>
            <a:endParaRPr lang="uk-UA" sz="1600" dirty="0" smtClean="0">
              <a:latin typeface="Gulim" pitchFamily="34" charset="-127"/>
              <a:ea typeface="Gulim" pitchFamily="34" charset="-127"/>
            </a:endParaRPr>
          </a:p>
          <a:p>
            <a:r>
              <a:rPr lang="uk-UA" sz="1600" b="1" dirty="0" smtClean="0">
                <a:latin typeface="Gulim" pitchFamily="34" charset="-127"/>
                <a:ea typeface="Gulim" pitchFamily="34" charset="-127"/>
              </a:rPr>
              <a:t>Методи </a:t>
            </a:r>
            <a:r>
              <a:rPr lang="uk-UA" sz="1600" b="1" dirty="0" smtClean="0">
                <a:latin typeface="Gulim" pitchFamily="34" charset="-127"/>
                <a:ea typeface="Gulim" pitchFamily="34" charset="-127"/>
              </a:rPr>
              <a:t>контролю.</a:t>
            </a:r>
            <a:r>
              <a:rPr lang="uk-UA" sz="1600" dirty="0" smtClean="0">
                <a:latin typeface="Gulim" pitchFamily="34" charset="-127"/>
                <a:ea typeface="Gulim" pitchFamily="34" charset="-127"/>
              </a:rPr>
              <a:t> Тут маються на увазі три аспекти: 1) наявність адекватного обладнання, 2) контроль за дотриманням правил техніки безпеки, 3) правильне використання обладнання. </a:t>
            </a:r>
            <a:br>
              <a:rPr lang="uk-UA" sz="1600" dirty="0" smtClean="0">
                <a:latin typeface="Gulim" pitchFamily="34" charset="-127"/>
                <a:ea typeface="Gulim" pitchFamily="34" charset="-127"/>
              </a:rPr>
            </a:br>
            <a:r>
              <a:rPr lang="uk-UA" sz="1600" dirty="0" smtClean="0">
                <a:latin typeface="Gulim" pitchFamily="34" charset="-127"/>
                <a:ea typeface="Gulim" pitchFamily="34" charset="-127"/>
              </a:rPr>
              <a:t>При рентгенівському обстеженні впливу опромінення повинна зазнавати тільки потрібну ділянку, будь то стоматологічні обстеження або обстеження легенів. </a:t>
            </a:r>
            <a:endParaRPr lang="uk-UA" sz="1600" dirty="0">
              <a:latin typeface="Gulim" pitchFamily="34" charset="-127"/>
              <a:ea typeface="Gulim" pitchFamily="34" charset="-127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Перші рентген-апарати</a:t>
            </a:r>
            <a:endParaRPr lang="uk-UA" dirty="0"/>
          </a:p>
        </p:txBody>
      </p:sp>
      <p:pic>
        <p:nvPicPr>
          <p:cNvPr id="7" name="Содержимое 6" descr="Crookes_tube_xray_experiment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14349" y="764704"/>
            <a:ext cx="5066717" cy="320324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Содержимое 7" descr="загружено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932040" y="2060848"/>
            <a:ext cx="3451586" cy="31298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Сучасні рентген-апарати</a:t>
            </a:r>
            <a:endParaRPr lang="uk-UA" dirty="0"/>
          </a:p>
        </p:txBody>
      </p:sp>
      <p:pic>
        <p:nvPicPr>
          <p:cNvPr id="6" name="Содержимое 5" descr="Br5Ok9dW0X8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11560" y="620688"/>
            <a:ext cx="5331032" cy="28803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Содержимое 4" descr="1419661621_rentgen3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4932040" y="2132856"/>
            <a:ext cx="3185120" cy="31851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Приклади рентгенівських  знімків</a:t>
            </a:r>
            <a:endParaRPr lang="uk-UA" dirty="0"/>
          </a:p>
        </p:txBody>
      </p:sp>
      <p:pic>
        <p:nvPicPr>
          <p:cNvPr id="5" name="Содержимое 4" descr="images (1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836712"/>
            <a:ext cx="2238375" cy="20383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Рисунок 7" descr="rentge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47864" y="548680"/>
            <a:ext cx="5238750" cy="2543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Содержимое 5" descr="1246904592g0AE6g.jpg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5652120" y="2996952"/>
            <a:ext cx="2609226" cy="19221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 descr="roentgen298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91680" y="2564904"/>
            <a:ext cx="3048000" cy="228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11560" y="3212976"/>
            <a:ext cx="6120680" cy="2592288"/>
          </a:xfrm>
        </p:spPr>
        <p:txBody>
          <a:bodyPr>
            <a:normAutofit fontScale="90000"/>
          </a:bodyPr>
          <a:lstStyle/>
          <a:p>
            <a:r>
              <a:rPr lang="uk-UA" sz="8800" dirty="0" smtClean="0"/>
              <a:t>Дякуємо за увагу</a:t>
            </a:r>
            <a:endParaRPr lang="uk-UA" sz="8800" dirty="0"/>
          </a:p>
        </p:txBody>
      </p:sp>
      <p:pic>
        <p:nvPicPr>
          <p:cNvPr id="6" name="Рисунок 5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692696"/>
            <a:ext cx="5400600" cy="251540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7" name="Рисунок 6" descr="rentgen_0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5940152" y="3501008"/>
            <a:ext cx="2448272" cy="230541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60648"/>
            <a:ext cx="8363272" cy="4457656"/>
          </a:xfrm>
        </p:spPr>
        <p:txBody>
          <a:bodyPr>
            <a:noAutofit/>
          </a:bodyPr>
          <a:lstStyle/>
          <a:p>
            <a:r>
              <a:rPr lang="uk-UA" sz="2600" b="1" dirty="0" smtClean="0">
                <a:latin typeface="Gulim" pitchFamily="34" charset="-127"/>
                <a:ea typeface="Gulim" pitchFamily="34" charset="-127"/>
                <a:cs typeface="Arial" pitchFamily="34" charset="0"/>
              </a:rPr>
              <a:t>Рентгенівське випромінювання</a:t>
            </a:r>
            <a:r>
              <a:rPr lang="uk-UA" sz="2600" dirty="0" smtClean="0">
                <a:latin typeface="Gulim" pitchFamily="34" charset="-127"/>
                <a:ea typeface="Gulim" pitchFamily="34" charset="-127"/>
                <a:cs typeface="Arial" pitchFamily="34" charset="0"/>
              </a:rPr>
              <a:t> було відкрите у 1895 році німецьким фізиком Рентгеном під час роботи із закритою з усіх боків скляною трубкою, з якої майже повністю видалене повітря. Всередині неї були прикріплені дві металеві пластинки (електроди), від яких назовні відходили тонкі дроти, впаяні в скло. Якщо таку трубку включити в електричний ланцюг, то при відомих умовах через неї може пройти електричний струм. Електричний струм у трубці – це потік дрібних заряджених частинок, з яких складається будь-яка речовина: електронів та іонів. Така трубка називається розрядною.</a:t>
            </a:r>
            <a:endParaRPr lang="uk-UA" sz="2600" dirty="0">
              <a:latin typeface="Gulim" pitchFamily="34" charset="-127"/>
              <a:ea typeface="Gulim" pitchFamily="34" charset="-127"/>
              <a:cs typeface="Arial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95536" y="332656"/>
            <a:ext cx="5760640" cy="5688632"/>
          </a:xfrm>
        </p:spPr>
        <p:txBody>
          <a:bodyPr>
            <a:noAutofit/>
          </a:bodyPr>
          <a:lstStyle/>
          <a:p>
            <a:r>
              <a:rPr lang="uk-UA" sz="1600" dirty="0" smtClean="0">
                <a:latin typeface="Gulim" pitchFamily="34" charset="-127"/>
                <a:ea typeface="Gulim" pitchFamily="34" charset="-127"/>
              </a:rPr>
              <a:t>Холодним зимовим вечором </a:t>
            </a:r>
            <a:r>
              <a:rPr lang="uk-UA" sz="1600" b="1" dirty="0" smtClean="0">
                <a:latin typeface="Gulim" pitchFamily="34" charset="-127"/>
                <a:ea typeface="Gulim" pitchFamily="34" charset="-127"/>
              </a:rPr>
              <a:t>22 грудня 1895 р</a:t>
            </a:r>
            <a:r>
              <a:rPr lang="uk-UA" sz="1600" dirty="0" smtClean="0">
                <a:latin typeface="Gulim" pitchFamily="34" charset="-127"/>
                <a:ea typeface="Gulim" pitchFamily="34" charset="-127"/>
              </a:rPr>
              <a:t>. німецький фізик </a:t>
            </a:r>
            <a:r>
              <a:rPr lang="uk-UA" sz="1600" b="1" dirty="0" smtClean="0">
                <a:latin typeface="Gulim" pitchFamily="34" charset="-127"/>
                <a:ea typeface="Gulim" pitchFamily="34" charset="-127"/>
              </a:rPr>
              <a:t>Вільгельм Конрад Рентген </a:t>
            </a:r>
            <a:r>
              <a:rPr lang="uk-UA" sz="1600" dirty="0" smtClean="0">
                <a:latin typeface="Gulim" pitchFamily="34" charset="-127"/>
                <a:ea typeface="Gulim" pitchFamily="34" charset="-127"/>
              </a:rPr>
              <a:t>зробив перший знімок у променях, що пізніше одержали його ім'я: він зняв руку своєї дружини, на пальці в якої було кільце. Рентген зробив відкриття зовсім випадково: він проводив експерименти із трубкою, що служить джерелом випромінювання, що виникало при гальмуванні електронів, що випускаються катодом. </a:t>
            </a:r>
            <a:br>
              <a:rPr lang="uk-UA" sz="1600" dirty="0" smtClean="0">
                <a:latin typeface="Gulim" pitchFamily="34" charset="-127"/>
                <a:ea typeface="Gulim" pitchFamily="34" charset="-127"/>
              </a:rPr>
            </a:br>
            <a:r>
              <a:rPr lang="uk-UA" sz="1600" dirty="0" smtClean="0">
                <a:latin typeface="Gulim" pitchFamily="34" charset="-127"/>
                <a:ea typeface="Gulim" pitchFamily="34" charset="-127"/>
              </a:rPr>
              <a:t>Виявилося, що ця трубка випускає особливі промені, які Рентген назвав </a:t>
            </a:r>
            <a:r>
              <a:rPr lang="uk-UA" sz="1600" dirty="0" err="1" smtClean="0">
                <a:latin typeface="Gulim" pitchFamily="34" charset="-127"/>
                <a:ea typeface="Gulim" pitchFamily="34" charset="-127"/>
              </a:rPr>
              <a:t>Х-Променями</a:t>
            </a:r>
            <a:r>
              <a:rPr lang="uk-UA" sz="1600" dirty="0" smtClean="0">
                <a:latin typeface="Gulim" pitchFamily="34" charset="-127"/>
                <a:ea typeface="Gulim" pitchFamily="34" charset="-127"/>
              </a:rPr>
              <a:t> (ікс-променями), оскільки їхня природа була невідома. </a:t>
            </a:r>
            <a:r>
              <a:rPr lang="uk-UA" sz="1600" dirty="0" err="1" smtClean="0">
                <a:latin typeface="Gulim" pitchFamily="34" charset="-127"/>
                <a:ea typeface="Gulim" pitchFamily="34" charset="-127"/>
              </a:rPr>
              <a:t>Х-Промені</a:t>
            </a:r>
            <a:r>
              <a:rPr lang="uk-UA" sz="1600" dirty="0" smtClean="0">
                <a:latin typeface="Gulim" pitchFamily="34" charset="-127"/>
                <a:ea typeface="Gulim" pitchFamily="34" charset="-127"/>
              </a:rPr>
              <a:t> були здатні проникати навіть через стіни. Рентген зрозумів важливість цього відкриття й перспективи його застосування в медицині. Він заклав початок таких медичних дисциплін, як рентгенологія й радіологія. Учений помітив, що промені безперешкодно проникають крізь м'які тканини (такі, як шкіра),але не проходять крізь тверді тканини (кістки). За свої видатні дослідження в 1901 р. учений був визнаний гідним Нобелівської премії по фізиці</a:t>
            </a:r>
            <a:endParaRPr lang="uk-UA" sz="1600" dirty="0">
              <a:latin typeface="Gulim" pitchFamily="34" charset="-127"/>
              <a:ea typeface="Gulim" pitchFamily="34" charset="-127"/>
            </a:endParaRPr>
          </a:p>
        </p:txBody>
      </p:sp>
      <p:pic>
        <p:nvPicPr>
          <p:cNvPr id="7" name="Рисунок 6" descr="58075785_world_first_x_ray_foto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4208" y="2492896"/>
            <a:ext cx="2555776" cy="3593421"/>
          </a:xfrm>
          <a:prstGeom prst="rect">
            <a:avLst/>
          </a:prstGeom>
        </p:spPr>
      </p:pic>
      <p:pic>
        <p:nvPicPr>
          <p:cNvPr id="6" name="Рисунок 5" descr="image00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12160" y="404664"/>
            <a:ext cx="2088232" cy="3132348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7931224" cy="1368152"/>
          </a:xfrm>
        </p:spPr>
        <p:txBody>
          <a:bodyPr>
            <a:normAutofit fontScale="90000"/>
          </a:bodyPr>
          <a:lstStyle/>
          <a:p>
            <a:r>
              <a:rPr lang="uk-UA" b="0" dirty="0" smtClean="0"/>
              <a:t>Проблема пріоритету відкриття </a:t>
            </a:r>
            <a:r>
              <a:rPr lang="uk-UA" b="0" dirty="0" err="1" smtClean="0"/>
              <a:t>Х-променів</a:t>
            </a:r>
            <a:r>
              <a:rPr lang="uk-UA" b="0" dirty="0" smtClean="0"/>
              <a:t/>
            </a:r>
            <a:br>
              <a:rPr lang="uk-UA" b="0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4176464" cy="4392488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>
                <a:latin typeface="Gulim" pitchFamily="34" charset="-127"/>
                <a:ea typeface="Gulim" pitchFamily="34" charset="-127"/>
              </a:rPr>
              <a:t>Ряд вітчизняних і зарубіжних вчених вважають, що пріоритет винаходу </a:t>
            </a:r>
            <a:r>
              <a:rPr lang="uk-UA" dirty="0" err="1" smtClean="0">
                <a:latin typeface="Gulim" pitchFamily="34" charset="-127"/>
                <a:ea typeface="Gulim" pitchFamily="34" charset="-127"/>
              </a:rPr>
              <a:t>Х-променів</a:t>
            </a:r>
            <a:r>
              <a:rPr lang="uk-UA" dirty="0" smtClean="0">
                <a:latin typeface="Gulim" pitchFamily="34" charset="-127"/>
                <a:ea typeface="Gulim" pitchFamily="34" charset="-127"/>
              </a:rPr>
              <a:t> належить видатному українському вченому </a:t>
            </a:r>
            <a:r>
              <a:rPr lang="uk-UA" dirty="0" smtClean="0">
                <a:latin typeface="Gulim" pitchFamily="34" charset="-127"/>
                <a:ea typeface="Gulim" pitchFamily="34" charset="-127"/>
                <a:hlinkClick r:id="rId2" tooltip="Пулюй Іван"/>
              </a:rPr>
              <a:t>Івану Пулюю</a:t>
            </a:r>
            <a:r>
              <a:rPr lang="uk-UA" dirty="0" smtClean="0">
                <a:latin typeface="Gulim" pitchFamily="34" charset="-127"/>
                <a:ea typeface="Gulim" pitchFamily="34" charset="-127"/>
              </a:rPr>
              <a:t>, який вперше застосував і дослідив їх у </a:t>
            </a:r>
            <a:r>
              <a:rPr lang="uk-UA" dirty="0" smtClean="0">
                <a:latin typeface="Gulim" pitchFamily="34" charset="-127"/>
                <a:ea typeface="Gulim" pitchFamily="34" charset="-127"/>
                <a:hlinkClick r:id="rId3" tooltip="1892"/>
              </a:rPr>
              <a:t>1892</a:t>
            </a:r>
            <a:r>
              <a:rPr lang="uk-UA" dirty="0" smtClean="0">
                <a:latin typeface="Gulim" pitchFamily="34" charset="-127"/>
                <a:ea typeface="Gulim" pitchFamily="34" charset="-127"/>
              </a:rPr>
              <a:t> р.</a:t>
            </a:r>
            <a:endParaRPr lang="uk-UA" dirty="0">
              <a:latin typeface="Gulim" pitchFamily="34" charset="-127"/>
              <a:ea typeface="Gulim" pitchFamily="34" charset="-127"/>
            </a:endParaRPr>
          </a:p>
        </p:txBody>
      </p:sp>
      <p:pic>
        <p:nvPicPr>
          <p:cNvPr id="4" name="Рисунок 3" descr="73eveAPKFG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60032" y="1628800"/>
            <a:ext cx="3324225" cy="38385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5725264" cy="5706960"/>
          </a:xfrm>
        </p:spPr>
        <p:txBody>
          <a:bodyPr>
            <a:normAutofit fontScale="92500"/>
          </a:bodyPr>
          <a:lstStyle/>
          <a:p>
            <a:pPr marL="0" indent="3175">
              <a:buNone/>
              <a:tabLst>
                <a:tab pos="179388" algn="l"/>
              </a:tabLst>
              <a:defRPr/>
            </a:pPr>
            <a:r>
              <a:rPr lang="ru-RU" dirty="0" err="1" smtClean="0">
                <a:latin typeface="Gulim" pitchFamily="34" charset="-127"/>
                <a:ea typeface="Gulim" pitchFamily="34" charset="-127"/>
              </a:rPr>
              <a:t>Його</a:t>
            </a:r>
            <a:r>
              <a:rPr lang="ru-RU" dirty="0" smtClean="0">
                <a:latin typeface="Gulim" pitchFamily="34" charset="-127"/>
                <a:ea typeface="Gulim" pitchFamily="34" charset="-127"/>
              </a:rPr>
              <a:t> </a:t>
            </a:r>
            <a:r>
              <a:rPr lang="ru-RU" dirty="0" err="1" smtClean="0">
                <a:latin typeface="Gulim" pitchFamily="34" charset="-127"/>
                <a:ea typeface="Gulim" pitchFamily="34" charset="-127"/>
              </a:rPr>
              <a:t>працями</a:t>
            </a:r>
            <a:r>
              <a:rPr lang="ru-RU" dirty="0" smtClean="0">
                <a:latin typeface="Gulim" pitchFamily="34" charset="-127"/>
                <a:ea typeface="Gulim" pitchFamily="34" charset="-127"/>
              </a:rPr>
              <a:t> </a:t>
            </a:r>
            <a:r>
              <a:rPr lang="ru-RU" dirty="0" err="1" smtClean="0">
                <a:latin typeface="Gulim" pitchFamily="34" charset="-127"/>
                <a:ea typeface="Gulim" pitchFamily="34" charset="-127"/>
              </a:rPr>
              <a:t>користався</a:t>
            </a:r>
            <a:r>
              <a:rPr lang="ru-RU" dirty="0" smtClean="0">
                <a:latin typeface="Gulim" pitchFamily="34" charset="-127"/>
                <a:ea typeface="Gulim" pitchFamily="34" charset="-127"/>
              </a:rPr>
              <a:t> </a:t>
            </a:r>
            <a:r>
              <a:rPr lang="ru-RU" dirty="0" err="1" smtClean="0">
                <a:latin typeface="Gulim" pitchFamily="34" charset="-127"/>
                <a:ea typeface="Gulim" pitchFamily="34" charset="-127"/>
              </a:rPr>
              <a:t>пізніше</a:t>
            </a:r>
            <a:r>
              <a:rPr lang="ru-RU" dirty="0" smtClean="0">
                <a:latin typeface="Gulim" pitchFamily="34" charset="-127"/>
                <a:ea typeface="Gulim" pitchFamily="34" charset="-127"/>
              </a:rPr>
              <a:t> </a:t>
            </a:r>
            <a:r>
              <a:rPr lang="ru-RU" dirty="0" err="1" smtClean="0">
                <a:latin typeface="Gulim" pitchFamily="34" charset="-127"/>
                <a:ea typeface="Gulim" pitchFamily="34" charset="-127"/>
              </a:rPr>
              <a:t>і</a:t>
            </a:r>
            <a:r>
              <a:rPr lang="ru-RU" dirty="0" smtClean="0">
                <a:latin typeface="Gulim" pitchFamily="34" charset="-127"/>
                <a:ea typeface="Gulim" pitchFamily="34" charset="-127"/>
              </a:rPr>
              <a:t> </a:t>
            </a:r>
            <a:r>
              <a:rPr lang="ru-RU" dirty="0" err="1" smtClean="0">
                <a:latin typeface="Gulim" pitchFamily="34" charset="-127"/>
                <a:ea typeface="Gulim" pitchFamily="34" charset="-127"/>
              </a:rPr>
              <a:t>Вільям</a:t>
            </a:r>
            <a:r>
              <a:rPr lang="ru-RU" dirty="0" smtClean="0">
                <a:latin typeface="Gulim" pitchFamily="34" charset="-127"/>
                <a:ea typeface="Gulim" pitchFamily="34" charset="-127"/>
              </a:rPr>
              <a:t> </a:t>
            </a:r>
            <a:r>
              <a:rPr lang="ru-RU" dirty="0" smtClean="0">
                <a:latin typeface="Gulim" pitchFamily="34" charset="-127"/>
                <a:ea typeface="Gulim" pitchFamily="34" charset="-127"/>
              </a:rPr>
              <a:t>Рентген</a:t>
            </a:r>
            <a:r>
              <a:rPr lang="ru-RU" dirty="0" smtClean="0">
                <a:latin typeface="Gulim" pitchFamily="34" charset="-127"/>
                <a:ea typeface="Gulim" pitchFamily="34" charset="-127"/>
              </a:rPr>
              <a:t>, </a:t>
            </a:r>
            <a:r>
              <a:rPr lang="ru-RU" dirty="0" err="1" smtClean="0">
                <a:latin typeface="Gulim" pitchFamily="34" charset="-127"/>
                <a:ea typeface="Gulim" pitchFamily="34" charset="-127"/>
              </a:rPr>
              <a:t>котрому</a:t>
            </a:r>
            <a:r>
              <a:rPr lang="ru-RU" dirty="0" smtClean="0">
                <a:latin typeface="Gulim" pitchFamily="34" charset="-127"/>
                <a:ea typeface="Gulim" pitchFamily="34" charset="-127"/>
              </a:rPr>
              <a:t> </a:t>
            </a:r>
            <a:r>
              <a:rPr lang="ru-RU" dirty="0" err="1" smtClean="0">
                <a:latin typeface="Gulim" pitchFamily="34" charset="-127"/>
                <a:ea typeface="Gulim" pitchFamily="34" charset="-127"/>
              </a:rPr>
              <a:t>було</a:t>
            </a:r>
            <a:r>
              <a:rPr lang="ru-RU" dirty="0" smtClean="0">
                <a:latin typeface="Gulim" pitchFamily="34" charset="-127"/>
                <a:ea typeface="Gulim" pitchFamily="34" charset="-127"/>
              </a:rPr>
              <a:t> </a:t>
            </a:r>
            <a:r>
              <a:rPr lang="ru-RU" dirty="0" err="1" smtClean="0">
                <a:latin typeface="Gulim" pitchFamily="34" charset="-127"/>
                <a:ea typeface="Gulim" pitchFamily="34" charset="-127"/>
              </a:rPr>
              <a:t>особисто</a:t>
            </a:r>
            <a:endParaRPr lang="ru-RU" dirty="0" smtClean="0">
              <a:latin typeface="Gulim" pitchFamily="34" charset="-127"/>
              <a:ea typeface="Gulim" pitchFamily="34" charset="-127"/>
            </a:endParaRPr>
          </a:p>
          <a:p>
            <a:pPr marL="0" indent="3175">
              <a:buNone/>
              <a:defRPr/>
            </a:pPr>
            <a:r>
              <a:rPr lang="ru-RU" dirty="0" smtClean="0">
                <a:latin typeface="Gulim" pitchFamily="34" charset="-127"/>
                <a:ea typeface="Gulim" pitchFamily="34" charset="-127"/>
              </a:rPr>
              <a:t> </a:t>
            </a:r>
            <a:r>
              <a:rPr lang="ru-RU" dirty="0" err="1" smtClean="0">
                <a:latin typeface="Gulim" pitchFamily="34" charset="-127"/>
                <a:ea typeface="Gulim" pitchFamily="34" charset="-127"/>
              </a:rPr>
              <a:t>Пулюєм</a:t>
            </a:r>
            <a:r>
              <a:rPr lang="ru-RU" dirty="0" smtClean="0">
                <a:latin typeface="Gulim" pitchFamily="34" charset="-127"/>
                <a:ea typeface="Gulim" pitchFamily="34" charset="-127"/>
              </a:rPr>
              <a:t> </a:t>
            </a:r>
            <a:r>
              <a:rPr lang="ru-RU" dirty="0" err="1" smtClean="0">
                <a:latin typeface="Gulim" pitchFamily="34" charset="-127"/>
                <a:ea typeface="Gulim" pitchFamily="34" charset="-127"/>
              </a:rPr>
              <a:t>презентовані</a:t>
            </a:r>
            <a:r>
              <a:rPr lang="ru-RU" dirty="0" smtClean="0">
                <a:latin typeface="Gulim" pitchFamily="34" charset="-127"/>
                <a:ea typeface="Gulim" pitchFamily="34" charset="-127"/>
              </a:rPr>
              <a:t> </a:t>
            </a:r>
            <a:r>
              <a:rPr lang="ru-RU" dirty="0" err="1" smtClean="0">
                <a:latin typeface="Gulim" pitchFamily="34" charset="-127"/>
                <a:ea typeface="Gulim" pitchFamily="34" charset="-127"/>
              </a:rPr>
              <a:t>свої</a:t>
            </a:r>
            <a:r>
              <a:rPr lang="ru-RU" dirty="0" smtClean="0">
                <a:latin typeface="Gulim" pitchFamily="34" charset="-127"/>
                <a:ea typeface="Gulim" pitchFamily="34" charset="-127"/>
              </a:rPr>
              <a:t> </a:t>
            </a:r>
            <a:r>
              <a:rPr lang="ru-RU" dirty="0" err="1" smtClean="0">
                <a:latin typeface="Gulim" pitchFamily="34" charset="-127"/>
                <a:ea typeface="Gulim" pitchFamily="34" charset="-127"/>
              </a:rPr>
              <a:t>праці</a:t>
            </a:r>
            <a:r>
              <a:rPr lang="ru-RU" dirty="0" smtClean="0">
                <a:latin typeface="Gulim" pitchFamily="34" charset="-127"/>
                <a:ea typeface="Gulim" pitchFamily="34" charset="-127"/>
              </a:rPr>
              <a:t>.</a:t>
            </a:r>
          </a:p>
          <a:p>
            <a:pPr marL="0" indent="3175">
              <a:buNone/>
              <a:defRPr/>
            </a:pPr>
            <a:r>
              <a:rPr lang="ru-RU" dirty="0" err="1" smtClean="0">
                <a:latin typeface="Gulim" pitchFamily="34" charset="-127"/>
                <a:ea typeface="Gulim" pitchFamily="34" charset="-127"/>
              </a:rPr>
              <a:t>Рентгенівське</a:t>
            </a:r>
            <a:r>
              <a:rPr lang="ru-RU" dirty="0" smtClean="0">
                <a:latin typeface="Gulim" pitchFamily="34" charset="-127"/>
                <a:ea typeface="Gulim" pitchFamily="34" charset="-127"/>
              </a:rPr>
              <a:t> </a:t>
            </a:r>
            <a:r>
              <a:rPr lang="ru-RU" dirty="0" err="1" smtClean="0">
                <a:latin typeface="Gulim" pitchFamily="34" charset="-127"/>
                <a:ea typeface="Gulim" pitchFamily="34" charset="-127"/>
              </a:rPr>
              <a:t>випромінювання</a:t>
            </a:r>
            <a:r>
              <a:rPr lang="ru-RU" dirty="0" smtClean="0">
                <a:latin typeface="Gulim" pitchFamily="34" charset="-127"/>
                <a:ea typeface="Gulim" pitchFamily="34" charset="-127"/>
              </a:rPr>
              <a:t> </a:t>
            </a:r>
          </a:p>
          <a:p>
            <a:pPr marL="0" indent="3175">
              <a:buNone/>
              <a:defRPr/>
            </a:pPr>
            <a:r>
              <a:rPr lang="ru-RU" dirty="0" err="1" smtClean="0">
                <a:latin typeface="Gulim" pitchFamily="34" charset="-127"/>
                <a:ea typeface="Gulim" pitchFamily="34" charset="-127"/>
              </a:rPr>
              <a:t>використовуються</a:t>
            </a:r>
            <a:r>
              <a:rPr lang="ru-RU" dirty="0" smtClean="0">
                <a:latin typeface="Gulim" pitchFamily="34" charset="-127"/>
                <a:ea typeface="Gulim" pitchFamily="34" charset="-127"/>
              </a:rPr>
              <a:t> для </a:t>
            </a:r>
            <a:r>
              <a:rPr lang="ru-RU" dirty="0" err="1" smtClean="0">
                <a:latin typeface="Gulim" pitchFamily="34" charset="-127"/>
                <a:ea typeface="Gulim" pitchFamily="34" charset="-127"/>
              </a:rPr>
              <a:t>флюорографії</a:t>
            </a:r>
            <a:r>
              <a:rPr lang="ru-RU" dirty="0" smtClean="0">
                <a:latin typeface="Gulim" pitchFamily="34" charset="-127"/>
                <a:ea typeface="Gulim" pitchFamily="34" charset="-127"/>
              </a:rPr>
              <a:t>,</a:t>
            </a:r>
          </a:p>
          <a:p>
            <a:pPr marL="0" indent="3175">
              <a:buNone/>
              <a:defRPr/>
            </a:pPr>
            <a:r>
              <a:rPr lang="ru-RU" dirty="0" err="1" smtClean="0">
                <a:latin typeface="Gulim" pitchFamily="34" charset="-127"/>
                <a:ea typeface="Gulim" pitchFamily="34" charset="-127"/>
              </a:rPr>
              <a:t>рентгенівського</a:t>
            </a:r>
            <a:r>
              <a:rPr lang="ru-RU" dirty="0" smtClean="0">
                <a:latin typeface="Gulim" pitchFamily="34" charset="-127"/>
                <a:ea typeface="Gulim" pitchFamily="34" charset="-127"/>
              </a:rPr>
              <a:t> </a:t>
            </a:r>
            <a:r>
              <a:rPr lang="ru-RU" dirty="0" err="1" smtClean="0">
                <a:latin typeface="Gulim" pitchFamily="34" charset="-127"/>
                <a:ea typeface="Gulim" pitchFamily="34" charset="-127"/>
              </a:rPr>
              <a:t>аналізу</a:t>
            </a:r>
            <a:r>
              <a:rPr lang="ru-RU" dirty="0" smtClean="0">
                <a:latin typeface="Gulim" pitchFamily="34" charset="-127"/>
                <a:ea typeface="Gulim" pitchFamily="34" charset="-127"/>
              </a:rPr>
              <a:t> </a:t>
            </a:r>
            <a:r>
              <a:rPr lang="ru-RU" dirty="0" err="1" smtClean="0">
                <a:latin typeface="Gulim" pitchFamily="34" charset="-127"/>
                <a:ea typeface="Gulim" pitchFamily="34" charset="-127"/>
              </a:rPr>
              <a:t>і</a:t>
            </a:r>
            <a:r>
              <a:rPr lang="ru-RU" dirty="0" smtClean="0">
                <a:latin typeface="Gulim" pitchFamily="34" charset="-127"/>
                <a:ea typeface="Gulim" pitchFamily="34" charset="-127"/>
              </a:rPr>
              <a:t> в </a:t>
            </a:r>
          </a:p>
          <a:p>
            <a:pPr marL="0" indent="3175">
              <a:buNone/>
              <a:defRPr/>
            </a:pPr>
            <a:r>
              <a:rPr lang="ru-RU" dirty="0" err="1" smtClean="0">
                <a:latin typeface="Gulim" pitchFamily="34" charset="-127"/>
                <a:ea typeface="Gulim" pitchFamily="34" charset="-127"/>
              </a:rPr>
              <a:t>кристалографії</a:t>
            </a:r>
            <a:r>
              <a:rPr lang="ru-RU" dirty="0" smtClean="0">
                <a:latin typeface="Gulim" pitchFamily="34" charset="-127"/>
                <a:ea typeface="Gulim" pitchFamily="34" charset="-127"/>
              </a:rPr>
              <a:t> для  </a:t>
            </a:r>
            <a:r>
              <a:rPr lang="ru-RU" dirty="0" err="1" smtClean="0">
                <a:latin typeface="Gulim" pitchFamily="34" charset="-127"/>
                <a:ea typeface="Gulim" pitchFamily="34" charset="-127"/>
              </a:rPr>
              <a:t>визначення</a:t>
            </a:r>
            <a:r>
              <a:rPr lang="ru-RU" dirty="0" smtClean="0">
                <a:latin typeface="Gulim" pitchFamily="34" charset="-127"/>
                <a:ea typeface="Gulim" pitchFamily="34" charset="-127"/>
              </a:rPr>
              <a:t> </a:t>
            </a:r>
          </a:p>
          <a:p>
            <a:pPr marL="0" indent="3175">
              <a:buNone/>
              <a:defRPr/>
            </a:pPr>
            <a:r>
              <a:rPr lang="ru-RU" dirty="0" err="1" smtClean="0">
                <a:latin typeface="Gulim" pitchFamily="34" charset="-127"/>
                <a:ea typeface="Gulim" pitchFamily="34" charset="-127"/>
              </a:rPr>
              <a:t>атомарної</a:t>
            </a:r>
            <a:r>
              <a:rPr lang="ru-RU" dirty="0" smtClean="0">
                <a:latin typeface="Gulim" pitchFamily="34" charset="-127"/>
                <a:ea typeface="Gulim" pitchFamily="34" charset="-127"/>
              </a:rPr>
              <a:t> </a:t>
            </a:r>
            <a:r>
              <a:rPr lang="ru-RU" dirty="0" err="1" smtClean="0">
                <a:latin typeface="Gulim" pitchFamily="34" charset="-127"/>
                <a:ea typeface="Gulim" pitchFamily="34" charset="-127"/>
              </a:rPr>
              <a:t>структури</a:t>
            </a:r>
            <a:r>
              <a:rPr lang="ru-RU" dirty="0" smtClean="0">
                <a:latin typeface="Gulim" pitchFamily="34" charset="-127"/>
                <a:ea typeface="Gulim" pitchFamily="34" charset="-127"/>
              </a:rPr>
              <a:t> </a:t>
            </a:r>
            <a:r>
              <a:rPr lang="ru-RU" dirty="0" err="1" smtClean="0">
                <a:latin typeface="Gulim" pitchFamily="34" charset="-127"/>
                <a:ea typeface="Gulim" pitchFamily="34" charset="-127"/>
              </a:rPr>
              <a:t>кристалів</a:t>
            </a:r>
            <a:r>
              <a:rPr lang="ru-RU" dirty="0" smtClean="0">
                <a:latin typeface="Gulim" pitchFamily="34" charset="-127"/>
                <a:ea typeface="Gulim" pitchFamily="34" charset="-127"/>
              </a:rPr>
              <a:t>.</a:t>
            </a:r>
          </a:p>
          <a:p>
            <a:pPr marL="0" indent="3175"/>
            <a:endParaRPr lang="uk-UA" dirty="0"/>
          </a:p>
        </p:txBody>
      </p:sp>
      <p:pic>
        <p:nvPicPr>
          <p:cNvPr id="4" name="Рисунок 3" descr="ZSLD65z6qmQ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548680"/>
            <a:ext cx="1971289" cy="53224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147248" cy="115212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Дифракція </a:t>
            </a:r>
            <a:r>
              <a:rPr lang="uk-UA" dirty="0" smtClean="0"/>
              <a:t>рентгенівського випромінювання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772816"/>
            <a:ext cx="5544616" cy="446449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ru-RU" dirty="0" err="1" smtClean="0">
                <a:latin typeface="Gulim" pitchFamily="34" charset="-127"/>
                <a:ea typeface="Gulim" pitchFamily="34" charset="-127"/>
              </a:rPr>
              <a:t>Атоми</a:t>
            </a:r>
            <a:r>
              <a:rPr lang="ru-RU" dirty="0" smtClean="0">
                <a:latin typeface="Gulim" pitchFamily="34" charset="-127"/>
                <a:ea typeface="Gulim" pitchFamily="34" charset="-127"/>
              </a:rPr>
              <a:t> </a:t>
            </a:r>
            <a:r>
              <a:rPr lang="ru-RU" dirty="0" err="1" smtClean="0">
                <a:latin typeface="Gulim" pitchFamily="34" charset="-127"/>
                <a:ea typeface="Gulim" pitchFamily="34" charset="-127"/>
              </a:rPr>
              <a:t>кристалів</a:t>
            </a:r>
            <a:r>
              <a:rPr lang="ru-RU" dirty="0" smtClean="0">
                <a:latin typeface="Gulim" pitchFamily="34" charset="-127"/>
                <a:ea typeface="Gulim" pitchFamily="34" charset="-127"/>
              </a:rPr>
              <a:t> </a:t>
            </a:r>
            <a:r>
              <a:rPr lang="ru-RU" dirty="0" err="1" smtClean="0">
                <a:latin typeface="Gulim" pitchFamily="34" charset="-127"/>
                <a:ea typeface="Gulim" pitchFamily="34" charset="-127"/>
              </a:rPr>
              <a:t>утворюють</a:t>
            </a:r>
            <a:r>
              <a:rPr lang="ru-RU" dirty="0" smtClean="0">
                <a:latin typeface="Gulim" pitchFamily="34" charset="-127"/>
                <a:ea typeface="Gulim" pitchFamily="34" charset="-127"/>
              </a:rPr>
              <a:t> </a:t>
            </a:r>
            <a:r>
              <a:rPr lang="ru-RU" dirty="0" err="1" smtClean="0">
                <a:latin typeface="Gulim" pitchFamily="34" charset="-127"/>
                <a:ea typeface="Gulim" pitchFamily="34" charset="-127"/>
              </a:rPr>
              <a:t>природні</a:t>
            </a:r>
            <a:endParaRPr lang="ru-RU" dirty="0" smtClean="0">
              <a:latin typeface="Gulim" pitchFamily="34" charset="-127"/>
              <a:ea typeface="Gulim" pitchFamily="34" charset="-127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ru-RU" dirty="0" err="1" smtClean="0">
                <a:latin typeface="Gulim" pitchFamily="34" charset="-127"/>
                <a:ea typeface="Gulim" pitchFamily="34" charset="-127"/>
              </a:rPr>
              <a:t>дифракційні</a:t>
            </a:r>
            <a:r>
              <a:rPr lang="ru-RU" dirty="0" smtClean="0">
                <a:latin typeface="Gulim" pitchFamily="34" charset="-127"/>
                <a:ea typeface="Gulim" pitchFamily="34" charset="-127"/>
              </a:rPr>
              <a:t> </a:t>
            </a:r>
            <a:r>
              <a:rPr lang="ru-RU" dirty="0" err="1" smtClean="0">
                <a:latin typeface="Gulim" pitchFamily="34" charset="-127"/>
                <a:ea typeface="Gulim" pitchFamily="34" charset="-127"/>
              </a:rPr>
              <a:t>ґратки</a:t>
            </a:r>
            <a:r>
              <a:rPr lang="ru-RU" dirty="0" smtClean="0">
                <a:latin typeface="Gulim" pitchFamily="34" charset="-127"/>
                <a:ea typeface="Gulim" pitchFamily="34" charset="-127"/>
              </a:rPr>
              <a:t> для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ru-RU" dirty="0" err="1" smtClean="0">
                <a:latin typeface="Gulim" pitchFamily="34" charset="-127"/>
                <a:ea typeface="Gulim" pitchFamily="34" charset="-127"/>
              </a:rPr>
              <a:t>Рентгенівських</a:t>
            </a:r>
            <a:r>
              <a:rPr lang="ru-RU" dirty="0" smtClean="0">
                <a:latin typeface="Gulim" pitchFamily="34" charset="-127"/>
                <a:ea typeface="Gulim" pitchFamily="34" charset="-127"/>
              </a:rPr>
              <a:t> </a:t>
            </a:r>
            <a:r>
              <a:rPr lang="ru-RU" dirty="0" err="1" smtClean="0">
                <a:latin typeface="Gulim" pitchFamily="34" charset="-127"/>
                <a:ea typeface="Gulim" pitchFamily="34" charset="-127"/>
              </a:rPr>
              <a:t>променів</a:t>
            </a:r>
            <a:r>
              <a:rPr lang="ru-RU" dirty="0" smtClean="0">
                <a:latin typeface="Gulim" pitchFamily="34" charset="-127"/>
                <a:ea typeface="Gulim" pitchFamily="34" charset="-127"/>
              </a:rPr>
              <a:t>.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ru-RU" dirty="0" err="1" smtClean="0">
                <a:latin typeface="Gulim" pitchFamily="34" charset="-127"/>
                <a:ea typeface="Gulim" pitchFamily="34" charset="-127"/>
              </a:rPr>
              <a:t>Розсіяння</a:t>
            </a:r>
            <a:r>
              <a:rPr lang="ru-RU" dirty="0" smtClean="0">
                <a:latin typeface="Gulim" pitchFamily="34" charset="-127"/>
                <a:ea typeface="Gulim" pitchFamily="34" charset="-127"/>
              </a:rPr>
              <a:t> </a:t>
            </a:r>
            <a:r>
              <a:rPr lang="ru-RU" dirty="0" err="1" smtClean="0">
                <a:latin typeface="Gulim" pitchFamily="34" charset="-127"/>
                <a:ea typeface="Gulim" pitchFamily="34" charset="-127"/>
              </a:rPr>
              <a:t>рентгенівського</a:t>
            </a:r>
            <a:endParaRPr lang="ru-RU" dirty="0" smtClean="0">
              <a:latin typeface="Gulim" pitchFamily="34" charset="-127"/>
              <a:ea typeface="Gulim" pitchFamily="34" charset="-127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ru-RU" dirty="0" err="1" smtClean="0">
                <a:latin typeface="Gulim" pitchFamily="34" charset="-127"/>
                <a:ea typeface="Gulim" pitchFamily="34" charset="-127"/>
              </a:rPr>
              <a:t>випромінювання</a:t>
            </a:r>
            <a:r>
              <a:rPr lang="ru-RU" dirty="0" smtClean="0">
                <a:latin typeface="Gulim" pitchFamily="34" charset="-127"/>
                <a:ea typeface="Gulim" pitchFamily="34" charset="-127"/>
              </a:rPr>
              <a:t> на </a:t>
            </a:r>
            <a:r>
              <a:rPr lang="ru-RU" dirty="0" err="1" smtClean="0">
                <a:latin typeface="Gulim" pitchFamily="34" charset="-127"/>
                <a:ea typeface="Gulim" pitchFamily="34" charset="-127"/>
              </a:rPr>
              <a:t>цих</a:t>
            </a:r>
            <a:r>
              <a:rPr lang="ru-RU" dirty="0" smtClean="0">
                <a:latin typeface="Gulim" pitchFamily="34" charset="-127"/>
                <a:ea typeface="Gulim" pitchFamily="34" charset="-127"/>
              </a:rPr>
              <a:t> </a:t>
            </a:r>
            <a:r>
              <a:rPr lang="ru-RU" dirty="0" err="1" smtClean="0">
                <a:latin typeface="Gulim" pitchFamily="34" charset="-127"/>
                <a:ea typeface="Gulim" pitchFamily="34" charset="-127"/>
              </a:rPr>
              <a:t>ґратках</a:t>
            </a:r>
            <a:endParaRPr lang="ru-RU" dirty="0" smtClean="0">
              <a:latin typeface="Gulim" pitchFamily="34" charset="-127"/>
              <a:ea typeface="Gulim" pitchFamily="34" charset="-127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ru-RU" dirty="0" err="1" smtClean="0">
                <a:latin typeface="Gulim" pitchFamily="34" charset="-127"/>
                <a:ea typeface="Gulim" pitchFamily="34" charset="-127"/>
              </a:rPr>
              <a:t>використовується</a:t>
            </a:r>
            <a:r>
              <a:rPr lang="ru-RU" dirty="0" smtClean="0">
                <a:latin typeface="Gulim" pitchFamily="34" charset="-127"/>
                <a:ea typeface="Gulim" pitchFamily="34" charset="-127"/>
              </a:rPr>
              <a:t> для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ru-RU" dirty="0" err="1" smtClean="0">
                <a:latin typeface="Gulim" pitchFamily="34" charset="-127"/>
                <a:ea typeface="Gulim" pitchFamily="34" charset="-127"/>
              </a:rPr>
              <a:t>визначення</a:t>
            </a:r>
            <a:r>
              <a:rPr lang="ru-RU" dirty="0" smtClean="0">
                <a:latin typeface="Gulim" pitchFamily="34" charset="-127"/>
                <a:ea typeface="Gulim" pitchFamily="34" charset="-127"/>
              </a:rPr>
              <a:t> </a:t>
            </a:r>
            <a:r>
              <a:rPr lang="ru-RU" dirty="0" err="1" smtClean="0">
                <a:latin typeface="Gulim" pitchFamily="34" charset="-127"/>
                <a:ea typeface="Gulim" pitchFamily="34" charset="-127"/>
              </a:rPr>
              <a:t>кристалічної</a:t>
            </a:r>
            <a:r>
              <a:rPr lang="ru-RU" dirty="0" smtClean="0">
                <a:latin typeface="Gulim" pitchFamily="34" charset="-127"/>
                <a:ea typeface="Gulim" pitchFamily="34" charset="-127"/>
              </a:rPr>
              <a:t>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ru-RU" dirty="0" err="1" smtClean="0">
                <a:latin typeface="Gulim" pitchFamily="34" charset="-127"/>
                <a:ea typeface="Gulim" pitchFamily="34" charset="-127"/>
              </a:rPr>
              <a:t>структури</a:t>
            </a:r>
            <a:r>
              <a:rPr lang="ru-RU" dirty="0" smtClean="0">
                <a:latin typeface="Gulim" pitchFamily="34" charset="-127"/>
                <a:ea typeface="Gulim" pitchFamily="34" charset="-127"/>
              </a:rPr>
              <a:t> </a:t>
            </a:r>
            <a:r>
              <a:rPr lang="ru-RU" dirty="0" err="1" smtClean="0">
                <a:latin typeface="Gulim" pitchFamily="34" charset="-127"/>
                <a:ea typeface="Gulim" pitchFamily="34" charset="-127"/>
              </a:rPr>
              <a:t>речовин</a:t>
            </a:r>
            <a:r>
              <a:rPr lang="ru-RU" dirty="0" smtClean="0">
                <a:latin typeface="Gulim" pitchFamily="34" charset="-127"/>
                <a:ea typeface="Gulim" pitchFamily="34" charset="-127"/>
              </a:rPr>
              <a:t>. </a:t>
            </a:r>
            <a:r>
              <a:rPr lang="ru-RU" dirty="0" err="1" smtClean="0">
                <a:latin typeface="Gulim" pitchFamily="34" charset="-127"/>
                <a:ea typeface="Gulim" pitchFamily="34" charset="-127"/>
              </a:rPr>
              <a:t>Саме</a:t>
            </a:r>
            <a:r>
              <a:rPr lang="ru-RU" dirty="0" smtClean="0">
                <a:latin typeface="Gulim" pitchFamily="34" charset="-127"/>
                <a:ea typeface="Gulim" pitchFamily="34" charset="-127"/>
              </a:rPr>
              <a:t>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ru-RU" dirty="0" smtClean="0">
                <a:latin typeface="Gulim" pitchFamily="34" charset="-127"/>
                <a:ea typeface="Gulim" pitchFamily="34" charset="-127"/>
              </a:rPr>
              <a:t>таким методом, в  1953 р.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ru-RU" dirty="0" err="1" smtClean="0">
                <a:latin typeface="Gulim" pitchFamily="34" charset="-127"/>
                <a:ea typeface="Gulim" pitchFamily="34" charset="-127"/>
              </a:rPr>
              <a:t>була</a:t>
            </a:r>
            <a:r>
              <a:rPr lang="ru-RU" dirty="0" smtClean="0">
                <a:latin typeface="Gulim" pitchFamily="34" charset="-127"/>
                <a:ea typeface="Gulim" pitchFamily="34" charset="-127"/>
              </a:rPr>
              <a:t> </a:t>
            </a:r>
            <a:r>
              <a:rPr lang="ru-RU" dirty="0" err="1" smtClean="0">
                <a:latin typeface="Gulim" pitchFamily="34" charset="-127"/>
                <a:ea typeface="Gulim" pitchFamily="34" charset="-127"/>
              </a:rPr>
              <a:t>розшифрована</a:t>
            </a:r>
            <a:endParaRPr lang="ru-RU" dirty="0" smtClean="0">
              <a:latin typeface="Gulim" pitchFamily="34" charset="-127"/>
              <a:ea typeface="Gulim" pitchFamily="34" charset="-127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ru-RU" dirty="0" smtClean="0">
                <a:latin typeface="Gulim" pitchFamily="34" charset="-127"/>
                <a:ea typeface="Gulim" pitchFamily="34" charset="-127"/>
              </a:rPr>
              <a:t>структура ДНК.</a:t>
            </a:r>
          </a:p>
          <a:p>
            <a:endParaRPr lang="uk-UA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1268760"/>
            <a:ext cx="1992195" cy="45601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47248" cy="100811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Поглинання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052736"/>
            <a:ext cx="8291264" cy="4464496"/>
          </a:xfrm>
        </p:spPr>
        <p:txBody>
          <a:bodyPr>
            <a:noAutofit/>
          </a:bodyPr>
          <a:lstStyle/>
          <a:p>
            <a:r>
              <a:rPr lang="uk-UA" sz="2000" dirty="0" smtClean="0">
                <a:latin typeface="Gulim" pitchFamily="34" charset="-127"/>
                <a:ea typeface="Gulim" pitchFamily="34" charset="-127"/>
              </a:rPr>
              <a:t>Рентгенівські промені слабо взаємодіють із </a:t>
            </a:r>
            <a:r>
              <a:rPr lang="uk-UA" sz="2000" dirty="0" smtClean="0">
                <a:latin typeface="Gulim" pitchFamily="34" charset="-127"/>
                <a:ea typeface="Gulim" pitchFamily="34" charset="-127"/>
                <a:hlinkClick r:id="rId2" tooltip="Речовина"/>
              </a:rPr>
              <a:t>речовиною</a:t>
            </a:r>
            <a:r>
              <a:rPr lang="uk-UA" sz="2000" dirty="0" smtClean="0">
                <a:latin typeface="Gulim" pitchFamily="34" charset="-127"/>
                <a:ea typeface="Gulim" pitchFamily="34" charset="-127"/>
              </a:rPr>
              <a:t>, завдяки чому мають велику проникність. Проте вони поглинаються в тому випадку, коли їхня енергія вища за енергію внутрішніх електронів </a:t>
            </a:r>
            <a:r>
              <a:rPr lang="uk-UA" sz="2000" dirty="0" smtClean="0">
                <a:latin typeface="Gulim" pitchFamily="34" charset="-127"/>
                <a:ea typeface="Gulim" pitchFamily="34" charset="-127"/>
                <a:hlinkClick r:id="rId3" tooltip="Атом"/>
              </a:rPr>
              <a:t>атомів</a:t>
            </a:r>
            <a:r>
              <a:rPr lang="uk-UA" sz="2000" dirty="0" smtClean="0">
                <a:latin typeface="Gulim" pitchFamily="34" charset="-127"/>
                <a:ea typeface="Gulim" pitchFamily="34" charset="-127"/>
              </a:rPr>
              <a:t>. На відміну від лінійчатих спектрів випромінювання спектр характеристичного поглинання складається зі смуг, оскільки електрон, вибитий із внутрішньої оболонки, покидає атом і може мати будь-яку енергію. Характерні частоти смуг також вказують на наявність хімічних елементів у сполуці.</a:t>
            </a:r>
          </a:p>
          <a:p>
            <a:r>
              <a:rPr lang="uk-UA" sz="2000" dirty="0" smtClean="0">
                <a:latin typeface="Gulim" pitchFamily="34" charset="-127"/>
                <a:ea typeface="Gulim" pitchFamily="34" charset="-127"/>
              </a:rPr>
              <a:t>Загалом із зростанням частоти рентгенівських променів поглинання падає, дещо зростаючи кожного разу, коли енергія кванта випромінювання перевищує енергію електрона на певній </a:t>
            </a:r>
            <a:r>
              <a:rPr lang="uk-UA" sz="2000" dirty="0" err="1" smtClean="0">
                <a:latin typeface="Gulim" pitchFamily="34" charset="-127"/>
                <a:ea typeface="Gulim" pitchFamily="34" charset="-127"/>
              </a:rPr>
              <a:t>орбіталі</a:t>
            </a:r>
            <a:r>
              <a:rPr lang="uk-UA" sz="2000" dirty="0" smtClean="0">
                <a:latin typeface="Gulim" pitchFamily="34" charset="-127"/>
                <a:ea typeface="Gulim" pitchFamily="34" charset="-127"/>
              </a:rPr>
              <a:t>.</a:t>
            </a:r>
          </a:p>
          <a:p>
            <a:r>
              <a:rPr lang="uk-UA" sz="2000" dirty="0" smtClean="0">
                <a:latin typeface="Gulim" pitchFamily="34" charset="-127"/>
                <a:ea typeface="Gulim" pitchFamily="34" charset="-127"/>
              </a:rPr>
              <a:t>Крім поглинання рентгенівські промені також розсіюються в речовині, змінюючи напрям розповсюдження.</a:t>
            </a:r>
          </a:p>
          <a:p>
            <a:endParaRPr lang="uk-UA" sz="2000" dirty="0">
              <a:latin typeface="Gulim" pitchFamily="34" charset="-127"/>
              <a:ea typeface="Gulim" pitchFamily="34" charset="-127"/>
            </a:endParaRPr>
          </a:p>
        </p:txBody>
      </p:sp>
    </p:spTree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075240" cy="108012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Опромінення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52736"/>
            <a:ext cx="8208912" cy="2736304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>
                <a:latin typeface="Gulim" pitchFamily="34" charset="-127"/>
                <a:ea typeface="Gulim" pitchFamily="34" charset="-127"/>
              </a:rPr>
              <a:t>Рентгенівські промені мають велику енергію — десятки й сотні кіло</a:t>
            </a:r>
            <a:r>
              <a:rPr lang="uk-UA" dirty="0" smtClean="0">
                <a:latin typeface="Gulim" pitchFamily="34" charset="-127"/>
                <a:ea typeface="Gulim" pitchFamily="34" charset="-127"/>
                <a:hlinkClick r:id="rId2" tooltip="Електронвольт"/>
              </a:rPr>
              <a:t>електронвольт</a:t>
            </a:r>
            <a:r>
              <a:rPr lang="uk-UA" dirty="0" smtClean="0">
                <a:latin typeface="Gulim" pitchFamily="34" charset="-127"/>
                <a:ea typeface="Gulim" pitchFamily="34" charset="-127"/>
              </a:rPr>
              <a:t>. Попри те, що вони слабо взаємодіють із речовиною, така взаємодія все ж існує, й при поглинанні вивільняється велика кількість </a:t>
            </a:r>
            <a:r>
              <a:rPr lang="uk-UA" dirty="0" smtClean="0">
                <a:latin typeface="Gulim" pitchFamily="34" charset="-127"/>
                <a:ea typeface="Gulim" pitchFamily="34" charset="-127"/>
                <a:hlinkClick r:id="rId3" tooltip="Енергія"/>
              </a:rPr>
              <a:t>енергії</a:t>
            </a:r>
            <a:r>
              <a:rPr lang="uk-UA" dirty="0" smtClean="0">
                <a:latin typeface="Gulim" pitchFamily="34" charset="-127"/>
                <a:ea typeface="Gulim" pitchFamily="34" charset="-127"/>
              </a:rPr>
              <a:t>, що може призвести до безповоротних пошкоджень у клітині живого </a:t>
            </a:r>
            <a:r>
              <a:rPr lang="uk-UA" dirty="0" smtClean="0">
                <a:latin typeface="Gulim" pitchFamily="34" charset="-127"/>
                <a:ea typeface="Gulim" pitchFamily="34" charset="-127"/>
                <a:hlinkClick r:id="rId4" tooltip="Організм"/>
              </a:rPr>
              <a:t>організму</a:t>
            </a:r>
            <a:r>
              <a:rPr lang="uk-UA" dirty="0" smtClean="0">
                <a:latin typeface="Gulim" pitchFamily="34" charset="-127"/>
                <a:ea typeface="Gulim" pitchFamily="34" charset="-127"/>
              </a:rPr>
              <a:t>. Тому рентгенівські промені небезпечні й робота з ними вимагає особливої уваги.</a:t>
            </a:r>
          </a:p>
          <a:p>
            <a:r>
              <a:rPr lang="uk-UA" dirty="0" smtClean="0">
                <a:latin typeface="Gulim" pitchFamily="34" charset="-127"/>
                <a:ea typeface="Gulim" pitchFamily="34" charset="-127"/>
              </a:rPr>
              <a:t>Доза опромінення вимірюється у </a:t>
            </a:r>
            <a:r>
              <a:rPr lang="uk-UA" dirty="0" smtClean="0">
                <a:latin typeface="Gulim" pitchFamily="34" charset="-127"/>
                <a:ea typeface="Gulim" pitchFamily="34" charset="-127"/>
                <a:hlinkClick r:id="rId5" tooltip="Бер"/>
              </a:rPr>
              <a:t>берах</a:t>
            </a:r>
            <a:r>
              <a:rPr lang="uk-UA" dirty="0" smtClean="0">
                <a:latin typeface="Gulim" pitchFamily="34" charset="-127"/>
                <a:ea typeface="Gulim" pitchFamily="34" charset="-127"/>
              </a:rPr>
              <a:t> — біологічних еквівалентах рентгена.</a:t>
            </a:r>
          </a:p>
          <a:p>
            <a:endParaRPr lang="uk-UA" dirty="0"/>
          </a:p>
        </p:txBody>
      </p:sp>
      <p:pic>
        <p:nvPicPr>
          <p:cNvPr id="4" name="Рисунок 3" descr="Br5Ok9dW0X8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283968" y="3501008"/>
            <a:ext cx="4336554" cy="23430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jaba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483768" y="4149080"/>
            <a:ext cx="2598936" cy="227147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 descr="476bff2bd8e55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11560" y="3501008"/>
            <a:ext cx="2239880" cy="19442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47248" cy="108012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Біологічна дія рентгенівського випромінювання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628800"/>
            <a:ext cx="8291264" cy="4464496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>
                <a:latin typeface="Gulim" pitchFamily="34" charset="-127"/>
                <a:ea typeface="Gulim" pitchFamily="34" charset="-127"/>
              </a:rPr>
              <a:t>Шкідлива біологічна дія рентгенівського випромінювання виявилася незабаром після його відкриття Рентгеном. Виявилося, що нове випромінювання може </a:t>
            </a:r>
            <a:r>
              <a:rPr lang="uk-UA" dirty="0" smtClean="0">
                <a:latin typeface="Gulim" pitchFamily="34" charset="-127"/>
                <a:ea typeface="Gulim" pitchFamily="34" charset="-127"/>
              </a:rPr>
              <a:t>викликати щось на кшталт сильного сонячного опіку (еритему), що </a:t>
            </a:r>
            <a:r>
              <a:rPr lang="uk-UA" dirty="0" smtClean="0">
                <a:latin typeface="Gulim" pitchFamily="34" charset="-127"/>
                <a:ea typeface="Gulim" pitchFamily="34" charset="-127"/>
              </a:rPr>
              <a:t>супроводжується більш </a:t>
            </a:r>
            <a:r>
              <a:rPr lang="uk-UA" dirty="0" smtClean="0">
                <a:latin typeface="Gulim" pitchFamily="34" charset="-127"/>
                <a:ea typeface="Gulim" pitchFamily="34" charset="-127"/>
              </a:rPr>
              <a:t>глибоким і стійким </a:t>
            </a:r>
            <a:r>
              <a:rPr lang="uk-UA" dirty="0" smtClean="0">
                <a:latin typeface="Gulim" pitchFamily="34" charset="-127"/>
                <a:ea typeface="Gulim" pitchFamily="34" charset="-127"/>
              </a:rPr>
              <a:t>пошкодженням шкіри</a:t>
            </a:r>
            <a:r>
              <a:rPr lang="uk-UA" dirty="0" smtClean="0">
                <a:latin typeface="Gulim" pitchFamily="34" charset="-127"/>
                <a:ea typeface="Gulim" pitchFamily="34" charset="-127"/>
              </a:rPr>
              <a:t>. З'являлися </a:t>
            </a:r>
            <a:r>
              <a:rPr lang="uk-UA" dirty="0" smtClean="0">
                <a:latin typeface="Gulim" pitchFamily="34" charset="-127"/>
                <a:ea typeface="Gulim" pitchFamily="34" charset="-127"/>
              </a:rPr>
              <a:t>виразки, які нерідко </a:t>
            </a:r>
            <a:r>
              <a:rPr lang="uk-UA" dirty="0" smtClean="0">
                <a:latin typeface="Gulim" pitchFamily="34" charset="-127"/>
                <a:ea typeface="Gulim" pitchFamily="34" charset="-127"/>
              </a:rPr>
              <a:t>переходили в рак. У багатьох випадках доводилося ампутувати пальці або руки. Траплялися й летальні наслідки. </a:t>
            </a:r>
            <a:br>
              <a:rPr lang="uk-UA" dirty="0" smtClean="0">
                <a:latin typeface="Gulim" pitchFamily="34" charset="-127"/>
                <a:ea typeface="Gulim" pitchFamily="34" charset="-127"/>
              </a:rPr>
            </a:br>
            <a:endParaRPr lang="uk-UA" dirty="0" smtClean="0">
              <a:latin typeface="Gulim" pitchFamily="34" charset="-127"/>
              <a:ea typeface="Gulim" pitchFamily="34" charset="-127"/>
            </a:endParaRPr>
          </a:p>
          <a:p>
            <a:r>
              <a:rPr lang="uk-UA" dirty="0" smtClean="0">
                <a:latin typeface="Gulim" pitchFamily="34" charset="-127"/>
                <a:ea typeface="Gulim" pitchFamily="34" charset="-127"/>
              </a:rPr>
              <a:t>Накопичення </a:t>
            </a:r>
            <a:r>
              <a:rPr lang="uk-UA" dirty="0" smtClean="0">
                <a:latin typeface="Gulim" pitchFamily="34" charset="-127"/>
                <a:ea typeface="Gulim" pitchFamily="34" charset="-127"/>
              </a:rPr>
              <a:t>знань про вплив рентгенівського випромінювання на організм людини привело до розробки національних і міжнародних стандартів на допустимі дози опромінення, опублікованих у різних довідкових виданнях. </a:t>
            </a:r>
            <a:br>
              <a:rPr lang="uk-UA" dirty="0" smtClean="0">
                <a:latin typeface="Gulim" pitchFamily="34" charset="-127"/>
                <a:ea typeface="Gulim" pitchFamily="34" charset="-127"/>
              </a:rPr>
            </a:br>
            <a:endParaRPr lang="uk-UA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104</TotalTime>
  <Words>207</Words>
  <Application>Microsoft Office PowerPoint</Application>
  <PresentationFormat>Экран (4:3)</PresentationFormat>
  <Paragraphs>43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Аспект</vt:lpstr>
      <vt:lpstr>Рентгенівське випромінювання</vt:lpstr>
      <vt:lpstr>Слайд 2</vt:lpstr>
      <vt:lpstr>Слайд 3</vt:lpstr>
      <vt:lpstr>Проблема пріоритету відкриття Х-променів </vt:lpstr>
      <vt:lpstr>Слайд 5</vt:lpstr>
      <vt:lpstr>  Дифракція рентгенівського випромінювання </vt:lpstr>
      <vt:lpstr>Поглинання </vt:lpstr>
      <vt:lpstr>Опромінення </vt:lpstr>
      <vt:lpstr>Біологічна дія рентгенівського випромінювання</vt:lpstr>
      <vt:lpstr>Небезпечні фактори рентгенівського випромінювання</vt:lpstr>
      <vt:lpstr>Перші рентген-апарати</vt:lpstr>
      <vt:lpstr>Сучасні рентген-апарати</vt:lpstr>
      <vt:lpstr>Приклади рентгенівських  знімків</vt:lpstr>
      <vt:lpstr>Дякуємо за увагу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Рентгенівське випромінювання</dc:title>
  <dc:creator>админ</dc:creator>
  <cp:lastModifiedBy>админ</cp:lastModifiedBy>
  <cp:revision>1</cp:revision>
  <dcterms:created xsi:type="dcterms:W3CDTF">2015-01-21T19:19:31Z</dcterms:created>
  <dcterms:modified xsi:type="dcterms:W3CDTF">2015-01-21T21:03:35Z</dcterms:modified>
</cp:coreProperties>
</file>