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72" r:id="rId3"/>
    <p:sldId id="268" r:id="rId4"/>
    <p:sldId id="264" r:id="rId5"/>
    <p:sldId id="273" r:id="rId6"/>
    <p:sldId id="269" r:id="rId7"/>
    <p:sldId id="258" r:id="rId8"/>
    <p:sldId id="270" r:id="rId9"/>
    <p:sldId id="261" r:id="rId10"/>
    <p:sldId id="260" r:id="rId11"/>
    <p:sldId id="259" r:id="rId12"/>
    <p:sldId id="263" r:id="rId13"/>
    <p:sldId id="271" r:id="rId14"/>
    <p:sldId id="265" r:id="rId15"/>
    <p:sldId id="267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6C4A3-17E0-4682-8089-44A43340911E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086F1B-65B9-447D-98EC-810590DD6761}">
      <dgm:prSet custT="1"/>
      <dgm:spPr/>
      <dgm:t>
        <a:bodyPr/>
        <a:lstStyle/>
        <a:p>
          <a:pPr rtl="0"/>
          <a:r>
            <a:rPr lang="ru-RU" sz="2300" dirty="0" smtClean="0"/>
            <a:t>Положительное:</a:t>
          </a:r>
          <a:endParaRPr lang="ru-RU" sz="2300" dirty="0"/>
        </a:p>
      </dgm:t>
    </dgm:pt>
    <dgm:pt modelId="{5DAC071A-5CFC-40AE-8D5B-8FB7F7B43B6A}" type="parTrans" cxnId="{33A25426-D1DA-4E42-98FB-23A27555ADD5}">
      <dgm:prSet/>
      <dgm:spPr/>
      <dgm:t>
        <a:bodyPr/>
        <a:lstStyle/>
        <a:p>
          <a:endParaRPr lang="ru-RU"/>
        </a:p>
      </dgm:t>
    </dgm:pt>
    <dgm:pt modelId="{02094277-9A3E-49CF-B804-0B5A1E953340}" type="sibTrans" cxnId="{33A25426-D1DA-4E42-98FB-23A27555ADD5}">
      <dgm:prSet/>
      <dgm:spPr/>
      <dgm:t>
        <a:bodyPr/>
        <a:lstStyle/>
        <a:p>
          <a:endParaRPr lang="ru-RU"/>
        </a:p>
      </dgm:t>
    </dgm:pt>
    <dgm:pt modelId="{71B45C08-59B4-4F27-AC11-722BE06E96AD}">
      <dgm:prSet custT="1"/>
      <dgm:spPr/>
      <dgm:t>
        <a:bodyPr/>
        <a:lstStyle/>
        <a:p>
          <a:pPr rtl="0"/>
          <a:r>
            <a:rPr lang="ru-RU" sz="2100" dirty="0" smtClean="0"/>
            <a:t>УФ- лучи инициируют процесс образования витамина Д, который необходим для усвоения организмом кальция и обеспечения нормального развития костного скелета;</a:t>
          </a:r>
          <a:endParaRPr lang="ru-RU" sz="2100" dirty="0"/>
        </a:p>
      </dgm:t>
    </dgm:pt>
    <dgm:pt modelId="{B61A25AB-8AE0-49B7-A354-1B28EFACA878}" type="parTrans" cxnId="{FEB030B8-76F8-479D-9D64-58844860C7B8}">
      <dgm:prSet/>
      <dgm:spPr/>
      <dgm:t>
        <a:bodyPr/>
        <a:lstStyle/>
        <a:p>
          <a:endParaRPr lang="ru-RU"/>
        </a:p>
      </dgm:t>
    </dgm:pt>
    <dgm:pt modelId="{3B459AF3-6FC1-459E-8D31-AD5FC1CBA957}" type="sibTrans" cxnId="{FEB030B8-76F8-479D-9D64-58844860C7B8}">
      <dgm:prSet/>
      <dgm:spPr/>
      <dgm:t>
        <a:bodyPr/>
        <a:lstStyle/>
        <a:p>
          <a:endParaRPr lang="ru-RU"/>
        </a:p>
      </dgm:t>
    </dgm:pt>
    <dgm:pt modelId="{1CA0D7E0-2E16-4B3B-8550-3F5803E95936}">
      <dgm:prSet custT="1"/>
      <dgm:spPr/>
      <dgm:t>
        <a:bodyPr/>
        <a:lstStyle/>
        <a:p>
          <a:pPr rtl="0"/>
          <a:r>
            <a:rPr lang="ru-RU" sz="2100" dirty="0" smtClean="0"/>
            <a:t>ультрафиолет активно влияет на синтез гормонов, отвечающих за суточный биологический ритм;</a:t>
          </a:r>
          <a:endParaRPr lang="ru-RU" sz="2100" dirty="0"/>
        </a:p>
      </dgm:t>
    </dgm:pt>
    <dgm:pt modelId="{9331F35E-9226-445E-AA22-A043B0FC28E4}" type="parTrans" cxnId="{15AFC870-983A-4E56-B1AC-58313CA47C46}">
      <dgm:prSet/>
      <dgm:spPr/>
      <dgm:t>
        <a:bodyPr/>
        <a:lstStyle/>
        <a:p>
          <a:endParaRPr lang="ru-RU"/>
        </a:p>
      </dgm:t>
    </dgm:pt>
    <dgm:pt modelId="{5CC3FDC8-0D13-449E-923B-0C3944596729}" type="sibTrans" cxnId="{15AFC870-983A-4E56-B1AC-58313CA47C46}">
      <dgm:prSet/>
      <dgm:spPr/>
      <dgm:t>
        <a:bodyPr/>
        <a:lstStyle/>
        <a:p>
          <a:endParaRPr lang="ru-RU"/>
        </a:p>
      </dgm:t>
    </dgm:pt>
    <dgm:pt modelId="{44A4BF2E-AA59-4A77-944D-5C19A746DF8C}">
      <dgm:prSet custT="1"/>
      <dgm:spPr/>
      <dgm:t>
        <a:bodyPr/>
        <a:lstStyle/>
        <a:p>
          <a:pPr rtl="0"/>
          <a:r>
            <a:rPr lang="ru-RU" sz="2100" dirty="0" smtClean="0"/>
            <a:t>бактерицидная функция.</a:t>
          </a:r>
          <a:endParaRPr lang="ru-RU" sz="2100" dirty="0"/>
        </a:p>
      </dgm:t>
    </dgm:pt>
    <dgm:pt modelId="{A19A53F3-6975-4D7C-A264-CBF55169D791}" type="parTrans" cxnId="{1FB2A22F-F063-4D37-82C6-A95BC78EB46A}">
      <dgm:prSet/>
      <dgm:spPr/>
      <dgm:t>
        <a:bodyPr/>
        <a:lstStyle/>
        <a:p>
          <a:endParaRPr lang="ru-RU"/>
        </a:p>
      </dgm:t>
    </dgm:pt>
    <dgm:pt modelId="{E363C3C4-83EF-42F0-815E-5CC960A34B99}" type="sibTrans" cxnId="{1FB2A22F-F063-4D37-82C6-A95BC78EB46A}">
      <dgm:prSet/>
      <dgm:spPr/>
      <dgm:t>
        <a:bodyPr/>
        <a:lstStyle/>
        <a:p>
          <a:endParaRPr lang="ru-RU"/>
        </a:p>
      </dgm:t>
    </dgm:pt>
    <dgm:pt modelId="{CD6A4D11-B024-4A13-876A-C8886A5F7632}">
      <dgm:prSet custT="1"/>
      <dgm:spPr/>
      <dgm:t>
        <a:bodyPr/>
        <a:lstStyle/>
        <a:p>
          <a:pPr rtl="0"/>
          <a:r>
            <a:rPr lang="ru-RU" sz="2300" dirty="0" smtClean="0"/>
            <a:t>Негативное:</a:t>
          </a:r>
          <a:endParaRPr lang="ru-RU" sz="2300" dirty="0"/>
        </a:p>
      </dgm:t>
    </dgm:pt>
    <dgm:pt modelId="{4632C067-A34C-45DB-98F9-B688DDC40166}" type="parTrans" cxnId="{72A5F9A6-A8B1-4719-942F-FCDEDC2CEF2E}">
      <dgm:prSet/>
      <dgm:spPr/>
      <dgm:t>
        <a:bodyPr/>
        <a:lstStyle/>
        <a:p>
          <a:endParaRPr lang="ru-RU"/>
        </a:p>
      </dgm:t>
    </dgm:pt>
    <dgm:pt modelId="{8E4150BA-448B-4CD5-8583-16895153E157}" type="sibTrans" cxnId="{72A5F9A6-A8B1-4719-942F-FCDEDC2CEF2E}">
      <dgm:prSet/>
      <dgm:spPr/>
      <dgm:t>
        <a:bodyPr/>
        <a:lstStyle/>
        <a:p>
          <a:endParaRPr lang="ru-RU"/>
        </a:p>
      </dgm:t>
    </dgm:pt>
    <dgm:pt modelId="{43A18A28-83BC-4CBD-8AAD-F67F713B25BB}">
      <dgm:prSet custT="1"/>
      <dgm:spPr/>
      <dgm:t>
        <a:bodyPr/>
        <a:lstStyle/>
        <a:p>
          <a:pPr rtl="0"/>
          <a:r>
            <a:rPr lang="ru-RU" sz="2100" dirty="0" smtClean="0"/>
            <a:t>вызванные большой дозой облучения, полученной за короткое время (например, солнечный ожог). Они происходят преимущественно за счет лучей UVB, энергия которых многократно превосходит энергию лучей UVA;</a:t>
          </a:r>
          <a:endParaRPr lang="ru-RU" sz="2100" dirty="0"/>
        </a:p>
      </dgm:t>
    </dgm:pt>
    <dgm:pt modelId="{FFF9F077-DC01-4E02-B652-55FB4E0717A4}" type="parTrans" cxnId="{9E9B7C56-2FED-470E-AE4B-8EAC7C37DC6B}">
      <dgm:prSet/>
      <dgm:spPr/>
      <dgm:t>
        <a:bodyPr/>
        <a:lstStyle/>
        <a:p>
          <a:endParaRPr lang="ru-RU"/>
        </a:p>
      </dgm:t>
    </dgm:pt>
    <dgm:pt modelId="{89DAF143-AEF8-4D11-8769-9CEB0496E18C}" type="sibTrans" cxnId="{9E9B7C56-2FED-470E-AE4B-8EAC7C37DC6B}">
      <dgm:prSet/>
      <dgm:spPr/>
      <dgm:t>
        <a:bodyPr/>
        <a:lstStyle/>
        <a:p>
          <a:endParaRPr lang="ru-RU"/>
        </a:p>
      </dgm:t>
    </dgm:pt>
    <dgm:pt modelId="{594B9E05-448B-4656-A345-4744C263DC8A}">
      <dgm:prSet custT="1"/>
      <dgm:spPr/>
      <dgm:t>
        <a:bodyPr/>
        <a:lstStyle/>
        <a:p>
          <a:pPr rtl="0"/>
          <a:r>
            <a:rPr lang="ru-RU" sz="2100" dirty="0" smtClean="0"/>
            <a:t>вызванные длительным облучением умеренными дозами. Они возникают преимущественно за счет лучей спектра UVA, которые несут меньшую энергию, но способны глубже проникать в кожу, и их интенсивность мало меняется в течение дня и практически не зависит от времени года.</a:t>
          </a:r>
          <a:endParaRPr lang="ru-RU" sz="2100" dirty="0"/>
        </a:p>
      </dgm:t>
    </dgm:pt>
    <dgm:pt modelId="{A255B126-9B4C-44BD-9A9A-D8CC2DB46DFD}" type="parTrans" cxnId="{C4E024C9-12F0-49DB-9565-8FBD337D503F}">
      <dgm:prSet/>
      <dgm:spPr/>
      <dgm:t>
        <a:bodyPr/>
        <a:lstStyle/>
        <a:p>
          <a:endParaRPr lang="ru-RU"/>
        </a:p>
      </dgm:t>
    </dgm:pt>
    <dgm:pt modelId="{0AF538E7-2FBB-4F66-BA0C-436A0B9C85BE}" type="sibTrans" cxnId="{C4E024C9-12F0-49DB-9565-8FBD337D503F}">
      <dgm:prSet/>
      <dgm:spPr/>
      <dgm:t>
        <a:bodyPr/>
        <a:lstStyle/>
        <a:p>
          <a:endParaRPr lang="ru-RU"/>
        </a:p>
      </dgm:t>
    </dgm:pt>
    <dgm:pt modelId="{F7B87E8E-254A-495B-935F-C7EE671C4903}" type="pres">
      <dgm:prSet presAssocID="{4C96C4A3-17E0-4682-8089-44A4334091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2482FA-DD9D-4742-84D8-F52F43FEBC7F}" type="pres">
      <dgm:prSet presAssocID="{64086F1B-65B9-447D-98EC-810590DD67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70AD7-DC56-49E6-8FF9-EA5032A9D6F1}" type="pres">
      <dgm:prSet presAssocID="{64086F1B-65B9-447D-98EC-810590DD676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1869-E1A4-4EDC-9D6F-4DBCCAF57456}" type="pres">
      <dgm:prSet presAssocID="{CD6A4D11-B024-4A13-876A-C8886A5F763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EC9AD-A995-4740-A6F9-7915FFC2201D}" type="pres">
      <dgm:prSet presAssocID="{CD6A4D11-B024-4A13-876A-C8886A5F763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9B7C56-2FED-470E-AE4B-8EAC7C37DC6B}" srcId="{CD6A4D11-B024-4A13-876A-C8886A5F7632}" destId="{43A18A28-83BC-4CBD-8AAD-F67F713B25BB}" srcOrd="0" destOrd="0" parTransId="{FFF9F077-DC01-4E02-B652-55FB4E0717A4}" sibTransId="{89DAF143-AEF8-4D11-8769-9CEB0496E18C}"/>
    <dgm:cxn modelId="{877A26CC-9CC2-4A2F-A9C8-66D4EEAD0EDA}" type="presOf" srcId="{4C96C4A3-17E0-4682-8089-44A43340911E}" destId="{F7B87E8E-254A-495B-935F-C7EE671C4903}" srcOrd="0" destOrd="0" presId="urn:microsoft.com/office/officeart/2005/8/layout/vList2"/>
    <dgm:cxn modelId="{15AFC870-983A-4E56-B1AC-58313CA47C46}" srcId="{64086F1B-65B9-447D-98EC-810590DD6761}" destId="{1CA0D7E0-2E16-4B3B-8550-3F5803E95936}" srcOrd="1" destOrd="0" parTransId="{9331F35E-9226-445E-AA22-A043B0FC28E4}" sibTransId="{5CC3FDC8-0D13-449E-923B-0C3944596729}"/>
    <dgm:cxn modelId="{72A5F9A6-A8B1-4719-942F-FCDEDC2CEF2E}" srcId="{4C96C4A3-17E0-4682-8089-44A43340911E}" destId="{CD6A4D11-B024-4A13-876A-C8886A5F7632}" srcOrd="1" destOrd="0" parTransId="{4632C067-A34C-45DB-98F9-B688DDC40166}" sibTransId="{8E4150BA-448B-4CD5-8583-16895153E157}"/>
    <dgm:cxn modelId="{C4E024C9-12F0-49DB-9565-8FBD337D503F}" srcId="{CD6A4D11-B024-4A13-876A-C8886A5F7632}" destId="{594B9E05-448B-4656-A345-4744C263DC8A}" srcOrd="1" destOrd="0" parTransId="{A255B126-9B4C-44BD-9A9A-D8CC2DB46DFD}" sibTransId="{0AF538E7-2FBB-4F66-BA0C-436A0B9C85BE}"/>
    <dgm:cxn modelId="{1FB2A22F-F063-4D37-82C6-A95BC78EB46A}" srcId="{64086F1B-65B9-447D-98EC-810590DD6761}" destId="{44A4BF2E-AA59-4A77-944D-5C19A746DF8C}" srcOrd="2" destOrd="0" parTransId="{A19A53F3-6975-4D7C-A264-CBF55169D791}" sibTransId="{E363C3C4-83EF-42F0-815E-5CC960A34B99}"/>
    <dgm:cxn modelId="{FEB030B8-76F8-479D-9D64-58844860C7B8}" srcId="{64086F1B-65B9-447D-98EC-810590DD6761}" destId="{71B45C08-59B4-4F27-AC11-722BE06E96AD}" srcOrd="0" destOrd="0" parTransId="{B61A25AB-8AE0-49B7-A354-1B28EFACA878}" sibTransId="{3B459AF3-6FC1-459E-8D31-AD5FC1CBA957}"/>
    <dgm:cxn modelId="{CEB82344-0BEB-4814-8A03-87615514A0F2}" type="presOf" srcId="{44A4BF2E-AA59-4A77-944D-5C19A746DF8C}" destId="{E8170AD7-DC56-49E6-8FF9-EA5032A9D6F1}" srcOrd="0" destOrd="2" presId="urn:microsoft.com/office/officeart/2005/8/layout/vList2"/>
    <dgm:cxn modelId="{87E013E2-4F35-401E-9BD6-4178BEA89076}" type="presOf" srcId="{594B9E05-448B-4656-A345-4744C263DC8A}" destId="{37BEC9AD-A995-4740-A6F9-7915FFC2201D}" srcOrd="0" destOrd="1" presId="urn:microsoft.com/office/officeart/2005/8/layout/vList2"/>
    <dgm:cxn modelId="{9C38E103-4CCA-4CBD-9FE1-190C7B6ABCF5}" type="presOf" srcId="{43A18A28-83BC-4CBD-8AAD-F67F713B25BB}" destId="{37BEC9AD-A995-4740-A6F9-7915FFC2201D}" srcOrd="0" destOrd="0" presId="urn:microsoft.com/office/officeart/2005/8/layout/vList2"/>
    <dgm:cxn modelId="{E24B234D-499E-4E9E-BDAA-6C79C174E55B}" type="presOf" srcId="{71B45C08-59B4-4F27-AC11-722BE06E96AD}" destId="{E8170AD7-DC56-49E6-8FF9-EA5032A9D6F1}" srcOrd="0" destOrd="0" presId="urn:microsoft.com/office/officeart/2005/8/layout/vList2"/>
    <dgm:cxn modelId="{8F645664-AED7-485F-9A98-0915D40D461B}" type="presOf" srcId="{1CA0D7E0-2E16-4B3B-8550-3F5803E95936}" destId="{E8170AD7-DC56-49E6-8FF9-EA5032A9D6F1}" srcOrd="0" destOrd="1" presId="urn:microsoft.com/office/officeart/2005/8/layout/vList2"/>
    <dgm:cxn modelId="{26E32A9C-0D91-47E8-A6AC-9BD3826395CC}" type="presOf" srcId="{64086F1B-65B9-447D-98EC-810590DD6761}" destId="{B32482FA-DD9D-4742-84D8-F52F43FEBC7F}" srcOrd="0" destOrd="0" presId="urn:microsoft.com/office/officeart/2005/8/layout/vList2"/>
    <dgm:cxn modelId="{33A25426-D1DA-4E42-98FB-23A27555ADD5}" srcId="{4C96C4A3-17E0-4682-8089-44A43340911E}" destId="{64086F1B-65B9-447D-98EC-810590DD6761}" srcOrd="0" destOrd="0" parTransId="{5DAC071A-5CFC-40AE-8D5B-8FB7F7B43B6A}" sibTransId="{02094277-9A3E-49CF-B804-0B5A1E953340}"/>
    <dgm:cxn modelId="{DBF05262-90DC-4D7F-9006-D245FFE5C329}" type="presOf" srcId="{CD6A4D11-B024-4A13-876A-C8886A5F7632}" destId="{02C61869-E1A4-4EDC-9D6F-4DBCCAF57456}" srcOrd="0" destOrd="0" presId="urn:microsoft.com/office/officeart/2005/8/layout/vList2"/>
    <dgm:cxn modelId="{D3D4B053-F579-4E0C-B7F9-3002D45AA09C}" type="presParOf" srcId="{F7B87E8E-254A-495B-935F-C7EE671C4903}" destId="{B32482FA-DD9D-4742-84D8-F52F43FEBC7F}" srcOrd="0" destOrd="0" presId="urn:microsoft.com/office/officeart/2005/8/layout/vList2"/>
    <dgm:cxn modelId="{C511CC34-B265-42EE-AEF8-046FAF09E825}" type="presParOf" srcId="{F7B87E8E-254A-495B-935F-C7EE671C4903}" destId="{E8170AD7-DC56-49E6-8FF9-EA5032A9D6F1}" srcOrd="1" destOrd="0" presId="urn:microsoft.com/office/officeart/2005/8/layout/vList2"/>
    <dgm:cxn modelId="{C163676C-0497-4AA4-AF27-1D43E9DD08A4}" type="presParOf" srcId="{F7B87E8E-254A-495B-935F-C7EE671C4903}" destId="{02C61869-E1A4-4EDC-9D6F-4DBCCAF57456}" srcOrd="2" destOrd="0" presId="urn:microsoft.com/office/officeart/2005/8/layout/vList2"/>
    <dgm:cxn modelId="{6DE61DC0-EBB1-42D7-93A4-B909685AF067}" type="presParOf" srcId="{F7B87E8E-254A-495B-935F-C7EE671C4903}" destId="{37BEC9AD-A995-4740-A6F9-7915FFC2201D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2482FA-DD9D-4742-84D8-F52F43FEBC7F}">
      <dsp:nvSpPr>
        <dsp:cNvPr id="0" name=""/>
        <dsp:cNvSpPr/>
      </dsp:nvSpPr>
      <dsp:spPr>
        <a:xfrm>
          <a:off x="0" y="26097"/>
          <a:ext cx="8858312" cy="58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Положительное:</a:t>
          </a:r>
          <a:endParaRPr lang="ru-RU" sz="2300" kern="1200" dirty="0"/>
        </a:p>
      </dsp:txBody>
      <dsp:txXfrm>
        <a:off x="0" y="26097"/>
        <a:ext cx="8858312" cy="580320"/>
      </dsp:txXfrm>
    </dsp:sp>
    <dsp:sp modelId="{E8170AD7-DC56-49E6-8FF9-EA5032A9D6F1}">
      <dsp:nvSpPr>
        <dsp:cNvPr id="0" name=""/>
        <dsp:cNvSpPr/>
      </dsp:nvSpPr>
      <dsp:spPr>
        <a:xfrm>
          <a:off x="0" y="606417"/>
          <a:ext cx="8858312" cy="1957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51" tIns="26670" rIns="149352" bIns="2667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УФ- лучи инициируют процесс образования витамина Д, который необходим для усвоения организмом кальция и обеспечения нормального развития костного скелета;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ультрафиолет активно влияет на синтез гормонов, отвечающих за суточный биологический ритм;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бактерицидная функция.</a:t>
          </a:r>
          <a:endParaRPr lang="ru-RU" sz="2100" kern="1200" dirty="0"/>
        </a:p>
      </dsp:txBody>
      <dsp:txXfrm>
        <a:off x="0" y="606417"/>
        <a:ext cx="8858312" cy="1957185"/>
      </dsp:txXfrm>
    </dsp:sp>
    <dsp:sp modelId="{02C61869-E1A4-4EDC-9D6F-4DBCCAF57456}">
      <dsp:nvSpPr>
        <dsp:cNvPr id="0" name=""/>
        <dsp:cNvSpPr/>
      </dsp:nvSpPr>
      <dsp:spPr>
        <a:xfrm>
          <a:off x="0" y="2563602"/>
          <a:ext cx="8858312" cy="580320"/>
        </a:xfrm>
        <a:prstGeom prst="roundRect">
          <a:avLst/>
        </a:prstGeom>
        <a:gradFill rotWithShape="0">
          <a:gsLst>
            <a:gs pos="0">
              <a:schemeClr val="accent4">
                <a:hueOff val="1814420"/>
                <a:satOff val="-594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1814420"/>
                <a:satOff val="-594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1814420"/>
                <a:satOff val="-594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Негативное:</a:t>
          </a:r>
          <a:endParaRPr lang="ru-RU" sz="2300" kern="1200" dirty="0"/>
        </a:p>
      </dsp:txBody>
      <dsp:txXfrm>
        <a:off x="0" y="2563602"/>
        <a:ext cx="8858312" cy="580320"/>
      </dsp:txXfrm>
    </dsp:sp>
    <dsp:sp modelId="{37BEC9AD-A995-4740-A6F9-7915FFC2201D}">
      <dsp:nvSpPr>
        <dsp:cNvPr id="0" name=""/>
        <dsp:cNvSpPr/>
      </dsp:nvSpPr>
      <dsp:spPr>
        <a:xfrm>
          <a:off x="0" y="3143922"/>
          <a:ext cx="8858312" cy="2759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251" tIns="26670" rIns="149352" bIns="2667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вызванные большой дозой облучения, полученной за короткое время (например, солнечный ожог). Они происходят преимущественно за счет лучей UVB, энергия которых многократно превосходит энергию лучей UVA;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100" kern="1200" dirty="0" smtClean="0"/>
            <a:t>вызванные длительным облучением умеренными дозами. Они возникают преимущественно за счет лучей спектра UVA, которые несут меньшую энергию, но способны глубже проникать в кожу, и их интенсивность мало меняется в течение дня и практически не зависит от времени года.</a:t>
          </a:r>
          <a:endParaRPr lang="ru-RU" sz="2100" kern="1200" dirty="0"/>
        </a:p>
      </dsp:txBody>
      <dsp:txXfrm>
        <a:off x="0" y="3143922"/>
        <a:ext cx="8858312" cy="275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B620-60BC-4585-8739-57997EF00A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8ED6-EA36-48BB-939F-4D13427A0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8BE9-287E-44B4-87C0-5F69112CE0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9D52-C540-4F34-A866-16E552CFA2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F12A-847D-4659-9F28-17DBB5452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1E45-5D14-40CA-9065-725E97179C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642F-D53F-4D46-8870-7392D1B034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B6E8B-D0C8-4881-A2D0-2BC1B273B3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3285-FDA3-4127-ACAB-0A3B4676F7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D374-AC69-4255-9E22-6524E2202C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EF87-F757-4E3F-9F58-6AD0B9562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 rot="10800000">
            <a:off x="-33338" y="5670550"/>
            <a:ext cx="9213851" cy="1287463"/>
            <a:chOff x="-36512" y="-49288"/>
            <a:chExt cx="9214942" cy="1287270"/>
          </a:xfrm>
        </p:grpSpPr>
        <p:sp>
          <p:nvSpPr>
            <p:cNvPr id="20" name="Freeform 19"/>
            <p:cNvSpPr/>
            <p:nvPr userDrawn="1"/>
          </p:nvSpPr>
          <p:spPr>
            <a:xfrm>
              <a:off x="-34924" y="-27066"/>
              <a:ext cx="9214941" cy="1265048"/>
            </a:xfrm>
            <a:custGeom>
              <a:avLst/>
              <a:gdLst/>
              <a:ahLst/>
              <a:cxnLst/>
              <a:rect l="l" t="t" r="r" b="b"/>
              <a:pathLst>
                <a:path w="9214942" h="1265366">
                  <a:moveTo>
                    <a:pt x="3313097" y="10"/>
                  </a:moveTo>
                  <a:cubicBezTo>
                    <a:pt x="5602729" y="-358"/>
                    <a:pt x="8269435" y="9900"/>
                    <a:pt x="9214942" y="26246"/>
                  </a:cubicBezTo>
                  <a:lnTo>
                    <a:pt x="9214942" y="563267"/>
                  </a:lnTo>
                  <a:cubicBezTo>
                    <a:pt x="5547836" y="23029"/>
                    <a:pt x="3496905" y="1716039"/>
                    <a:pt x="13822" y="1146649"/>
                  </a:cubicBezTo>
                  <a:lnTo>
                    <a:pt x="0" y="13884"/>
                  </a:lnTo>
                  <a:cubicBezTo>
                    <a:pt x="633265" y="4501"/>
                    <a:pt x="1901522" y="236"/>
                    <a:pt x="3313097" y="1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20635" y="-49288"/>
              <a:ext cx="9194302" cy="947596"/>
            </a:xfrm>
            <a:custGeom>
              <a:avLst/>
              <a:gdLst>
                <a:gd name="connsiteX0" fmla="*/ 1348994 w 9195120"/>
                <a:gd name="connsiteY0" fmla="*/ 0 h 910490"/>
                <a:gd name="connsiteX1" fmla="*/ 9170068 w 9195120"/>
                <a:gd name="connsiteY1" fmla="*/ 4613 h 910490"/>
                <a:gd name="connsiteX2" fmla="*/ 9195120 w 9195120"/>
                <a:gd name="connsiteY2" fmla="*/ 247976 h 910490"/>
                <a:gd name="connsiteX3" fmla="*/ 0 w 9195120"/>
                <a:gd name="connsiteY3" fmla="*/ 807170 h 910490"/>
                <a:gd name="connsiteX4" fmla="*/ 0 w 9195120"/>
                <a:gd name="connsiteY4" fmla="*/ 6040 h 910490"/>
                <a:gd name="connsiteX5" fmla="*/ 1348994 w 9195120"/>
                <a:gd name="connsiteY5" fmla="*/ 0 h 910490"/>
                <a:gd name="connsiteX0" fmla="*/ 1436676 w 9195120"/>
                <a:gd name="connsiteY0" fmla="*/ 0 h 948068"/>
                <a:gd name="connsiteX1" fmla="*/ 9170068 w 9195120"/>
                <a:gd name="connsiteY1" fmla="*/ 42191 h 948068"/>
                <a:gd name="connsiteX2" fmla="*/ 9195120 w 9195120"/>
                <a:gd name="connsiteY2" fmla="*/ 285554 h 948068"/>
                <a:gd name="connsiteX3" fmla="*/ 0 w 9195120"/>
                <a:gd name="connsiteY3" fmla="*/ 844748 h 948068"/>
                <a:gd name="connsiteX4" fmla="*/ 0 w 9195120"/>
                <a:gd name="connsiteY4" fmla="*/ 43618 h 948068"/>
                <a:gd name="connsiteX5" fmla="*/ 1436676 w 9195120"/>
                <a:gd name="connsiteY5" fmla="*/ 0 h 94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5120" h="948068">
                  <a:moveTo>
                    <a:pt x="1436676" y="0"/>
                  </a:moveTo>
                  <a:lnTo>
                    <a:pt x="9170068" y="42191"/>
                  </a:lnTo>
                  <a:cubicBezTo>
                    <a:pt x="9170068" y="106611"/>
                    <a:pt x="9195120" y="221134"/>
                    <a:pt x="9195120" y="285554"/>
                  </a:cubicBezTo>
                  <a:cubicBezTo>
                    <a:pt x="5529112" y="-218219"/>
                    <a:pt x="3467636" y="1355225"/>
                    <a:pt x="0" y="844748"/>
                  </a:cubicBezTo>
                  <a:lnTo>
                    <a:pt x="0" y="43618"/>
                  </a:lnTo>
                  <a:lnTo>
                    <a:pt x="143667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-36513" y="-49213"/>
            <a:ext cx="9215438" cy="1287463"/>
            <a:chOff x="-36512" y="-49288"/>
            <a:chExt cx="9214942" cy="1287270"/>
          </a:xfrm>
        </p:grpSpPr>
        <p:sp>
          <p:nvSpPr>
            <p:cNvPr id="13" name="Freeform 12"/>
            <p:cNvSpPr/>
            <p:nvPr userDrawn="1"/>
          </p:nvSpPr>
          <p:spPr>
            <a:xfrm>
              <a:off x="-36512" y="-27066"/>
              <a:ext cx="9214942" cy="1265048"/>
            </a:xfrm>
            <a:custGeom>
              <a:avLst/>
              <a:gdLst/>
              <a:ahLst/>
              <a:cxnLst/>
              <a:rect l="l" t="t" r="r" b="b"/>
              <a:pathLst>
                <a:path w="9214942" h="1265366">
                  <a:moveTo>
                    <a:pt x="3313097" y="10"/>
                  </a:moveTo>
                  <a:cubicBezTo>
                    <a:pt x="5602729" y="-358"/>
                    <a:pt x="8269435" y="9900"/>
                    <a:pt x="9214942" y="26246"/>
                  </a:cubicBezTo>
                  <a:lnTo>
                    <a:pt x="9214942" y="563267"/>
                  </a:lnTo>
                  <a:cubicBezTo>
                    <a:pt x="5547836" y="23029"/>
                    <a:pt x="3496905" y="1716039"/>
                    <a:pt x="13822" y="1146649"/>
                  </a:cubicBezTo>
                  <a:lnTo>
                    <a:pt x="0" y="13884"/>
                  </a:lnTo>
                  <a:cubicBezTo>
                    <a:pt x="633265" y="4501"/>
                    <a:pt x="1901522" y="236"/>
                    <a:pt x="3313097" y="1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-23813" y="-49288"/>
              <a:ext cx="9194306" cy="947596"/>
            </a:xfrm>
            <a:custGeom>
              <a:avLst/>
              <a:gdLst>
                <a:gd name="connsiteX0" fmla="*/ 1348994 w 9195120"/>
                <a:gd name="connsiteY0" fmla="*/ 0 h 910490"/>
                <a:gd name="connsiteX1" fmla="*/ 9170068 w 9195120"/>
                <a:gd name="connsiteY1" fmla="*/ 4613 h 910490"/>
                <a:gd name="connsiteX2" fmla="*/ 9195120 w 9195120"/>
                <a:gd name="connsiteY2" fmla="*/ 247976 h 910490"/>
                <a:gd name="connsiteX3" fmla="*/ 0 w 9195120"/>
                <a:gd name="connsiteY3" fmla="*/ 807170 h 910490"/>
                <a:gd name="connsiteX4" fmla="*/ 0 w 9195120"/>
                <a:gd name="connsiteY4" fmla="*/ 6040 h 910490"/>
                <a:gd name="connsiteX5" fmla="*/ 1348994 w 9195120"/>
                <a:gd name="connsiteY5" fmla="*/ 0 h 910490"/>
                <a:gd name="connsiteX0" fmla="*/ 1436676 w 9195120"/>
                <a:gd name="connsiteY0" fmla="*/ 0 h 948068"/>
                <a:gd name="connsiteX1" fmla="*/ 9170068 w 9195120"/>
                <a:gd name="connsiteY1" fmla="*/ 42191 h 948068"/>
                <a:gd name="connsiteX2" fmla="*/ 9195120 w 9195120"/>
                <a:gd name="connsiteY2" fmla="*/ 285554 h 948068"/>
                <a:gd name="connsiteX3" fmla="*/ 0 w 9195120"/>
                <a:gd name="connsiteY3" fmla="*/ 844748 h 948068"/>
                <a:gd name="connsiteX4" fmla="*/ 0 w 9195120"/>
                <a:gd name="connsiteY4" fmla="*/ 43618 h 948068"/>
                <a:gd name="connsiteX5" fmla="*/ 1436676 w 9195120"/>
                <a:gd name="connsiteY5" fmla="*/ 0 h 94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5120" h="948068">
                  <a:moveTo>
                    <a:pt x="1436676" y="0"/>
                  </a:moveTo>
                  <a:lnTo>
                    <a:pt x="9170068" y="42191"/>
                  </a:lnTo>
                  <a:cubicBezTo>
                    <a:pt x="9170068" y="106611"/>
                    <a:pt x="9195120" y="221134"/>
                    <a:pt x="9195120" y="285554"/>
                  </a:cubicBezTo>
                  <a:cubicBezTo>
                    <a:pt x="5529112" y="-218219"/>
                    <a:pt x="3467636" y="1355225"/>
                    <a:pt x="0" y="844748"/>
                  </a:cubicBezTo>
                  <a:lnTo>
                    <a:pt x="0" y="43618"/>
                  </a:lnTo>
                  <a:lnTo>
                    <a:pt x="143667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F45C01-3BA6-47D9-ADA9-60C4E053A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pull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47;&#1072;&#1097;&#1080;&#1090;&#1072;%20&#1086;&#1090;%20&#1091;&#1083;&#1100;&#1090;&#1088;&#1072;&#1092;&#1080;&#1086;&#1083;&#1077;&#1090;&#1086;&#1074;&#1099;&#1093;%20&#1083;&#1091;&#1095;&#1077;&#1081;.%20&#1050;&#1086;&#1085;&#1090;&#1072;&#1082;&#1090;&#1085;&#1099;&#1077;%20&#1083;&#1080;&#1085;&#1079;&#1099;%20Acuvue.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&#1059;&#1083;&#1100;&#1090;&#1088;&#1072;&#1092;&#1080;&#1086;&#1083;&#1077;&#1090;%20&#1074;&#1088;&#1077;&#1076;&#1085;&#1077;&#1077;%20&#1089;&#1080;&#1075;&#1072;&#1088;&#1077;&#1090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&#1050;&#1072;&#1082;%20&#1074;&#1099;&#1073;&#1088;&#1072;&#1090;&#1100;%20&#1089;&#1086;&#1083;&#1085;&#1094;&#1077;&#1079;&#1072;&#1097;&#1080;&#1090;&#1085;&#1099;&#1077;%20&#1086;&#1095;&#1082;&#1080;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424862" cy="4032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Ультрафиолетовое излучение</a:t>
            </a:r>
            <a:r>
              <a:rPr lang="ru-RU" sz="6000" i="1" dirty="0" smtClean="0">
                <a:solidFill>
                  <a:schemeClr val="hlink"/>
                </a:solidFill>
              </a:rPr>
              <a:t/>
            </a:r>
            <a:br>
              <a:rPr lang="ru-RU" sz="6000" i="1" dirty="0" smtClean="0">
                <a:solidFill>
                  <a:schemeClr val="hlink"/>
                </a:solidFill>
              </a:rPr>
            </a:br>
            <a:endParaRPr lang="ru-RU" sz="4000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1428736"/>
            <a:ext cx="8362950" cy="1571636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Косметология: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/>
              <a:t>В косметологии ультрафиолетовое облучение широко применяется в соляриях для получения ровного красивого загара.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Применение</a:t>
            </a:r>
            <a:endParaRPr kumimoji="0" lang="ru-RU" sz="4400" b="1" i="0" u="none" strike="noStrike" kern="1200" cap="none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22" name="Picture 6" descr="http://www.patroner.pl/projekty/suncity/img/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467100"/>
            <a:ext cx="4524375" cy="3390900"/>
          </a:xfrm>
          <a:prstGeom prst="rect">
            <a:avLst/>
          </a:prstGeom>
          <a:noFill/>
        </p:spPr>
      </p:pic>
      <p:pic>
        <p:nvPicPr>
          <p:cNvPr id="9224" name="Picture 8" descr="http://www.vanilstudio.ru/tl_files/fotos/uslugi/fotos_v_solyar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04009"/>
            <a:ext cx="3071802" cy="415399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Применение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71472" y="1428736"/>
            <a:ext cx="7559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Шоу-бизнес: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3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800" dirty="0">
                <a:latin typeface="+mn-lt"/>
              </a:rPr>
              <a:t>Освещение, световые эффекты</a:t>
            </a:r>
          </a:p>
        </p:txBody>
      </p:sp>
      <p:pic>
        <p:nvPicPr>
          <p:cNvPr id="8202" name="Picture 10" descr="http://it.ziogiorgio.com/images/2009/spotlight_kill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43182"/>
            <a:ext cx="6143636" cy="40265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358246" cy="61610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Криминалистика: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/>
              <a:t>Ученые разработали технологию, позволяющую обнаруживать малейшие дозы взрывчатых веществ. В приборе для обнаружения следов взрывчатых веществ используется тончайшая нить (она в две тысячи раз тоньше человеческого волоса), которая светится под воздействием ультрафиолетового излучения, но всякий контакт со взрывчаткой: тринитротолуолом или иными используемыми в бомбах взрывчатыми веществами, прекращает ее свечение. Прибор определяет наличие взрывчатых веществ в воздухе, в воде, на ткани и на коже подозреваемых в преступлении.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Применение</a:t>
            </a:r>
            <a:endParaRPr kumimoji="0" lang="ru-RU" sz="4400" b="1" i="0" u="none" strike="noStrike" kern="1200" cap="none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2" name="Picture 4" descr="http://www.gadgetmarket.tv/upload/iblock/b78/b783a40fb12b1fb5eb7ddfe954237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125639"/>
            <a:ext cx="2857488" cy="18752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357298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             </a:t>
            </a:r>
            <a:r>
              <a:rPr lang="ru-RU" sz="2400" dirty="0" smtClean="0">
                <a:latin typeface="+mn-lt"/>
              </a:rPr>
              <a:t>Дефицит УФ лучей ведет к авитаминозу, снижению иммунитета, слабой работе нервной системы, появлению психической неустойчивости.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	Ультрафиолетовое излучение оказывает существенное воздействие на фосфорно-кальциевый обмен, стимулирует образование витамина D и улучшает все метаболические процессы в организме. </a:t>
            </a:r>
            <a:endParaRPr lang="ru-RU" sz="2400" dirty="0">
              <a:latin typeface="+mn-lt"/>
            </a:endParaRPr>
          </a:p>
        </p:txBody>
      </p:sp>
      <p:pic>
        <p:nvPicPr>
          <p:cNvPr id="39938" name="Picture 2" descr="http://www.miloserdie.ru/pic/11-06-2013-6-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383979"/>
            <a:ext cx="3714744" cy="2474021"/>
          </a:xfrm>
          <a:prstGeom prst="rect">
            <a:avLst/>
          </a:prstGeom>
          <a:noFill/>
        </p:spPr>
      </p:pic>
      <p:pic>
        <p:nvPicPr>
          <p:cNvPr id="39940" name="Picture 4" descr="http://56orb.ru/sites/default/files/news/2013-07-17_2149/21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393389"/>
            <a:ext cx="3286148" cy="2464611"/>
          </a:xfrm>
          <a:prstGeom prst="rect">
            <a:avLst/>
          </a:prstGeom>
          <a:noFill/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0"/>
            <a:ext cx="77724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Воздействие на человека:</a:t>
            </a:r>
            <a:endParaRPr kumimoji="0" lang="ru-RU" sz="4400" b="1" i="0" u="none" strike="noStrike" kern="1200" cap="none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"/>
            <a:ext cx="7772400" cy="1000108"/>
          </a:xfrm>
        </p:spPr>
        <p:txBody>
          <a:bodyPr/>
          <a:lstStyle/>
          <a:p>
            <a:pPr eaLnBrk="1" hangingPunct="1"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Воздействие на человека: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928670"/>
          <a:ext cx="8858312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hlink"/>
                </a:solidFill>
              </a:rPr>
              <a:t>    	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Защита от УФ излучения:</a:t>
            </a:r>
            <a:endParaRPr lang="ru-RU" dirty="0" smtClean="0">
              <a:solidFill>
                <a:schemeClr val="hlink"/>
              </a:solidFill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8858280" cy="4822825"/>
          </a:xfrm>
        </p:spPr>
        <p:txBody>
          <a:bodyPr/>
          <a:lstStyle/>
          <a:p>
            <a:pPr eaLnBrk="1" hangingPunct="1">
              <a:defRPr/>
            </a:pPr>
            <a:r>
              <a:rPr lang="ru-RU" sz="2300" dirty="0" smtClean="0">
                <a:solidFill>
                  <a:srgbClr val="0070C0"/>
                </a:solidFill>
              </a:rPr>
              <a:t>Применение противосолнечных экранов:</a:t>
            </a:r>
          </a:p>
          <a:p>
            <a:pPr eaLnBrk="1" hangingPunct="1">
              <a:buFontTx/>
              <a:buNone/>
              <a:defRPr/>
            </a:pPr>
            <a:r>
              <a:rPr lang="ru-RU" sz="2300" dirty="0" smtClean="0"/>
              <a:t>	химические (</a:t>
            </a:r>
            <a:r>
              <a:rPr lang="ru-RU" sz="2300" dirty="0" err="1" smtClean="0"/>
              <a:t>химические</a:t>
            </a:r>
            <a:r>
              <a:rPr lang="ru-RU" sz="2300" dirty="0" smtClean="0"/>
              <a:t> вещества и покровные кремы);</a:t>
            </a:r>
          </a:p>
          <a:p>
            <a:pPr eaLnBrk="1" hangingPunct="1">
              <a:buFontTx/>
              <a:buNone/>
              <a:defRPr/>
            </a:pPr>
            <a:r>
              <a:rPr lang="ru-RU" sz="2300" dirty="0" smtClean="0"/>
              <a:t>	физические (различные преграды, отражающие, поглощающие или рассеивающие лучи).</a:t>
            </a:r>
          </a:p>
          <a:p>
            <a:pPr eaLnBrk="1" hangingPunct="1">
              <a:defRPr/>
            </a:pPr>
            <a:r>
              <a:rPr lang="ru-RU" sz="2300" dirty="0" smtClean="0">
                <a:solidFill>
                  <a:srgbClr val="0070C0"/>
                </a:solidFill>
              </a:rPr>
              <a:t> Специальная одежда </a:t>
            </a:r>
            <a:r>
              <a:rPr lang="ru-RU" sz="2300" dirty="0" smtClean="0"/>
              <a:t>(например, изготовленная из поплина).</a:t>
            </a:r>
          </a:p>
          <a:p>
            <a:pPr eaLnBrk="1" hangingPunct="1">
              <a:defRPr/>
            </a:pPr>
            <a:r>
              <a:rPr lang="ru-RU" sz="2300" dirty="0" smtClean="0"/>
              <a:t>Для защиты глаз в производственных условиях используют </a:t>
            </a:r>
            <a:r>
              <a:rPr lang="ru-RU" sz="2300" dirty="0" smtClean="0">
                <a:solidFill>
                  <a:srgbClr val="0070C0"/>
                </a:solidFill>
              </a:rPr>
              <a:t>светофильтры</a:t>
            </a:r>
            <a:r>
              <a:rPr lang="ru-RU" sz="2300" dirty="0" smtClean="0"/>
              <a:t> (очки, шлемы) из тёмно-зелёного стекла.</a:t>
            </a:r>
          </a:p>
          <a:p>
            <a:pPr eaLnBrk="1" hangingPunct="1">
              <a:defRPr/>
            </a:pPr>
            <a:r>
              <a:rPr lang="ru-RU" sz="2300" dirty="0" smtClean="0"/>
              <a:t> Полную защиту от УФИ всех длин волн обеспечивает </a:t>
            </a:r>
            <a:r>
              <a:rPr lang="ru-RU" sz="2300" dirty="0" err="1" smtClean="0">
                <a:solidFill>
                  <a:srgbClr val="0070C0"/>
                </a:solidFill>
              </a:rPr>
              <a:t>флинтглаз</a:t>
            </a:r>
            <a:r>
              <a:rPr lang="ru-RU" sz="2300" dirty="0" smtClean="0">
                <a:solidFill>
                  <a:srgbClr val="0070C0"/>
                </a:solidFill>
              </a:rPr>
              <a:t> </a:t>
            </a:r>
            <a:r>
              <a:rPr lang="ru-RU" sz="2300" dirty="0" smtClean="0"/>
              <a:t>(стекло, содержащее окись свинца) толщиной 2 мм. </a:t>
            </a:r>
          </a:p>
        </p:txBody>
      </p:sp>
      <p:pic>
        <p:nvPicPr>
          <p:cNvPr id="15365" name="Picture 5" descr="http://megdunami.com/images/parse/p2/f1dc038d1e3fe13778bd5250757fb2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4825755"/>
            <a:ext cx="3214678" cy="2032245"/>
          </a:xfrm>
          <a:prstGeom prst="rect">
            <a:avLst/>
          </a:prstGeom>
          <a:noFill/>
        </p:spPr>
      </p:pic>
      <p:pic>
        <p:nvPicPr>
          <p:cNvPr id="15367" name="Picture 7" descr="http://ladyshelan.ru/wp-content/uploads/2012/04/solntsezaschitnyie_sreds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818070"/>
            <a:ext cx="2143140" cy="2039930"/>
          </a:xfrm>
          <a:prstGeom prst="rect">
            <a:avLst/>
          </a:prstGeom>
          <a:noFill/>
        </p:spPr>
      </p:pic>
      <p:pic>
        <p:nvPicPr>
          <p:cNvPr id="4098" name="Picture 2" descr="http://www.allmoldova.com/uimg/Echip_99/echip99120612_1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857760"/>
            <a:ext cx="3021511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500034" y="2571744"/>
            <a:ext cx="82296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5400" b="1" i="0" u="none" strike="noStrike" kern="1200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5000692" cy="3857628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Ультрафиолетовое излучение </a:t>
            </a:r>
            <a:r>
              <a:rPr lang="ru-RU" sz="2400" dirty="0" smtClean="0">
                <a:latin typeface="+mn-lt"/>
              </a:rPr>
              <a:t>- невидимое глазом электромагнитное излучение, занимающее область между нижней границей видимого спектра и верхней границей рентгеновского излучения.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	</a:t>
            </a:r>
            <a:br>
              <a:rPr lang="ru-RU" sz="2400" dirty="0" smtClean="0">
                <a:latin typeface="+mn-lt"/>
              </a:rPr>
            </a:br>
            <a:endParaRPr lang="ru-RU" sz="2000" dirty="0" smtClean="0">
              <a:latin typeface="+mn-lt"/>
            </a:endParaRPr>
          </a:p>
        </p:txBody>
      </p:sp>
      <p:pic>
        <p:nvPicPr>
          <p:cNvPr id="4104" name="Picture 8" descr="http://www.medicinform.net/krio/img/p13/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15138"/>
            <a:ext cx="6000760" cy="28428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429224" y="500042"/>
            <a:ext cx="3714776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Область </a:t>
            </a:r>
            <a:r>
              <a:rPr lang="ru-RU" sz="2000" dirty="0" err="1">
                <a:latin typeface="+mn-lt"/>
              </a:rPr>
              <a:t>УФ-излучения</a:t>
            </a:r>
            <a:r>
              <a:rPr lang="ru-RU" sz="2000" dirty="0">
                <a:latin typeface="+mn-lt"/>
              </a:rPr>
              <a:t> условно делится на:</a:t>
            </a:r>
          </a:p>
          <a:p>
            <a:r>
              <a:rPr lang="ru-RU" sz="2000" dirty="0">
                <a:latin typeface="+mn-lt"/>
              </a:rPr>
              <a:t>Ближнюю – от 400 до 200 нм</a:t>
            </a:r>
          </a:p>
          <a:p>
            <a:r>
              <a:rPr lang="ru-RU" sz="2000" dirty="0">
                <a:latin typeface="+mn-lt"/>
              </a:rPr>
              <a:t>Далёкую – от 380 до 200 нм</a:t>
            </a:r>
          </a:p>
          <a:p>
            <a:r>
              <a:rPr lang="ru-RU" sz="2000" dirty="0">
                <a:latin typeface="+mn-lt"/>
              </a:rPr>
              <a:t>Вакуумную – от 200 до 10 </a:t>
            </a:r>
            <a:r>
              <a:rPr lang="ru-RU" sz="2000" dirty="0" smtClean="0">
                <a:latin typeface="+mn-lt"/>
              </a:rPr>
              <a:t>нм</a:t>
            </a:r>
            <a:endParaRPr lang="ru-RU" sz="20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357430"/>
            <a:ext cx="85725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</a:t>
            </a:r>
            <a:r>
              <a:rPr lang="ru-RU" sz="2000" dirty="0" smtClean="0">
                <a:latin typeface="+mn-lt"/>
              </a:rPr>
              <a:t>Длина волны УФ - излучения лежит в пределах от 100 до 400 нм</a:t>
            </a:r>
            <a:r>
              <a:rPr lang="en-US" sz="2000" dirty="0" smtClean="0">
                <a:latin typeface="+mn-lt"/>
              </a:rPr>
              <a:t>. </a:t>
            </a:r>
            <a:r>
              <a:rPr lang="ru-RU" sz="2000" dirty="0" smtClean="0">
                <a:latin typeface="+mn-lt"/>
              </a:rPr>
              <a:t>По классификации Международной комиссии по освещению (CIE) </a:t>
            </a:r>
            <a:r>
              <a:rPr lang="ru-RU" sz="2000" i="1" dirty="0" smtClean="0">
                <a:latin typeface="+mn-lt"/>
              </a:rPr>
              <a:t>спектр УФ - излучения делится на три диапазона: </a:t>
            </a:r>
            <a:r>
              <a:rPr lang="ru-RU" sz="2000" dirty="0" smtClean="0">
                <a:latin typeface="+mn-lt"/>
              </a:rPr>
              <a:t>UV-A - длинноволновое (315 - 400 нм.)</a:t>
            </a:r>
            <a:r>
              <a:rPr lang="en-US" sz="2000" dirty="0" smtClean="0">
                <a:latin typeface="+mn-lt"/>
              </a:rPr>
              <a:t>; </a:t>
            </a:r>
            <a:r>
              <a:rPr lang="ru-RU" sz="2000" dirty="0" smtClean="0">
                <a:latin typeface="+mn-lt"/>
              </a:rPr>
              <a:t>UV-B - средневолновое (280 - 315 нм.)</a:t>
            </a:r>
            <a:r>
              <a:rPr lang="en-US" sz="2000" dirty="0" smtClean="0">
                <a:latin typeface="+mn-lt"/>
              </a:rPr>
              <a:t>; </a:t>
            </a:r>
            <a:r>
              <a:rPr lang="ru-RU" sz="2000" dirty="0" smtClean="0">
                <a:latin typeface="+mn-lt"/>
              </a:rPr>
              <a:t>UV-C - коротковолновое (100 - 280 нм.)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hlink"/>
                </a:solidFill>
              </a:rPr>
              <a:t>   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Открытие УФ излучения</a:t>
            </a:r>
            <a:r>
              <a:rPr lang="ru-RU" dirty="0" smtClean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2845" y="1214422"/>
            <a:ext cx="5929353" cy="4786346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        </a:t>
            </a:r>
            <a:r>
              <a:rPr lang="ru-RU" sz="2400" dirty="0" smtClean="0"/>
              <a:t>Ближнее УФ излучение открыто в 1801 немецким учёным </a:t>
            </a:r>
            <a:r>
              <a:rPr lang="ru-RU" sz="2400" dirty="0" smtClean="0">
                <a:solidFill>
                  <a:srgbClr val="0070C0"/>
                </a:solidFill>
              </a:rPr>
              <a:t>Н. </a:t>
            </a:r>
            <a:r>
              <a:rPr lang="ru-RU" sz="2400" dirty="0" err="1" smtClean="0">
                <a:solidFill>
                  <a:srgbClr val="0070C0"/>
                </a:solidFill>
              </a:rPr>
              <a:t>Риттером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и английским учёным </a:t>
            </a:r>
            <a:r>
              <a:rPr lang="ru-RU" sz="2400" dirty="0" smtClean="0">
                <a:solidFill>
                  <a:srgbClr val="0070C0"/>
                </a:solidFill>
              </a:rPr>
              <a:t>У. </a:t>
            </a:r>
            <a:r>
              <a:rPr lang="ru-RU" sz="2400" dirty="0" err="1" smtClean="0">
                <a:solidFill>
                  <a:srgbClr val="0070C0"/>
                </a:solidFill>
              </a:rPr>
              <a:t>Волластоном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по фотохимическому действию этого излучения на хлористое серебро.</a:t>
            </a:r>
          </a:p>
          <a:p>
            <a:pPr eaLnBrk="1" hangingPunct="1">
              <a:buNone/>
              <a:defRPr/>
            </a:pPr>
            <a:r>
              <a:rPr lang="ru-RU" sz="2400" dirty="0" smtClean="0"/>
              <a:t>         </a:t>
            </a:r>
          </a:p>
          <a:p>
            <a:pPr eaLnBrk="1" hangingPunct="1">
              <a:buNone/>
              <a:defRPr/>
            </a:pPr>
            <a:r>
              <a:rPr lang="ru-RU" sz="2400" dirty="0" smtClean="0"/>
              <a:t>           Вакуумное УФ излучение обнаружено немецким учёным </a:t>
            </a:r>
            <a:r>
              <a:rPr lang="ru-RU" sz="2400" dirty="0" smtClean="0">
                <a:solidFill>
                  <a:srgbClr val="0070C0"/>
                </a:solidFill>
              </a:rPr>
              <a:t>В. Шуманом</a:t>
            </a:r>
            <a:r>
              <a:rPr lang="ru-RU" sz="2400" dirty="0" smtClean="0"/>
              <a:t> при помощи построенного им вакуумного спектрографа с флюоритовой призмой и </a:t>
            </a:r>
            <a:r>
              <a:rPr lang="ru-RU" sz="2400" dirty="0" err="1" smtClean="0"/>
              <a:t>безжелатиновых</a:t>
            </a:r>
            <a:r>
              <a:rPr lang="ru-RU" sz="2400" dirty="0" smtClean="0"/>
              <a:t> фотопластинок. Он получил возможность регистрировать коротковолновое излучение до 130 нм. </a:t>
            </a:r>
          </a:p>
          <a:p>
            <a:pPr algn="just" eaLnBrk="1" hangingPunct="1">
              <a:defRPr/>
            </a:pPr>
            <a:endParaRPr lang="ru-RU" sz="2400" dirty="0" smtClean="0"/>
          </a:p>
        </p:txBody>
      </p:sp>
      <p:pic>
        <p:nvPicPr>
          <p:cNvPr id="7173" name="Picture 5" descr="http://www.pam65.ru/postimg1/rhodi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542" y="1357298"/>
            <a:ext cx="2970457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Источники УФ излучения: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314327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dirty="0" smtClean="0"/>
              <a:t>излучается всеми твердыми телами, у которых </a:t>
            </a:r>
            <a:r>
              <a:rPr lang="ru-RU" sz="2400" dirty="0" err="1" smtClean="0"/>
              <a:t>t</a:t>
            </a:r>
            <a:r>
              <a:rPr lang="ru-RU" sz="2400" dirty="0" smtClean="0"/>
              <a:t>&gt;1000 С, а также светящимися парами ртути;</a:t>
            </a:r>
          </a:p>
          <a:p>
            <a:pPr algn="just" eaLnBrk="1" hangingPunct="1">
              <a:defRPr/>
            </a:pPr>
            <a:r>
              <a:rPr lang="ru-RU" sz="2400" dirty="0" smtClean="0"/>
              <a:t>звезды (в т.ч. Солнце);</a:t>
            </a:r>
          </a:p>
          <a:p>
            <a:pPr algn="just" eaLnBrk="1" hangingPunct="1">
              <a:defRPr/>
            </a:pPr>
            <a:r>
              <a:rPr lang="ru-RU" sz="2400" dirty="0" smtClean="0"/>
              <a:t>лазерные установки;</a:t>
            </a:r>
          </a:p>
          <a:p>
            <a:pPr algn="just" eaLnBrk="1" hangingPunct="1">
              <a:defRPr/>
            </a:pPr>
            <a:r>
              <a:rPr lang="ru-RU" sz="2400" dirty="0" smtClean="0"/>
              <a:t>газоразрядные лампы с трубками из кварца (кварцевые лампы), ртутные;</a:t>
            </a:r>
          </a:p>
          <a:p>
            <a:pPr algn="just" eaLnBrk="1" hangingPunct="1">
              <a:defRPr/>
            </a:pPr>
            <a:r>
              <a:rPr lang="ru-RU" sz="2400" dirty="0" smtClean="0"/>
              <a:t>ртутные выпрямители </a:t>
            </a:r>
          </a:p>
          <a:p>
            <a:pPr algn="just" eaLnBrk="1" hangingPunct="1">
              <a:defRPr/>
            </a:pPr>
            <a:endParaRPr lang="ru-RU" sz="2800" dirty="0" smtClean="0"/>
          </a:p>
        </p:txBody>
      </p:sp>
      <p:pic>
        <p:nvPicPr>
          <p:cNvPr id="13317" name="Picture 5" descr="http://i39.beon.ru/33/53/2505333/39/102347939/0b166e2c9d5017bc540cfd3686cbc1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540770"/>
            <a:ext cx="3000396" cy="2317230"/>
          </a:xfrm>
          <a:prstGeom prst="rect">
            <a:avLst/>
          </a:prstGeom>
          <a:noFill/>
        </p:spPr>
      </p:pic>
      <p:pic>
        <p:nvPicPr>
          <p:cNvPr id="13319" name="Picture 7" descr="http://www.vsluh.ru/system/post_images/large/270/270123/%D1%80%D1%82%D1%83%D1%82%D1%8C%20%D0%B3%D1%80%D0%B0%D0%B4%D1%83%D1%81%D0%BD%D0%B8%D0%BA.jpg?1376888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4380"/>
            <a:ext cx="3500430" cy="2333620"/>
          </a:xfrm>
          <a:prstGeom prst="rect">
            <a:avLst/>
          </a:prstGeom>
          <a:noFill/>
        </p:spPr>
      </p:pic>
      <p:pic>
        <p:nvPicPr>
          <p:cNvPr id="13323" name="Picture 11" descr="http://avk.lanck.ru/DDT/mnn_ps/img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539862"/>
            <a:ext cx="3090850" cy="23181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57298"/>
            <a:ext cx="8786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        УФ-С </a:t>
            </a:r>
            <a:r>
              <a:rPr lang="ru-RU" sz="2000" dirty="0">
                <a:latin typeface="+mn-lt"/>
              </a:rPr>
              <a:t>лучи – это так называемое гамма-излучение, очень опасное для человека. Но, к счастью, оно практически не доходит до поверхности Земли, так как при прохождении через атмосферу поглощается озоном, водным паром, кислородом и углекислым газом. </a:t>
            </a:r>
            <a:br>
              <a:rPr lang="ru-RU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>        УФ-В </a:t>
            </a:r>
            <a:r>
              <a:rPr lang="ru-RU" sz="2000" dirty="0">
                <a:latin typeface="+mn-lt"/>
              </a:rPr>
              <a:t>лучи тоже почти все поглощаются атмосферой, до Земли доходит лишь около 10 процентов. Именно под действием этих лучей в коже вырабатывается меланин. 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41986" name="Picture 2" descr="http://ultralight.at.ua/svoj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9020"/>
            <a:ext cx="4000528" cy="32089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364331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+mn-lt"/>
              </a:rPr>
              <a:t>        УФ-А </a:t>
            </a:r>
            <a:r>
              <a:rPr lang="ru-RU" sz="2000" dirty="0">
                <a:latin typeface="+mn-lt"/>
              </a:rPr>
              <a:t>лучи проходят через атмосферу без потерь и доходят до Земли в полном объёме. В естественном солнечном свете они составляют до 90 процентов. Длинноволновые лучи типа А способны проникать в глубокие слои кожи и ускорять процесс её старения.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УФ-излучения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различаются  по биологическому воздействию и проникающей способности:</a:t>
            </a:r>
            <a:endParaRPr lang="ru-RU" sz="2000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hlink"/>
                </a:solidFill>
              </a:rPr>
              <a:t>	Спектр УФ излучения: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857364"/>
            <a:ext cx="8501122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линейчатое (атомы, ионы и легкие молекулы);</a:t>
            </a:r>
          </a:p>
          <a:p>
            <a:pPr eaLnBrk="1" hangingPunct="1">
              <a:defRPr/>
            </a:pPr>
            <a:r>
              <a:rPr lang="ru-RU" dirty="0" smtClean="0"/>
              <a:t> состоит из полос (тяжёлые молекулы);</a:t>
            </a:r>
          </a:p>
          <a:p>
            <a:pPr eaLnBrk="1" hangingPunct="1">
              <a:defRPr/>
            </a:pPr>
            <a:r>
              <a:rPr lang="ru-RU" dirty="0" smtClean="0"/>
              <a:t> Непрерывный спектр (возникает при торможении и рекомбинации электронов).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Свойства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b="1" i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71546"/>
            <a:ext cx="8640763" cy="257176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		</a:t>
            </a:r>
            <a:r>
              <a:rPr lang="ru-RU" sz="2400" dirty="0" smtClean="0"/>
              <a:t>Высокая химическая активность, невидимо, большая проникающая способность, убивает микроорганизмы, в небольших дозах благотворно влияет на организм человека (загар), но в больших дозах оказывает отрицательное биологическое воздействие: изменения в развитии клеток и обмене веществ, действие на глаза.</a:t>
            </a:r>
          </a:p>
        </p:txBody>
      </p:sp>
      <p:pic>
        <p:nvPicPr>
          <p:cNvPr id="4" name="Picture 4" descr="http://cs301407.userapi.com/v301407176/1bba/pnTRIFMh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643322"/>
            <a:ext cx="3214678" cy="321467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125" name="Picture 5" descr="http://www.com.univ-mrs.fr/LMGEM/uveco/UVPACA/UV-atmosphere_fichiers/image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51782"/>
            <a:ext cx="5286412" cy="33062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Применение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85860"/>
            <a:ext cx="8207375" cy="35290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FF0066"/>
                </a:solidFill>
              </a:rPr>
              <a:t>	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Медицина: 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800" dirty="0" smtClean="0"/>
              <a:t>Применение УФ - излучения в медицине связано с тем, что оно обладает бактерицидным, мутагенным, терапевтическим (лечебным), </a:t>
            </a:r>
            <a:r>
              <a:rPr lang="ru-RU" sz="2800" dirty="0" err="1" smtClean="0"/>
              <a:t>антимитотическим</a:t>
            </a:r>
            <a:r>
              <a:rPr lang="ru-RU" sz="2800" dirty="0" smtClean="0"/>
              <a:t>, профилактическим действиями,  дезинфекция; лазерная биомедицина </a:t>
            </a:r>
            <a:endParaRPr lang="ru-RU" sz="2400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00113" y="5013325"/>
            <a:ext cx="7559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72" name="Picture 12" descr="http://dental-mart.ru/upload/iblock/657/uf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86578" y="3385364"/>
            <a:ext cx="2214578" cy="3472636"/>
          </a:xfrm>
          <a:prstGeom prst="rect">
            <a:avLst/>
          </a:prstGeom>
          <a:noFill/>
        </p:spPr>
      </p:pic>
      <p:pic>
        <p:nvPicPr>
          <p:cNvPr id="40976" name="Picture 16" descr="http://www.esteticdent.ru/plomby/postavit-svetovuj-plom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02000"/>
            <a:ext cx="3516419" cy="2356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64" y="571480"/>
            <a:ext cx="8715436" cy="2857521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Пищевая промышленность: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/>
              <a:t>Обеззараживания воды, воздуха, помещений, тары и упаковки УФ излучением. Следует подчеркнуть, что использование УФИ как физического фактора воздействия на микроорганизмы может обеспечить обеззараживание среды обитания в очень высокой степени, например до 99,9%.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28596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Применение</a:t>
            </a:r>
            <a:endParaRPr kumimoji="0" lang="ru-RU" sz="4400" b="1" i="0" u="none" strike="noStrike" kern="1200" cap="none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6" name="Picture 6" descr="http://3257171.ru/img/ochis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8472097" cy="37719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прастая милая</Template>
  <TotalTime>570</TotalTime>
  <Words>510</Words>
  <Application>Microsoft Office PowerPoint</Application>
  <PresentationFormat>Экран (4:3)</PresentationFormat>
  <Paragraphs>57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Ультрафиолетовое излучение </vt:lpstr>
      <vt:lpstr>Ультрафиолетовое излучение - невидимое глазом электромагнитное излучение, занимающее область между нижней границей видимого спектра и верхней границей рентгеновского излучения.    </vt:lpstr>
      <vt:lpstr>    Открытие УФ излучения:</vt:lpstr>
      <vt:lpstr>Источники УФ излучения:</vt:lpstr>
      <vt:lpstr>Слайд 5</vt:lpstr>
      <vt:lpstr> Спектр УФ излучения:</vt:lpstr>
      <vt:lpstr>Свойства </vt:lpstr>
      <vt:lpstr>Применение</vt:lpstr>
      <vt:lpstr>Пищевая промышленность:  Обеззараживания воды, воздуха, помещений, тары и упаковки УФ излучением. Следует подчеркнуть, что использование УФИ как физического фактора воздействия на микроорганизмы может обеспечить обеззараживание среды обитания в очень высокой степени, например до 99,9%.</vt:lpstr>
      <vt:lpstr>Косметология:  В косметологии ультрафиолетовое облучение широко применяется в соляриях для получения ровного красивого загара. </vt:lpstr>
      <vt:lpstr>Применение</vt:lpstr>
      <vt:lpstr>Криминалистика:  Ученые разработали технологию, позволяющую обнаруживать малейшие дозы взрывчатых веществ. В приборе для обнаружения следов взрывчатых веществ используется тончайшая нить (она в две тысячи раз тоньше человеческого волоса), которая светится под воздействием ультрафиолетового излучения, но всякий контакт со взрывчаткой: тринитротолуолом или иными используемыми в бомбах взрывчатыми веществами, прекращает ее свечение. Прибор определяет наличие взрывчатых веществ в воздухе, в воде, на ткани и на коже подозреваемых в преступлении.</vt:lpstr>
      <vt:lpstr>Слайд 13</vt:lpstr>
      <vt:lpstr>Воздействие на человека:</vt:lpstr>
      <vt:lpstr>     Защита от УФ излучения: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Ультрафиолетовое излучение</dc:title>
  <dc:creator>Романенкова Дарья 11-У класс</dc:creator>
  <cp:lastModifiedBy>Ученик</cp:lastModifiedBy>
  <cp:revision>34</cp:revision>
  <dcterms:created xsi:type="dcterms:W3CDTF">2006-12-23T07:05:55Z</dcterms:created>
  <dcterms:modified xsi:type="dcterms:W3CDTF">2014-01-14T05:45:01Z</dcterms:modified>
</cp:coreProperties>
</file>