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357686" cy="5715040"/>
          </a:xfrm>
        </p:spPr>
        <p:txBody>
          <a:bodyPr/>
          <a:lstStyle/>
          <a:p>
            <a:r>
              <a:rPr lang="uk-UA" sz="3600" dirty="0" smtClean="0">
                <a:solidFill>
                  <a:schemeClr val="bg1"/>
                </a:solidFill>
              </a:rPr>
              <a:t>Презентація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з фізики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на тему: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err="1" smtClean="0">
                <a:solidFill>
                  <a:schemeClr val="bg1"/>
                </a:solidFill>
              </a:rPr>
              <a:t>”Шкала</a:t>
            </a:r>
            <a:r>
              <a:rPr lang="uk-UA" sz="3600" dirty="0" smtClean="0">
                <a:solidFill>
                  <a:schemeClr val="bg1"/>
                </a:solidFill>
              </a:rPr>
              <a:t> електромагнітних </a:t>
            </a:r>
            <a:r>
              <a:rPr lang="uk-UA" sz="3600" dirty="0" err="1" smtClean="0">
                <a:solidFill>
                  <a:schemeClr val="bg1"/>
                </a:solidFill>
              </a:rPr>
              <a:t>випромінювань”</a:t>
            </a:r>
            <a:r>
              <a:rPr lang="uk-UA" sz="3600" dirty="0" smtClean="0">
                <a:solidFill>
                  <a:schemeClr val="bg1"/>
                </a:solidFill>
              </a:rPr>
              <a:t/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учениці 7(11)Б класу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Одеського НВК №13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Бургелі Наталії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30190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8" y="0"/>
            <a:ext cx="3286148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14282" y="0"/>
            <a:ext cx="4000528" cy="7072338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Дослідженнями, що проводилися вченими протягом тривалого часу, встановлено, що в природі немає законів, які б обмежували частоту коливань заряджених частинок, а отже, і довжину хвилі, яка випромінюється. Не буває найменшої чи найбільшої довжини хвилі. Може лише йтися про певний діапазон хвиль, виявлених і вивчених за допомогою сучасних засобів дослідження.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Для наочного уявлення про різноманітність довжин електромагнітних хвиль складено шкалу електромагнітних хвиль.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858280" cy="2286016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Радіохвилями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називають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електромагнітні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хвилі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довжиною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декількох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кілометрів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декількох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міліметрів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внаслідок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малої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частоти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низьку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енергію</a:t>
            </a:r>
            <a:r>
              <a:rPr lang="ru-RU" sz="2000" dirty="0" smtClean="0">
                <a:solidFill>
                  <a:schemeClr val="bg1"/>
                </a:solidFill>
              </a:rPr>
              <a:t>, тому не становить </a:t>
            </a:r>
            <a:r>
              <a:rPr lang="ru-RU" sz="2000" dirty="0" err="1" smtClean="0">
                <a:solidFill>
                  <a:schemeClr val="bg1"/>
                </a:solidFill>
              </a:rPr>
              <a:t>жодного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інтересу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передачі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атмосфері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великі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відстані</a:t>
            </a:r>
            <a:r>
              <a:rPr lang="ru-RU" sz="2000" dirty="0" smtClean="0">
                <a:solidFill>
                  <a:schemeClr val="bg1"/>
                </a:solidFill>
              </a:rPr>
              <a:t>. Основною </a:t>
            </a:r>
            <a:r>
              <a:rPr lang="ru-RU" sz="2000" dirty="0" err="1" smtClean="0">
                <a:solidFill>
                  <a:schemeClr val="bg1"/>
                </a:solidFill>
              </a:rPr>
              <a:t>ознакою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діапазону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радіохвиль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поширення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значні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відстані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робить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цінними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передачі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00120"/>
          </a:xfrm>
        </p:spPr>
        <p:txBody>
          <a:bodyPr/>
          <a:lstStyle/>
          <a:p>
            <a:r>
              <a:rPr lang="ru-RU" dirty="0" smtClean="0"/>
              <a:t>РАДІОХВИЛІ</a:t>
            </a:r>
            <a:endParaRPr lang="ru-RU" dirty="0"/>
          </a:p>
        </p:txBody>
      </p:sp>
      <p:pic>
        <p:nvPicPr>
          <p:cNvPr id="4" name="Рисунок 3" descr="0515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643182"/>
            <a:ext cx="4143372" cy="31765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2928934"/>
            <a:ext cx="41434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науці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радіоотехніці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радіохвилі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поділяються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довгі</a:t>
            </a:r>
            <a:r>
              <a:rPr lang="ru-RU" dirty="0" smtClean="0">
                <a:solidFill>
                  <a:schemeClr val="bg1"/>
                </a:solidFill>
              </a:rPr>
              <a:t> (30 000—3 000 м), </a:t>
            </a:r>
            <a:r>
              <a:rPr lang="ru-RU" dirty="0" err="1" smtClean="0">
                <a:solidFill>
                  <a:schemeClr val="bg1"/>
                </a:solidFill>
              </a:rPr>
              <a:t>середні</a:t>
            </a:r>
            <a:r>
              <a:rPr lang="ru-RU" dirty="0" smtClean="0">
                <a:solidFill>
                  <a:schemeClr val="bg1"/>
                </a:solidFill>
              </a:rPr>
              <a:t> (3 000-200 м), </a:t>
            </a:r>
            <a:r>
              <a:rPr lang="ru-RU" dirty="0" err="1" smtClean="0">
                <a:solidFill>
                  <a:schemeClr val="bg1"/>
                </a:solidFill>
              </a:rPr>
              <a:t>короткі</a:t>
            </a:r>
            <a:r>
              <a:rPr lang="ru-RU" dirty="0" smtClean="0">
                <a:solidFill>
                  <a:schemeClr val="bg1"/>
                </a:solidFill>
              </a:rPr>
              <a:t> (200—10 м) та </a:t>
            </a:r>
            <a:r>
              <a:rPr lang="ru-RU" dirty="0" err="1" smtClean="0">
                <a:solidFill>
                  <a:schemeClr val="bg1"/>
                </a:solidFill>
              </a:rPr>
              <a:t>ультракороткі</a:t>
            </a:r>
            <a:r>
              <a:rPr lang="ru-RU" dirty="0" smtClean="0">
                <a:solidFill>
                  <a:schemeClr val="bg1"/>
                </a:solidFill>
              </a:rPr>
              <a:t> ( &lt; 10 м).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радіодіапазону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характерні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властивості</a:t>
            </a:r>
            <a:r>
              <a:rPr lang="ru-RU" dirty="0" smtClean="0">
                <a:solidFill>
                  <a:schemeClr val="bg1"/>
                </a:solidFill>
              </a:rPr>
              <a:t>. Так, </a:t>
            </a:r>
            <a:r>
              <a:rPr lang="ru-RU" dirty="0" err="1" smtClean="0">
                <a:solidFill>
                  <a:schemeClr val="bg1"/>
                </a:solidFill>
              </a:rPr>
              <a:t>довгі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зазнають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рефракції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дифракції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атмосфері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внаслідок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чого</a:t>
            </a:r>
            <a:r>
              <a:rPr lang="ru-RU" dirty="0" smtClean="0">
                <a:solidFill>
                  <a:schemeClr val="bg1"/>
                </a:solidFill>
              </a:rPr>
              <a:t> вони </a:t>
            </a:r>
            <a:r>
              <a:rPr lang="ru-RU" dirty="0" err="1" smtClean="0">
                <a:solidFill>
                  <a:schemeClr val="bg1"/>
                </a:solidFill>
              </a:rPr>
              <a:t>здатні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огинати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поверхню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земної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кулі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214290"/>
            <a:ext cx="4429124" cy="66437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Спектр видимого </a:t>
            </a:r>
            <a:r>
              <a:rPr lang="ru-RU" dirty="0" err="1" smtClean="0">
                <a:solidFill>
                  <a:schemeClr val="bg1"/>
                </a:solidFill>
              </a:rPr>
              <a:t>світла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одного боку </a:t>
            </a:r>
            <a:r>
              <a:rPr lang="ru-RU" dirty="0" err="1" smtClean="0">
                <a:solidFill>
                  <a:schemeClr val="bg1"/>
                </a:solidFill>
              </a:rPr>
              <a:t>обмежений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фіолетовим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світлом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другого — </a:t>
            </a:r>
            <a:r>
              <a:rPr lang="ru-RU" dirty="0" err="1" smtClean="0">
                <a:solidFill>
                  <a:schemeClr val="bg1"/>
                </a:solidFill>
              </a:rPr>
              <a:t>червоним</a:t>
            </a:r>
            <a:r>
              <a:rPr lang="ru-RU" dirty="0" smtClean="0">
                <a:solidFill>
                  <a:schemeClr val="bg1"/>
                </a:solidFill>
              </a:rPr>
              <a:t>. За </a:t>
            </a:r>
            <a:r>
              <a:rPr lang="ru-RU" dirty="0" err="1" smtClean="0">
                <a:solidFill>
                  <a:schemeClr val="bg1"/>
                </a:solidFill>
              </a:rPr>
              <a:t>їхніми</a:t>
            </a:r>
            <a:r>
              <a:rPr lang="ru-RU" dirty="0" smtClean="0">
                <a:solidFill>
                  <a:schemeClr val="bg1"/>
                </a:solidFill>
              </a:rPr>
              <a:t> межами око не </a:t>
            </a:r>
            <a:r>
              <a:rPr lang="ru-RU" dirty="0" err="1" smtClean="0">
                <a:solidFill>
                  <a:schemeClr val="bg1"/>
                </a:solidFill>
              </a:rPr>
              <a:t>бачить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жодного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освітлення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Проте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приладів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чутливих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встановлено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крайніх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темних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ділянках</a:t>
            </a:r>
            <a:r>
              <a:rPr lang="ru-RU" dirty="0" smtClean="0">
                <a:solidFill>
                  <a:schemeClr val="bg1"/>
                </a:solidFill>
              </a:rPr>
              <a:t> спектра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деяке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в темну </a:t>
            </a:r>
            <a:r>
              <a:rPr lang="ru-RU" dirty="0" err="1" smtClean="0">
                <a:solidFill>
                  <a:schemeClr val="bg1"/>
                </a:solidFill>
              </a:rPr>
              <a:t>частинку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екрана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червоною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ділянкою</a:t>
            </a:r>
            <a:r>
              <a:rPr lang="ru-RU" dirty="0" smtClean="0">
                <a:solidFill>
                  <a:schemeClr val="bg1"/>
                </a:solidFill>
              </a:rPr>
              <a:t> спектра внести термопару, то </a:t>
            </a:r>
            <a:r>
              <a:rPr lang="ru-RU" dirty="0" err="1" smtClean="0">
                <a:solidFill>
                  <a:schemeClr val="bg1"/>
                </a:solidFill>
              </a:rPr>
              <a:t>прилад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з'єднаний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нею, </a:t>
            </a:r>
            <a:r>
              <a:rPr lang="ru-RU" dirty="0" err="1" smtClean="0">
                <a:solidFill>
                  <a:schemeClr val="bg1"/>
                </a:solidFill>
              </a:rPr>
              <a:t>зафіксує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нагрівання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засвідчить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цій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ділянці</a:t>
            </a:r>
            <a:r>
              <a:rPr lang="ru-RU" dirty="0" smtClean="0">
                <a:solidFill>
                  <a:schemeClr val="bg1"/>
                </a:solidFill>
              </a:rPr>
              <a:t> спектра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невидиме</a:t>
            </a:r>
            <a:r>
              <a:rPr lang="ru-RU" dirty="0" smtClean="0">
                <a:solidFill>
                  <a:schemeClr val="bg1"/>
                </a:solidFill>
              </a:rPr>
              <a:t> для ока. </a:t>
            </a:r>
            <a:r>
              <a:rPr lang="ru-RU" dirty="0" err="1" smtClean="0">
                <a:solidFill>
                  <a:schemeClr val="bg1"/>
                </a:solidFill>
              </a:rPr>
              <a:t>Вимірювання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показують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довжина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більша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довжину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червоного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наприкінці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видимої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ділянки</a:t>
            </a:r>
            <a:r>
              <a:rPr lang="ru-RU" dirty="0" smtClean="0">
                <a:solidFill>
                  <a:schemeClr val="bg1"/>
                </a:solidFill>
              </a:rPr>
              <a:t> спектра. У </a:t>
            </a:r>
            <a:r>
              <a:rPr lang="ru-RU" dirty="0" err="1" smtClean="0">
                <a:solidFill>
                  <a:schemeClr val="bg1"/>
                </a:solidFill>
              </a:rPr>
              <a:t>зв'язку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дістало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інфрачервоного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Межі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діапазону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інфрачервоних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760 нм до 0,1 мм. Вони </a:t>
            </a:r>
            <a:r>
              <a:rPr lang="ru-RU" dirty="0" err="1" smtClean="0">
                <a:solidFill>
                  <a:schemeClr val="bg1"/>
                </a:solidFill>
              </a:rPr>
              <a:t>впритул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підходять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діапазону</a:t>
            </a:r>
            <a:r>
              <a:rPr lang="ru-RU" dirty="0" smtClean="0">
                <a:solidFill>
                  <a:schemeClr val="bg1"/>
                </a:solidFill>
              </a:rPr>
              <a:t> ультракоротких </a:t>
            </a:r>
            <a:r>
              <a:rPr lang="ru-RU" dirty="0" err="1" smtClean="0">
                <a:solidFill>
                  <a:schemeClr val="bg1"/>
                </a:solidFill>
              </a:rPr>
              <a:t>радіохвиль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Відкрив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інфрачервоне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відомий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англійський</a:t>
            </a:r>
            <a:r>
              <a:rPr lang="ru-RU" dirty="0" smtClean="0">
                <a:solidFill>
                  <a:schemeClr val="bg1"/>
                </a:solidFill>
              </a:rPr>
              <a:t> астроном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оптик В. Гершель у 1800 р.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4857752" cy="12858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ІНФРАЧЕРВОНЕ ВИПРОМІНЮВАННЯ</a:t>
            </a:r>
            <a:endParaRPr lang="ru-RU" sz="3600" dirty="0"/>
          </a:p>
        </p:txBody>
      </p:sp>
      <p:pic>
        <p:nvPicPr>
          <p:cNvPr id="6" name="Рисунок 5" descr="11230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99" y="2000240"/>
            <a:ext cx="2155747" cy="4071966"/>
          </a:xfrm>
          <a:prstGeom prst="rect">
            <a:avLst/>
          </a:prstGeom>
        </p:spPr>
      </p:pic>
      <p:pic>
        <p:nvPicPr>
          <p:cNvPr id="7" name="Рисунок 6" descr="11230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2143116"/>
            <a:ext cx="2255937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85860"/>
            <a:ext cx="4643470" cy="55721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Людина не </a:t>
            </a:r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чуття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б </a:t>
            </a:r>
            <a:r>
              <a:rPr lang="ru-RU" dirty="0" err="1" smtClean="0">
                <a:solidFill>
                  <a:schemeClr val="bg1"/>
                </a:solidFill>
              </a:rPr>
              <a:t>сприймали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. Око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сприймає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дуже</a:t>
            </a:r>
            <a:r>
              <a:rPr lang="ru-RU" dirty="0" smtClean="0">
                <a:solidFill>
                  <a:schemeClr val="bg1"/>
                </a:solidFill>
              </a:rPr>
              <a:t> малу </a:t>
            </a:r>
            <a:r>
              <a:rPr lang="ru-RU" dirty="0" err="1" smtClean="0">
                <a:solidFill>
                  <a:schemeClr val="bg1"/>
                </a:solidFill>
              </a:rPr>
              <a:t>ділянку</a:t>
            </a:r>
            <a:r>
              <a:rPr lang="ru-RU" dirty="0" smtClean="0">
                <a:solidFill>
                  <a:schemeClr val="bg1"/>
                </a:solidFill>
              </a:rPr>
              <a:t> спектра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хвиль</a:t>
            </a:r>
            <a:r>
              <a:rPr lang="ru-RU" dirty="0" smtClean="0">
                <a:solidFill>
                  <a:schemeClr val="bg1"/>
                </a:solidFill>
              </a:rPr>
              <a:t>, яку </a:t>
            </a:r>
            <a:r>
              <a:rPr lang="ru-RU" dirty="0" err="1" smtClean="0">
                <a:solidFill>
                  <a:schemeClr val="bg1"/>
                </a:solidFill>
              </a:rPr>
              <a:t>називають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видимим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світлом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Вважають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око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сприймає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довжиною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400 до 760 нм. Для </a:t>
            </a:r>
            <a:r>
              <a:rPr lang="ru-RU" dirty="0" err="1" smtClean="0">
                <a:solidFill>
                  <a:schemeClr val="bg1"/>
                </a:solidFill>
              </a:rPr>
              <a:t>виявлення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реєстрації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різноманітні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перетворювачі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перетворювачами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радіодіапазоні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апарати</a:t>
            </a: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радіоприймачі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Оскільки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діапазон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обмежений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боку коротких, </a:t>
            </a:r>
            <a:r>
              <a:rPr lang="ru-RU" dirty="0" err="1" smtClean="0">
                <a:solidFill>
                  <a:schemeClr val="bg1"/>
                </a:solidFill>
              </a:rPr>
              <a:t>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боку </a:t>
            </a:r>
            <a:r>
              <a:rPr lang="ru-RU" dirty="0" err="1" smtClean="0">
                <a:solidFill>
                  <a:schemeClr val="bg1"/>
                </a:solidFill>
              </a:rPr>
              <a:t>довгих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хвиль</a:t>
            </a:r>
            <a:r>
              <a:rPr lang="ru-RU" dirty="0" smtClean="0">
                <a:solidFill>
                  <a:schemeClr val="bg1"/>
                </a:solidFill>
              </a:rPr>
              <a:t>, то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передбачити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існують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довжина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менша</a:t>
            </a:r>
            <a:r>
              <a:rPr lang="ru-RU" dirty="0" smtClean="0">
                <a:solidFill>
                  <a:schemeClr val="bg1"/>
                </a:solidFill>
              </a:rPr>
              <a:t> за 400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більша</a:t>
            </a:r>
            <a:r>
              <a:rPr lang="ru-RU" dirty="0" smtClean="0">
                <a:solidFill>
                  <a:schemeClr val="bg1"/>
                </a:solidFill>
              </a:rPr>
              <a:t> за 760 нм.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6543692" cy="1062022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УЛЬТРАФІОЛЕТОВЕ ВИПРОМІНЮВАННЯ</a:t>
            </a:r>
            <a:endParaRPr lang="ru-RU" sz="3600" dirty="0"/>
          </a:p>
        </p:txBody>
      </p:sp>
      <p:pic>
        <p:nvPicPr>
          <p:cNvPr id="4" name="Рисунок 3" descr="11234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5540" y="3571877"/>
            <a:ext cx="3759895" cy="2500330"/>
          </a:xfrm>
          <a:prstGeom prst="rect">
            <a:avLst/>
          </a:prstGeom>
        </p:spPr>
      </p:pic>
      <p:pic>
        <p:nvPicPr>
          <p:cNvPr id="5" name="Рисунок 4" descr="11234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642918"/>
            <a:ext cx="3619512" cy="25879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214290"/>
            <a:ext cx="4500562" cy="642942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Ультрафіолетове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сильну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бактерицидну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дію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ультрафіолетового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гине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хвороботворних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бактерій</a:t>
            </a:r>
            <a:r>
              <a:rPr lang="ru-RU" dirty="0" smtClean="0">
                <a:solidFill>
                  <a:schemeClr val="bg1"/>
                </a:solidFill>
              </a:rPr>
              <a:t>, тому в </a:t>
            </a:r>
            <a:r>
              <a:rPr lang="ru-RU" dirty="0" err="1" smtClean="0">
                <a:solidFill>
                  <a:schemeClr val="bg1"/>
                </a:solidFill>
              </a:rPr>
              <a:t>лікарнях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операційних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кімнатах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електричні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лампи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ультрафіолетові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дезінфікують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приміщення</a:t>
            </a:r>
            <a:r>
              <a:rPr lang="ru-RU" dirty="0" smtClean="0">
                <a:solidFill>
                  <a:schemeClr val="bg1"/>
                </a:solidFill>
              </a:rPr>
              <a:t>. Великий </a:t>
            </a:r>
            <a:r>
              <a:rPr lang="ru-RU" dirty="0" err="1" smtClean="0">
                <a:solidFill>
                  <a:schemeClr val="bg1"/>
                </a:solidFill>
              </a:rPr>
              <a:t>ефект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отримують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застосовуючи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ультрафіолетове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стерилізації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медичних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матеріалів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інструментів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Водночас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ультрафіолетове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  (особливо у  </a:t>
            </a:r>
            <a:r>
              <a:rPr lang="ru-RU" dirty="0" err="1" smtClean="0">
                <a:solidFill>
                  <a:schemeClr val="bg1"/>
                </a:solidFill>
              </a:rPr>
              <a:t>короткохвильовій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ділянці</a:t>
            </a:r>
            <a:r>
              <a:rPr lang="ru-RU" dirty="0" smtClean="0">
                <a:solidFill>
                  <a:schemeClr val="bg1"/>
                </a:solidFill>
              </a:rPr>
              <a:t> спектра)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шкідливим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здоров'я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Воно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здатне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тільки</a:t>
            </a:r>
            <a:r>
              <a:rPr lang="ru-RU" dirty="0" smtClean="0">
                <a:solidFill>
                  <a:schemeClr val="bg1"/>
                </a:solidFill>
              </a:rPr>
              <a:t> негативно </a:t>
            </a:r>
            <a:r>
              <a:rPr lang="ru-RU" dirty="0" err="1" smtClean="0">
                <a:solidFill>
                  <a:schemeClr val="bg1"/>
                </a:solidFill>
              </a:rPr>
              <a:t>впливати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сітківку</a:t>
            </a:r>
            <a:r>
              <a:rPr lang="ru-RU" dirty="0" smtClean="0">
                <a:solidFill>
                  <a:schemeClr val="bg1"/>
                </a:solidFill>
              </a:rPr>
              <a:t> ока, </a:t>
            </a:r>
            <a:r>
              <a:rPr lang="ru-RU" dirty="0" err="1" smtClean="0">
                <a:solidFill>
                  <a:schemeClr val="bg1"/>
                </a:solidFill>
              </a:rPr>
              <a:t>викликати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опіки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шкіри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призводити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незворотних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організмі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провокувати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розвиток</a:t>
            </a:r>
            <a:r>
              <a:rPr lang="ru-RU" dirty="0" smtClean="0">
                <a:solidFill>
                  <a:schemeClr val="bg1"/>
                </a:solidFill>
              </a:rPr>
              <a:t> хвороб.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11234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143380"/>
            <a:ext cx="4167210" cy="2500326"/>
          </a:xfrm>
          <a:prstGeom prst="rect">
            <a:avLst/>
          </a:prstGeom>
        </p:spPr>
      </p:pic>
      <p:pic>
        <p:nvPicPr>
          <p:cNvPr id="5" name="Рисунок 4" descr="11234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66"/>
            <a:ext cx="3500452" cy="37147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85784" y="1428736"/>
            <a:ext cx="4857784" cy="557216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Серед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посідають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рентгенівські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промені</a:t>
            </a:r>
            <a:r>
              <a:rPr lang="ru-RU" dirty="0" smtClean="0">
                <a:solidFill>
                  <a:schemeClr val="bg1"/>
                </a:solidFill>
              </a:rPr>
              <a:t>. У </a:t>
            </a:r>
            <a:r>
              <a:rPr lang="ru-RU" dirty="0" err="1" smtClean="0">
                <a:solidFill>
                  <a:schemeClr val="bg1"/>
                </a:solidFill>
              </a:rPr>
              <a:t>повсякденному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житті</a:t>
            </a:r>
            <a:r>
              <a:rPr lang="ru-RU" dirty="0" smtClean="0">
                <a:solidFill>
                  <a:schemeClr val="bg1"/>
                </a:solidFill>
              </a:rPr>
              <a:t> ми часто </a:t>
            </a:r>
            <a:r>
              <a:rPr lang="ru-RU" dirty="0" err="1" smtClean="0">
                <a:solidFill>
                  <a:schemeClr val="bg1"/>
                </a:solidFill>
              </a:rPr>
              <a:t>стикаємося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цією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назвою</a:t>
            </a:r>
            <a:r>
              <a:rPr lang="ru-RU" dirty="0" smtClean="0">
                <a:solidFill>
                  <a:schemeClr val="bg1"/>
                </a:solidFill>
              </a:rPr>
              <a:t>, особливо </a:t>
            </a:r>
            <a:r>
              <a:rPr lang="ru-RU" dirty="0" err="1" smtClean="0">
                <a:solidFill>
                  <a:schemeClr val="bg1"/>
                </a:solidFill>
              </a:rPr>
              <a:t>тоді</a:t>
            </a:r>
            <a:r>
              <a:rPr lang="ru-RU" dirty="0" smtClean="0">
                <a:solidFill>
                  <a:schemeClr val="bg1"/>
                </a:solidFill>
              </a:rPr>
              <a:t>, коли </a:t>
            </a:r>
            <a:r>
              <a:rPr lang="ru-RU" dirty="0" err="1" smtClean="0">
                <a:solidFill>
                  <a:schemeClr val="bg1"/>
                </a:solidFill>
              </a:rPr>
              <a:t>довідуємося</a:t>
            </a:r>
            <a:r>
              <a:rPr lang="ru-RU" dirty="0" smtClean="0">
                <a:solidFill>
                  <a:schemeClr val="bg1"/>
                </a:solidFill>
              </a:rPr>
              <a:t> про стан </a:t>
            </a:r>
            <a:r>
              <a:rPr lang="ru-RU" dirty="0" err="1" smtClean="0">
                <a:solidFill>
                  <a:schemeClr val="bg1"/>
                </a:solidFill>
              </a:rPr>
              <a:t>свого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здоров'я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проходячи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обстеження</a:t>
            </a:r>
            <a:r>
              <a:rPr lang="ru-RU" dirty="0" smtClean="0">
                <a:solidFill>
                  <a:schemeClr val="bg1"/>
                </a:solidFill>
              </a:rPr>
              <a:t> в «</a:t>
            </a:r>
            <a:r>
              <a:rPr lang="ru-RU" dirty="0" err="1" smtClean="0">
                <a:solidFill>
                  <a:schemeClr val="bg1"/>
                </a:solidFill>
              </a:rPr>
              <a:t>рентгенівському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кабінеті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лікарні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поліклініки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Довжина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менша</a:t>
            </a:r>
            <a:r>
              <a:rPr lang="ru-RU" dirty="0" smtClean="0">
                <a:solidFill>
                  <a:schemeClr val="bg1"/>
                </a:solidFill>
              </a:rPr>
              <a:t> 6 нм.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ru-RU" dirty="0" err="1" smtClean="0">
                <a:solidFill>
                  <a:schemeClr val="bg1"/>
                </a:solidFill>
              </a:rPr>
              <a:t>генерування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рентгенівського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застосовують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прилади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називають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рентгенівськими</a:t>
            </a:r>
            <a:r>
              <a:rPr lang="ru-RU" dirty="0" smtClean="0">
                <a:solidFill>
                  <a:schemeClr val="bg1"/>
                </a:solidFill>
              </a:rPr>
              <a:t> трубками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52400"/>
            <a:ext cx="4429156" cy="1276336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РЕНТГЕНІВСЬКЕ ВИПРОМІНЮВАННЯ</a:t>
            </a:r>
            <a:endParaRPr lang="ru-RU" sz="3200" dirty="0"/>
          </a:p>
        </p:txBody>
      </p:sp>
      <p:pic>
        <p:nvPicPr>
          <p:cNvPr id="4" name="Рисунок 3" descr="301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571480"/>
            <a:ext cx="1812193" cy="2357454"/>
          </a:xfrm>
          <a:prstGeom prst="rect">
            <a:avLst/>
          </a:prstGeom>
        </p:spPr>
      </p:pic>
      <p:pic>
        <p:nvPicPr>
          <p:cNvPr id="5" name="Рисунок 4" descr="11238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214686"/>
            <a:ext cx="3500462" cy="3080407"/>
          </a:xfrm>
          <a:prstGeom prst="rect">
            <a:avLst/>
          </a:prstGeom>
        </p:spPr>
      </p:pic>
      <p:pic>
        <p:nvPicPr>
          <p:cNvPr id="6" name="Рисунок 5" descr="301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8832" y="571480"/>
            <a:ext cx="2375168" cy="24137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46" y="214290"/>
            <a:ext cx="4643470" cy="692948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Цікава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драматична </a:t>
            </a:r>
            <a:r>
              <a:rPr lang="ru-RU" dirty="0" err="1" smtClean="0">
                <a:solidFill>
                  <a:schemeClr val="bg1"/>
                </a:solidFill>
              </a:rPr>
              <a:t>історія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відкриття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рентгенівських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променів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Перші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вакуумні</a:t>
            </a:r>
            <a:r>
              <a:rPr lang="ru-RU" dirty="0" smtClean="0">
                <a:solidFill>
                  <a:schemeClr val="bg1"/>
                </a:solidFill>
              </a:rPr>
              <a:t> трубки для </a:t>
            </a:r>
            <a:r>
              <a:rPr lang="ru-RU" dirty="0" err="1" smtClean="0">
                <a:solidFill>
                  <a:schemeClr val="bg1"/>
                </a:solidFill>
              </a:rPr>
              <a:t>одержання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Х-променів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таку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спочатку</a:t>
            </a:r>
            <a:r>
              <a:rPr lang="ru-RU" dirty="0" smtClean="0">
                <a:solidFill>
                  <a:schemeClr val="bg1"/>
                </a:solidFill>
              </a:rPr>
              <a:t> мало </a:t>
            </a:r>
            <a:r>
              <a:rPr lang="ru-RU" dirty="0" err="1" smtClean="0">
                <a:solidFill>
                  <a:schemeClr val="bg1"/>
                </a:solidFill>
              </a:rPr>
              <a:t>невідоме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були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видатним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фізиком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українцем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походженням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Іваном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Пулюєм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тривалий</a:t>
            </a:r>
            <a:r>
              <a:rPr lang="ru-RU" dirty="0" smtClean="0">
                <a:solidFill>
                  <a:schemeClr val="bg1"/>
                </a:solidFill>
              </a:rPr>
              <a:t> час жив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працював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Австрії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першим </a:t>
            </a:r>
            <a:r>
              <a:rPr lang="ru-RU" dirty="0" err="1" smtClean="0">
                <a:solidFill>
                  <a:schemeClr val="bg1"/>
                </a:solidFill>
              </a:rPr>
              <a:t>довів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вакуумних</a:t>
            </a:r>
            <a:r>
              <a:rPr lang="ru-RU" dirty="0" smtClean="0">
                <a:solidFill>
                  <a:schemeClr val="bg1"/>
                </a:solidFill>
              </a:rPr>
              <a:t> трубок, по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проходить </a:t>
            </a:r>
            <a:r>
              <a:rPr lang="ru-RU" dirty="0" err="1" smtClean="0">
                <a:solidFill>
                  <a:schemeClr val="bg1"/>
                </a:solidFill>
              </a:rPr>
              <a:t>електричний</a:t>
            </a:r>
            <a:r>
              <a:rPr lang="ru-RU" dirty="0" smtClean="0">
                <a:solidFill>
                  <a:schemeClr val="bg1"/>
                </a:solidFill>
              </a:rPr>
              <a:t> струм, </a:t>
            </a:r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хвильові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властивості</a:t>
            </a:r>
            <a:r>
              <a:rPr lang="ru-RU" dirty="0" smtClean="0">
                <a:solidFill>
                  <a:schemeClr val="bg1"/>
                </a:solidFill>
              </a:rPr>
              <a:t>. Учений не </a:t>
            </a:r>
            <a:r>
              <a:rPr lang="ru-RU" dirty="0" err="1" smtClean="0">
                <a:solidFill>
                  <a:schemeClr val="bg1"/>
                </a:solidFill>
              </a:rPr>
              <a:t>тільки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встановив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їхню</a:t>
            </a:r>
            <a:r>
              <a:rPr lang="ru-RU" dirty="0" smtClean="0">
                <a:solidFill>
                  <a:schemeClr val="bg1"/>
                </a:solidFill>
              </a:rPr>
              <a:t> природу, а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дослідив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основні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властивості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Одержані</a:t>
            </a:r>
            <a:r>
              <a:rPr lang="ru-RU" dirty="0" smtClean="0">
                <a:solidFill>
                  <a:schemeClr val="bg1"/>
                </a:solidFill>
              </a:rPr>
              <a:t> І. </a:t>
            </a:r>
            <a:r>
              <a:rPr lang="ru-RU" dirty="0" err="1" smtClean="0">
                <a:solidFill>
                  <a:schemeClr val="bg1"/>
                </a:solidFill>
              </a:rPr>
              <a:t>Пулюєм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фотознімки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внутрішніх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дотепер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публікуються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навчальній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літературі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Однак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сталося</a:t>
            </a:r>
            <a:r>
              <a:rPr lang="ru-RU" dirty="0" smtClean="0">
                <a:solidFill>
                  <a:schemeClr val="bg1"/>
                </a:solidFill>
              </a:rPr>
              <a:t> так,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відкриття</a:t>
            </a:r>
            <a:r>
              <a:rPr lang="ru-RU" dirty="0" smtClean="0">
                <a:solidFill>
                  <a:schemeClr val="bg1"/>
                </a:solidFill>
              </a:rPr>
              <a:t> нового виду </a:t>
            </a:r>
            <a:r>
              <a:rPr lang="ru-RU" dirty="0" err="1" smtClean="0">
                <a:solidFill>
                  <a:schemeClr val="bg1"/>
                </a:solidFill>
              </a:rPr>
              <a:t>електромагнітного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першим </a:t>
            </a:r>
            <a:r>
              <a:rPr lang="ru-RU" dirty="0" err="1" smtClean="0">
                <a:solidFill>
                  <a:schemeClr val="bg1"/>
                </a:solidFill>
              </a:rPr>
              <a:t>повідомив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німецький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фізик</a:t>
            </a:r>
            <a:r>
              <a:rPr lang="ru-RU" dirty="0" smtClean="0">
                <a:solidFill>
                  <a:schemeClr val="bg1"/>
                </a:solidFill>
              </a:rPr>
              <a:t> В. Рентген у 1895 р.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публікацій</a:t>
            </a:r>
            <a:r>
              <a:rPr lang="ru-RU" dirty="0" smtClean="0">
                <a:solidFill>
                  <a:schemeClr val="bg1"/>
                </a:solidFill>
              </a:rPr>
              <a:t> В. Рентгена </a:t>
            </a:r>
            <a:r>
              <a:rPr lang="ru-RU" dirty="0" err="1" smtClean="0">
                <a:solidFill>
                  <a:schemeClr val="bg1"/>
                </a:solidFill>
              </a:rPr>
              <a:t>відкрите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випромінювання</a:t>
            </a:r>
            <a:r>
              <a:rPr lang="ru-RU" dirty="0" smtClean="0">
                <a:solidFill>
                  <a:schemeClr val="bg1"/>
                </a:solidFill>
              </a:rPr>
              <a:t> почали </a:t>
            </a:r>
            <a:r>
              <a:rPr lang="ru-RU" dirty="0" err="1" smtClean="0">
                <a:solidFill>
                  <a:schemeClr val="bg1"/>
                </a:solidFill>
              </a:rPr>
              <a:t>називати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рентгенівським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04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571480"/>
            <a:ext cx="4154596" cy="52149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257</TotalTime>
  <Words>622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Презентація з фізики на тему: ”Шкала електромагнітних випромінювань” учениці 7(11)Б класу Одеського НВК №13 Бургелі Наталії</vt:lpstr>
      <vt:lpstr>Дослідженнями, що проводилися вченими протягом тривалого часу, встановлено, що в природі немає законів, які б обмежували частоту коливань заряджених частинок, а отже, і довжину хвилі, яка випромінюється. Не буває найменшої чи найбільшої довжини хвилі. Може лише йтися про певний діапазон хвиль, виявлених і вивчених за допомогою сучасних засобів дослідження. Для наочного уявлення про різноманітність довжин електромагнітних хвиль складено шкалу електромагнітних хвиль. </vt:lpstr>
      <vt:lpstr>РАДІОХВИЛІ</vt:lpstr>
      <vt:lpstr>ІНФРАЧЕРВОНЕ ВИПРОМІНЮВАННЯ</vt:lpstr>
      <vt:lpstr>УЛЬТРАФІОЛЕТОВЕ ВИПРОМІНЮВАННЯ</vt:lpstr>
      <vt:lpstr>Слайд 6</vt:lpstr>
      <vt:lpstr>РЕНТГЕНІВСЬКЕ ВИПРОМІНЮВАННЯ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28</cp:revision>
  <dcterms:modified xsi:type="dcterms:W3CDTF">2014-02-03T20:53:57Z</dcterms:modified>
</cp:coreProperties>
</file>