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4357686" cy="5715040"/>
          </a:xfrm>
        </p:spPr>
        <p:txBody>
          <a:bodyPr/>
          <a:lstStyle/>
          <a:p>
            <a:r>
              <a:rPr lang="uk-UA" sz="3600" dirty="0" smtClean="0">
                <a:solidFill>
                  <a:schemeClr val="bg1"/>
                </a:solidFill>
              </a:rPr>
              <a:t>Презентація</a:t>
            </a:r>
            <a:br>
              <a:rPr lang="uk-UA" sz="3600" dirty="0" smtClean="0">
                <a:solidFill>
                  <a:schemeClr val="bg1"/>
                </a:solidFill>
              </a:rPr>
            </a:br>
            <a:r>
              <a:rPr lang="uk-UA" sz="3600" dirty="0" smtClean="0">
                <a:solidFill>
                  <a:schemeClr val="bg1"/>
                </a:solidFill>
              </a:rPr>
              <a:t>з фізики</a:t>
            </a:r>
            <a:br>
              <a:rPr lang="uk-UA" sz="3600" dirty="0" smtClean="0">
                <a:solidFill>
                  <a:schemeClr val="bg1"/>
                </a:solidFill>
              </a:rPr>
            </a:br>
            <a:r>
              <a:rPr lang="uk-UA" sz="3600" dirty="0" smtClean="0">
                <a:solidFill>
                  <a:schemeClr val="bg1"/>
                </a:solidFill>
              </a:rPr>
              <a:t>на тему:</a:t>
            </a:r>
            <a:br>
              <a:rPr lang="uk-UA" sz="3600" dirty="0" smtClean="0">
                <a:solidFill>
                  <a:schemeClr val="bg1"/>
                </a:solidFill>
              </a:rPr>
            </a:br>
            <a:r>
              <a:rPr lang="uk-UA" sz="3600" dirty="0" err="1" smtClean="0">
                <a:solidFill>
                  <a:schemeClr val="bg1"/>
                </a:solidFill>
              </a:rPr>
              <a:t>”Шкала</a:t>
            </a:r>
            <a:r>
              <a:rPr lang="uk-UA" sz="3600" dirty="0" smtClean="0">
                <a:solidFill>
                  <a:schemeClr val="bg1"/>
                </a:solidFill>
              </a:rPr>
              <a:t> електромагнітних </a:t>
            </a:r>
            <a:r>
              <a:rPr lang="uk-UA" sz="3600" dirty="0" err="1" smtClean="0">
                <a:solidFill>
                  <a:schemeClr val="bg1"/>
                </a:solidFill>
              </a:rPr>
              <a:t>випромінювань”</a:t>
            </a:r>
            <a:r>
              <a:rPr lang="uk-UA" sz="3600" dirty="0" smtClean="0">
                <a:solidFill>
                  <a:schemeClr val="bg1"/>
                </a:solidFill>
              </a:rPr>
              <a:t/>
            </a:r>
            <a:br>
              <a:rPr lang="uk-UA" sz="3600" dirty="0" smtClean="0">
                <a:solidFill>
                  <a:schemeClr val="bg1"/>
                </a:solidFill>
              </a:rPr>
            </a:br>
            <a:r>
              <a:rPr lang="uk-UA" sz="3600" dirty="0" smtClean="0">
                <a:solidFill>
                  <a:schemeClr val="bg1"/>
                </a:solidFill>
              </a:rPr>
              <a:t>учениці 7(11)Б класу</a:t>
            </a:r>
            <a:br>
              <a:rPr lang="uk-UA" sz="3600" dirty="0" smtClean="0">
                <a:solidFill>
                  <a:schemeClr val="bg1"/>
                </a:solidFill>
              </a:rPr>
            </a:br>
            <a:r>
              <a:rPr lang="uk-UA" sz="3600" dirty="0" smtClean="0">
                <a:solidFill>
                  <a:schemeClr val="bg1"/>
                </a:solidFill>
              </a:rPr>
              <a:t>Одеського НВК №13</a:t>
            </a:r>
            <a:br>
              <a:rPr lang="uk-UA" sz="3600" dirty="0" smtClean="0">
                <a:solidFill>
                  <a:schemeClr val="bg1"/>
                </a:solidFill>
              </a:rPr>
            </a:br>
            <a:r>
              <a:rPr lang="uk-UA" sz="3600" dirty="0" smtClean="0">
                <a:solidFill>
                  <a:schemeClr val="bg1"/>
                </a:solidFill>
              </a:rPr>
              <a:t>Бургелі Наталії</a:t>
            </a:r>
            <a:endParaRPr lang="ru-RU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Содержимое 11" descr="30190-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57818" y="0"/>
            <a:ext cx="3286148" cy="6858000"/>
          </a:xfrm>
        </p:spPr>
      </p:pic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214282" y="0"/>
            <a:ext cx="4000528" cy="7072338"/>
          </a:xfrm>
        </p:spPr>
        <p:txBody>
          <a:bodyPr>
            <a:noAutofit/>
          </a:bodyPr>
          <a:lstStyle/>
          <a:p>
            <a:r>
              <a:rPr lang="ru-RU" sz="2200" dirty="0" smtClean="0">
                <a:solidFill>
                  <a:schemeClr val="bg1"/>
                </a:solidFill>
              </a:rPr>
              <a:t>Дослідженнями, що проводилися вченими протягом тривалого часу, встановлено, що в природі немає законів, які б обмежували частоту коливань заряджених частинок, а отже, і довжину хвилі, яка випромінюється. Не буває найменшої чи найбільшої довжини хвилі. Може лише йтися про певний діапазон хвиль, виявлених і вивчених за допомогою сучасних засобів дослідження.</a:t>
            </a:r>
            <a:br>
              <a:rPr lang="ru-RU" sz="2200" dirty="0" smtClean="0">
                <a:solidFill>
                  <a:schemeClr val="bg1"/>
                </a:solidFill>
              </a:rPr>
            </a:br>
            <a:r>
              <a:rPr lang="ru-RU" sz="2200" dirty="0" smtClean="0">
                <a:solidFill>
                  <a:schemeClr val="bg1"/>
                </a:solidFill>
              </a:rPr>
              <a:t>Для наочного уявлення про різноманітність довжин електромагнітних хвиль складено шкалу електромагнітних хвиль.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00108"/>
            <a:ext cx="8858280" cy="2286016"/>
          </a:xfrm>
        </p:spPr>
        <p:txBody>
          <a:bodyPr>
            <a:normAutofit/>
          </a:bodyPr>
          <a:lstStyle/>
          <a:p>
            <a:r>
              <a:rPr lang="ru-RU" sz="2000" dirty="0" err="1" smtClean="0">
                <a:solidFill>
                  <a:schemeClr val="bg1"/>
                </a:solidFill>
              </a:rPr>
              <a:t>Радіохвилями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називають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електромагнітні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хвилі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довжиною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від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декількох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кілометрів</a:t>
            </a:r>
            <a:r>
              <a:rPr lang="ru-RU" sz="2000" dirty="0" smtClean="0">
                <a:solidFill>
                  <a:schemeClr val="bg1"/>
                </a:solidFill>
              </a:rPr>
              <a:t> до </a:t>
            </a:r>
            <a:r>
              <a:rPr lang="ru-RU" sz="2000" dirty="0" err="1" smtClean="0">
                <a:solidFill>
                  <a:schemeClr val="bg1"/>
                </a:solidFill>
              </a:rPr>
              <a:t>декількох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міліметрів</a:t>
            </a:r>
            <a:r>
              <a:rPr lang="ru-RU" sz="2000" dirty="0" smtClean="0">
                <a:solidFill>
                  <a:schemeClr val="bg1"/>
                </a:solidFill>
              </a:rPr>
              <a:t>.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Це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випромінювання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внаслідок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малої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частоти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має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низьку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енергію</a:t>
            </a:r>
            <a:r>
              <a:rPr lang="ru-RU" sz="2000" dirty="0" smtClean="0">
                <a:solidFill>
                  <a:schemeClr val="bg1"/>
                </a:solidFill>
              </a:rPr>
              <a:t>, тому не становить </a:t>
            </a:r>
            <a:r>
              <a:rPr lang="ru-RU" sz="2000" dirty="0" err="1" smtClean="0">
                <a:solidFill>
                  <a:schemeClr val="bg1"/>
                </a:solidFill>
              </a:rPr>
              <a:t>жодного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інтересу</a:t>
            </a:r>
            <a:r>
              <a:rPr lang="ru-RU" sz="2000" dirty="0" smtClean="0">
                <a:solidFill>
                  <a:schemeClr val="bg1"/>
                </a:solidFill>
              </a:rPr>
              <a:t> для </a:t>
            </a:r>
            <a:r>
              <a:rPr lang="ru-RU" sz="2000" dirty="0" err="1" smtClean="0">
                <a:solidFill>
                  <a:schemeClr val="bg1"/>
                </a:solidFill>
              </a:rPr>
              <a:t>передачі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інформації</a:t>
            </a:r>
            <a:r>
              <a:rPr lang="ru-RU" sz="2000" dirty="0" smtClean="0">
                <a:solidFill>
                  <a:schemeClr val="bg1"/>
                </a:solidFill>
              </a:rPr>
              <a:t> в </a:t>
            </a:r>
            <a:r>
              <a:rPr lang="ru-RU" sz="2000" dirty="0" err="1" smtClean="0">
                <a:solidFill>
                  <a:schemeClr val="bg1"/>
                </a:solidFill>
              </a:rPr>
              <a:t>атмосфері</a:t>
            </a:r>
            <a:r>
              <a:rPr lang="ru-RU" sz="2000" dirty="0" smtClean="0">
                <a:solidFill>
                  <a:schemeClr val="bg1"/>
                </a:solidFill>
              </a:rPr>
              <a:t> на </a:t>
            </a:r>
            <a:r>
              <a:rPr lang="ru-RU" sz="2000" dirty="0" err="1" smtClean="0">
                <a:solidFill>
                  <a:schemeClr val="bg1"/>
                </a:solidFill>
              </a:rPr>
              <a:t>великі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відстані</a:t>
            </a:r>
            <a:r>
              <a:rPr lang="ru-RU" sz="2000" dirty="0" smtClean="0">
                <a:solidFill>
                  <a:schemeClr val="bg1"/>
                </a:solidFill>
              </a:rPr>
              <a:t>. Основною </a:t>
            </a:r>
            <a:r>
              <a:rPr lang="ru-RU" sz="2000" dirty="0" err="1" smtClean="0">
                <a:solidFill>
                  <a:schemeClr val="bg1"/>
                </a:solidFill>
              </a:rPr>
              <a:t>ознакою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діапазону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радіохвиль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є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їх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поширення</a:t>
            </a:r>
            <a:r>
              <a:rPr lang="ru-RU" sz="2000" dirty="0" smtClean="0">
                <a:solidFill>
                  <a:schemeClr val="bg1"/>
                </a:solidFill>
              </a:rPr>
              <a:t> на </a:t>
            </a:r>
            <a:r>
              <a:rPr lang="ru-RU" sz="2000" dirty="0" err="1" smtClean="0">
                <a:solidFill>
                  <a:schemeClr val="bg1"/>
                </a:solidFill>
              </a:rPr>
              <a:t>значні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відстані</a:t>
            </a:r>
            <a:r>
              <a:rPr lang="ru-RU" sz="2000" dirty="0" smtClean="0">
                <a:solidFill>
                  <a:schemeClr val="bg1"/>
                </a:solidFill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</a:rPr>
              <a:t>що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робить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їх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цінними</a:t>
            </a:r>
            <a:r>
              <a:rPr lang="ru-RU" sz="2000" dirty="0" smtClean="0">
                <a:solidFill>
                  <a:schemeClr val="bg1"/>
                </a:solidFill>
              </a:rPr>
              <a:t> для </a:t>
            </a:r>
            <a:r>
              <a:rPr lang="ru-RU" sz="2000" dirty="0" err="1" smtClean="0">
                <a:solidFill>
                  <a:schemeClr val="bg1"/>
                </a:solidFill>
              </a:rPr>
              <a:t>передачі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інформації</a:t>
            </a:r>
            <a:r>
              <a:rPr lang="ru-RU" sz="2000" dirty="0" smtClean="0">
                <a:solidFill>
                  <a:schemeClr val="bg1"/>
                </a:solidFill>
              </a:rPr>
              <a:t>. 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800120"/>
          </a:xfrm>
        </p:spPr>
        <p:txBody>
          <a:bodyPr/>
          <a:lstStyle/>
          <a:p>
            <a:r>
              <a:rPr lang="ru-RU" dirty="0" smtClean="0"/>
              <a:t>РАДІОХВИЛІ</a:t>
            </a:r>
            <a:endParaRPr lang="ru-RU" dirty="0"/>
          </a:p>
        </p:txBody>
      </p:sp>
      <p:pic>
        <p:nvPicPr>
          <p:cNvPr id="4" name="Рисунок 3" descr="0515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628" y="2643182"/>
            <a:ext cx="4143372" cy="317658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85720" y="2928934"/>
            <a:ext cx="41434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У </a:t>
            </a:r>
            <a:r>
              <a:rPr lang="ru-RU" dirty="0" err="1" smtClean="0">
                <a:solidFill>
                  <a:schemeClr val="bg1"/>
                </a:solidFill>
              </a:rPr>
              <a:t>науці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радіоотехніці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радіохвилі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поділяються</a:t>
            </a:r>
            <a:r>
              <a:rPr lang="ru-RU" dirty="0" smtClean="0">
                <a:solidFill>
                  <a:schemeClr val="bg1"/>
                </a:solidFill>
              </a:rPr>
              <a:t> на </a:t>
            </a:r>
            <a:r>
              <a:rPr lang="ru-RU" dirty="0" err="1" smtClean="0">
                <a:solidFill>
                  <a:schemeClr val="bg1"/>
                </a:solidFill>
              </a:rPr>
              <a:t>довгі</a:t>
            </a:r>
            <a:r>
              <a:rPr lang="ru-RU" dirty="0" smtClean="0">
                <a:solidFill>
                  <a:schemeClr val="bg1"/>
                </a:solidFill>
              </a:rPr>
              <a:t> (30 000—3 000 м), </a:t>
            </a:r>
            <a:r>
              <a:rPr lang="ru-RU" dirty="0" err="1" smtClean="0">
                <a:solidFill>
                  <a:schemeClr val="bg1"/>
                </a:solidFill>
              </a:rPr>
              <a:t>середні</a:t>
            </a:r>
            <a:r>
              <a:rPr lang="ru-RU" dirty="0" smtClean="0">
                <a:solidFill>
                  <a:schemeClr val="bg1"/>
                </a:solidFill>
              </a:rPr>
              <a:t> (3 000-200 м), </a:t>
            </a:r>
            <a:r>
              <a:rPr lang="ru-RU" dirty="0" err="1" smtClean="0">
                <a:solidFill>
                  <a:schemeClr val="bg1"/>
                </a:solidFill>
              </a:rPr>
              <a:t>короткі</a:t>
            </a:r>
            <a:r>
              <a:rPr lang="ru-RU" dirty="0" smtClean="0">
                <a:solidFill>
                  <a:schemeClr val="bg1"/>
                </a:solidFill>
              </a:rPr>
              <a:t> (200—10 м) та </a:t>
            </a:r>
            <a:r>
              <a:rPr lang="ru-RU" dirty="0" err="1" smtClean="0">
                <a:solidFill>
                  <a:schemeClr val="bg1"/>
                </a:solidFill>
              </a:rPr>
              <a:t>ультракороткі</a:t>
            </a:r>
            <a:r>
              <a:rPr lang="ru-RU" dirty="0" smtClean="0">
                <a:solidFill>
                  <a:schemeClr val="bg1"/>
                </a:solidFill>
              </a:rPr>
              <a:t> ( &lt; 10 м). </a:t>
            </a:r>
            <a:r>
              <a:rPr lang="ru-RU" dirty="0" err="1" smtClean="0">
                <a:solidFill>
                  <a:schemeClr val="bg1"/>
                </a:solidFill>
              </a:rPr>
              <a:t>Хвилі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цих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частин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радіодіапазону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мають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характерні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лише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їм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властивості</a:t>
            </a:r>
            <a:r>
              <a:rPr lang="ru-RU" dirty="0" smtClean="0">
                <a:solidFill>
                  <a:schemeClr val="bg1"/>
                </a:solidFill>
              </a:rPr>
              <a:t>. Так, </a:t>
            </a:r>
            <a:r>
              <a:rPr lang="ru-RU" dirty="0" err="1" smtClean="0">
                <a:solidFill>
                  <a:schemeClr val="bg1"/>
                </a:solidFill>
              </a:rPr>
              <a:t>довгі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середні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хвилі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зазнають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рефракції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дифракції</a:t>
            </a:r>
            <a:r>
              <a:rPr lang="ru-RU" dirty="0" smtClean="0">
                <a:solidFill>
                  <a:schemeClr val="bg1"/>
                </a:solidFill>
              </a:rPr>
              <a:t> в </a:t>
            </a:r>
            <a:r>
              <a:rPr lang="ru-RU" dirty="0" err="1" smtClean="0">
                <a:solidFill>
                  <a:schemeClr val="bg1"/>
                </a:solidFill>
              </a:rPr>
              <a:t>атмосфері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внаслідок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чого</a:t>
            </a:r>
            <a:r>
              <a:rPr lang="ru-RU" dirty="0" smtClean="0">
                <a:solidFill>
                  <a:schemeClr val="bg1"/>
                </a:solidFill>
              </a:rPr>
              <a:t> вони </a:t>
            </a:r>
            <a:r>
              <a:rPr lang="ru-RU" dirty="0" err="1" smtClean="0">
                <a:solidFill>
                  <a:schemeClr val="bg1"/>
                </a:solidFill>
              </a:rPr>
              <a:t>здатні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огинати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поверхню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земної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кулі</a:t>
            </a:r>
            <a:r>
              <a:rPr lang="ru-RU" dirty="0" smtClean="0">
                <a:solidFill>
                  <a:schemeClr val="bg1"/>
                </a:solidFill>
              </a:rPr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14876" y="214290"/>
            <a:ext cx="4429124" cy="664371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Спектр видимого </a:t>
            </a:r>
            <a:r>
              <a:rPr lang="ru-RU" dirty="0" err="1" smtClean="0">
                <a:solidFill>
                  <a:schemeClr val="bg1"/>
                </a:solidFill>
              </a:rPr>
              <a:t>світла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одного боку </a:t>
            </a:r>
            <a:r>
              <a:rPr lang="ru-RU" dirty="0" err="1" smtClean="0">
                <a:solidFill>
                  <a:schemeClr val="bg1"/>
                </a:solidFill>
              </a:rPr>
              <a:t>обмежений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фіолетовим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світлом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із</a:t>
            </a:r>
            <a:r>
              <a:rPr lang="ru-RU" dirty="0" smtClean="0">
                <a:solidFill>
                  <a:schemeClr val="bg1"/>
                </a:solidFill>
              </a:rPr>
              <a:t> другого — </a:t>
            </a:r>
            <a:r>
              <a:rPr lang="ru-RU" dirty="0" err="1" smtClean="0">
                <a:solidFill>
                  <a:schemeClr val="bg1"/>
                </a:solidFill>
              </a:rPr>
              <a:t>червоним</a:t>
            </a:r>
            <a:r>
              <a:rPr lang="ru-RU" dirty="0" smtClean="0">
                <a:solidFill>
                  <a:schemeClr val="bg1"/>
                </a:solidFill>
              </a:rPr>
              <a:t>. За </a:t>
            </a:r>
            <a:r>
              <a:rPr lang="ru-RU" dirty="0" err="1" smtClean="0">
                <a:solidFill>
                  <a:schemeClr val="bg1"/>
                </a:solidFill>
              </a:rPr>
              <a:t>їхніми</a:t>
            </a:r>
            <a:r>
              <a:rPr lang="ru-RU" dirty="0" smtClean="0">
                <a:solidFill>
                  <a:schemeClr val="bg1"/>
                </a:solidFill>
              </a:rPr>
              <a:t> межами око не </a:t>
            </a:r>
            <a:r>
              <a:rPr lang="ru-RU" dirty="0" err="1" smtClean="0">
                <a:solidFill>
                  <a:schemeClr val="bg1"/>
                </a:solidFill>
              </a:rPr>
              <a:t>бачить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жодного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освітлення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Проте</a:t>
            </a:r>
            <a:r>
              <a:rPr lang="ru-RU" dirty="0" smtClean="0">
                <a:solidFill>
                  <a:schemeClr val="bg1"/>
                </a:solidFill>
              </a:rPr>
              <a:t> за </a:t>
            </a:r>
            <a:r>
              <a:rPr lang="ru-RU" dirty="0" err="1" smtClean="0">
                <a:solidFill>
                  <a:schemeClr val="bg1"/>
                </a:solidFill>
              </a:rPr>
              <a:t>допомогою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спеціальних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приладів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чутливих</a:t>
            </a:r>
            <a:r>
              <a:rPr lang="ru-RU" dirty="0" smtClean="0">
                <a:solidFill>
                  <a:schemeClr val="bg1"/>
                </a:solidFill>
              </a:rPr>
              <a:t> до </a:t>
            </a:r>
            <a:r>
              <a:rPr lang="ru-RU" dirty="0" err="1" smtClean="0">
                <a:solidFill>
                  <a:schemeClr val="bg1"/>
                </a:solidFill>
              </a:rPr>
              <a:t>електромагнітного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випромінювання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встановлено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що</a:t>
            </a:r>
            <a:r>
              <a:rPr lang="ru-RU" dirty="0" smtClean="0">
                <a:solidFill>
                  <a:schemeClr val="bg1"/>
                </a:solidFill>
              </a:rPr>
              <a:t> в </a:t>
            </a:r>
            <a:r>
              <a:rPr lang="ru-RU" dirty="0" err="1" smtClean="0">
                <a:solidFill>
                  <a:schemeClr val="bg1"/>
                </a:solidFill>
              </a:rPr>
              <a:t>крайніх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темних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ділянках</a:t>
            </a:r>
            <a:r>
              <a:rPr lang="ru-RU" dirty="0" smtClean="0">
                <a:solidFill>
                  <a:schemeClr val="bg1"/>
                </a:solidFill>
              </a:rPr>
              <a:t> спектра </a:t>
            </a:r>
            <a:r>
              <a:rPr lang="ru-RU" dirty="0" err="1" smtClean="0">
                <a:solidFill>
                  <a:schemeClr val="bg1"/>
                </a:solidFill>
              </a:rPr>
              <a:t>також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деяке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випромінювання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Якщо</a:t>
            </a:r>
            <a:r>
              <a:rPr lang="ru-RU" dirty="0" smtClean="0">
                <a:solidFill>
                  <a:schemeClr val="bg1"/>
                </a:solidFill>
              </a:rPr>
              <a:t> в темну </a:t>
            </a:r>
            <a:r>
              <a:rPr lang="ru-RU" dirty="0" err="1" smtClean="0">
                <a:solidFill>
                  <a:schemeClr val="bg1"/>
                </a:solidFill>
              </a:rPr>
              <a:t>частинку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екрана</a:t>
            </a:r>
            <a:r>
              <a:rPr lang="ru-RU" dirty="0" smtClean="0">
                <a:solidFill>
                  <a:schemeClr val="bg1"/>
                </a:solidFill>
              </a:rPr>
              <a:t> за </a:t>
            </a:r>
            <a:r>
              <a:rPr lang="ru-RU" dirty="0" err="1" smtClean="0">
                <a:solidFill>
                  <a:schemeClr val="bg1"/>
                </a:solidFill>
              </a:rPr>
              <a:t>червоною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ділянкою</a:t>
            </a:r>
            <a:r>
              <a:rPr lang="ru-RU" dirty="0" smtClean="0">
                <a:solidFill>
                  <a:schemeClr val="bg1"/>
                </a:solidFill>
              </a:rPr>
              <a:t> спектра внести термопару, то </a:t>
            </a:r>
            <a:r>
              <a:rPr lang="ru-RU" dirty="0" err="1" smtClean="0">
                <a:solidFill>
                  <a:schemeClr val="bg1"/>
                </a:solidFill>
              </a:rPr>
              <a:t>прилад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з'єднаний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нею, </a:t>
            </a:r>
            <a:r>
              <a:rPr lang="ru-RU" dirty="0" err="1" smtClean="0">
                <a:solidFill>
                  <a:schemeClr val="bg1"/>
                </a:solidFill>
              </a:rPr>
              <a:t>зафіксує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її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нагрівання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Це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засвідчить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що</a:t>
            </a:r>
            <a:r>
              <a:rPr lang="ru-RU" dirty="0" smtClean="0">
                <a:solidFill>
                  <a:schemeClr val="bg1"/>
                </a:solidFill>
              </a:rPr>
              <a:t> в </a:t>
            </a:r>
            <a:r>
              <a:rPr lang="ru-RU" dirty="0" err="1" smtClean="0">
                <a:solidFill>
                  <a:schemeClr val="bg1"/>
                </a:solidFill>
              </a:rPr>
              <a:t>цій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ділянці</a:t>
            </a:r>
            <a:r>
              <a:rPr lang="ru-RU" dirty="0" smtClean="0">
                <a:solidFill>
                  <a:schemeClr val="bg1"/>
                </a:solidFill>
              </a:rPr>
              <a:t> спектра </a:t>
            </a:r>
            <a:r>
              <a:rPr lang="ru-RU" dirty="0" err="1" smtClean="0">
                <a:solidFill>
                  <a:schemeClr val="bg1"/>
                </a:solidFill>
              </a:rPr>
              <a:t>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випромінювання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невидиме</a:t>
            </a:r>
            <a:r>
              <a:rPr lang="ru-RU" dirty="0" smtClean="0">
                <a:solidFill>
                  <a:schemeClr val="bg1"/>
                </a:solidFill>
              </a:rPr>
              <a:t> для ока. </a:t>
            </a:r>
            <a:r>
              <a:rPr lang="ru-RU" dirty="0" err="1" smtClean="0">
                <a:solidFill>
                  <a:schemeClr val="bg1"/>
                </a:solidFill>
              </a:rPr>
              <a:t>Вимірювання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показують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що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довжина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хвилі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цього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випромінювання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більша</a:t>
            </a:r>
            <a:r>
              <a:rPr lang="ru-RU" dirty="0" smtClean="0">
                <a:solidFill>
                  <a:schemeClr val="bg1"/>
                </a:solidFill>
              </a:rPr>
              <a:t> за </a:t>
            </a:r>
            <a:r>
              <a:rPr lang="ru-RU" dirty="0" err="1" smtClean="0">
                <a:solidFill>
                  <a:schemeClr val="bg1"/>
                </a:solidFill>
              </a:rPr>
              <a:t>довжину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хвилі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червоного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світла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наприкінці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видимої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ділянки</a:t>
            </a:r>
            <a:r>
              <a:rPr lang="ru-RU" dirty="0" smtClean="0">
                <a:solidFill>
                  <a:schemeClr val="bg1"/>
                </a:solidFill>
              </a:rPr>
              <a:t> спектра. У </a:t>
            </a:r>
            <a:r>
              <a:rPr lang="ru-RU" dirty="0" err="1" smtClean="0">
                <a:solidFill>
                  <a:schemeClr val="bg1"/>
                </a:solidFill>
              </a:rPr>
              <a:t>зв'язку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цим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таке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випромінювання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дістало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назву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інфрачервоного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Межі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діапазону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інфрачервоних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хвиль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від</a:t>
            </a:r>
            <a:r>
              <a:rPr lang="ru-RU" dirty="0" smtClean="0">
                <a:solidFill>
                  <a:schemeClr val="bg1"/>
                </a:solidFill>
              </a:rPr>
              <a:t> 760 нм до 0,1 мм. Вони </a:t>
            </a:r>
            <a:r>
              <a:rPr lang="ru-RU" dirty="0" err="1" smtClean="0">
                <a:solidFill>
                  <a:schemeClr val="bg1"/>
                </a:solidFill>
              </a:rPr>
              <a:t>впритул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підходять</a:t>
            </a:r>
            <a:r>
              <a:rPr lang="ru-RU" dirty="0" smtClean="0">
                <a:solidFill>
                  <a:schemeClr val="bg1"/>
                </a:solidFill>
              </a:rPr>
              <a:t> до </a:t>
            </a:r>
            <a:r>
              <a:rPr lang="ru-RU" dirty="0" err="1" smtClean="0">
                <a:solidFill>
                  <a:schemeClr val="bg1"/>
                </a:solidFill>
              </a:rPr>
              <a:t>діапазону</a:t>
            </a:r>
            <a:r>
              <a:rPr lang="ru-RU" dirty="0" smtClean="0">
                <a:solidFill>
                  <a:schemeClr val="bg1"/>
                </a:solidFill>
              </a:rPr>
              <a:t> ультракоротких </a:t>
            </a:r>
            <a:r>
              <a:rPr lang="ru-RU" dirty="0" err="1" smtClean="0">
                <a:solidFill>
                  <a:schemeClr val="bg1"/>
                </a:solidFill>
              </a:rPr>
              <a:t>радіохвиль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Відкрив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інфрачервоне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випромінювання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відомий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англійський</a:t>
            </a:r>
            <a:r>
              <a:rPr lang="ru-RU" dirty="0" smtClean="0">
                <a:solidFill>
                  <a:schemeClr val="bg1"/>
                </a:solidFill>
              </a:rPr>
              <a:t> астроном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оптик В. Гершель у 1800 р.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4857752" cy="1285884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ІНФРАЧЕРВОНЕ ВИПРОМІНЮВАННЯ</a:t>
            </a:r>
            <a:endParaRPr lang="ru-RU" sz="3600" dirty="0"/>
          </a:p>
        </p:txBody>
      </p:sp>
      <p:pic>
        <p:nvPicPr>
          <p:cNvPr id="6" name="Рисунок 5" descr="11230b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799" y="2000240"/>
            <a:ext cx="2155747" cy="4071966"/>
          </a:xfrm>
          <a:prstGeom prst="rect">
            <a:avLst/>
          </a:prstGeom>
        </p:spPr>
      </p:pic>
      <p:pic>
        <p:nvPicPr>
          <p:cNvPr id="7" name="Рисунок 6" descr="11230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14546" y="2143116"/>
            <a:ext cx="2255937" cy="35719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14346" y="1285860"/>
            <a:ext cx="4643470" cy="557214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Людина не </a:t>
            </a:r>
            <a:r>
              <a:rPr lang="ru-RU" dirty="0" err="1" smtClean="0">
                <a:solidFill>
                  <a:schemeClr val="bg1"/>
                </a:solidFill>
              </a:rPr>
              <a:t>має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спеціальних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органів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чуття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які</a:t>
            </a:r>
            <a:r>
              <a:rPr lang="ru-RU" dirty="0" smtClean="0">
                <a:solidFill>
                  <a:schemeClr val="bg1"/>
                </a:solidFill>
              </a:rPr>
              <a:t> б </a:t>
            </a:r>
            <a:r>
              <a:rPr lang="ru-RU" dirty="0" err="1" smtClean="0">
                <a:solidFill>
                  <a:schemeClr val="bg1"/>
                </a:solidFill>
              </a:rPr>
              <a:t>сприймали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всі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електромагнітні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хвилі</a:t>
            </a:r>
            <a:r>
              <a:rPr lang="ru-RU" dirty="0" smtClean="0">
                <a:solidFill>
                  <a:schemeClr val="bg1"/>
                </a:solidFill>
              </a:rPr>
              <a:t>. Око </a:t>
            </a:r>
            <a:r>
              <a:rPr lang="ru-RU" dirty="0" err="1" smtClean="0">
                <a:solidFill>
                  <a:schemeClr val="bg1"/>
                </a:solidFill>
              </a:rPr>
              <a:t>людини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сприймає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лише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дуже</a:t>
            </a:r>
            <a:r>
              <a:rPr lang="ru-RU" dirty="0" smtClean="0">
                <a:solidFill>
                  <a:schemeClr val="bg1"/>
                </a:solidFill>
              </a:rPr>
              <a:t> малу </a:t>
            </a:r>
            <a:r>
              <a:rPr lang="ru-RU" dirty="0" err="1" smtClean="0">
                <a:solidFill>
                  <a:schemeClr val="bg1"/>
                </a:solidFill>
              </a:rPr>
              <a:t>ділянку</a:t>
            </a:r>
            <a:r>
              <a:rPr lang="ru-RU" dirty="0" smtClean="0">
                <a:solidFill>
                  <a:schemeClr val="bg1"/>
                </a:solidFill>
              </a:rPr>
              <a:t> спектра </a:t>
            </a:r>
            <a:r>
              <a:rPr lang="ru-RU" dirty="0" err="1" smtClean="0">
                <a:solidFill>
                  <a:schemeClr val="bg1"/>
                </a:solidFill>
              </a:rPr>
              <a:t>електромагнітних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хвиль</a:t>
            </a:r>
            <a:r>
              <a:rPr lang="ru-RU" dirty="0" smtClean="0">
                <a:solidFill>
                  <a:schemeClr val="bg1"/>
                </a:solidFill>
              </a:rPr>
              <a:t>, яку </a:t>
            </a:r>
            <a:r>
              <a:rPr lang="ru-RU" dirty="0" err="1" smtClean="0">
                <a:solidFill>
                  <a:schemeClr val="bg1"/>
                </a:solidFill>
              </a:rPr>
              <a:t>називають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видимим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світлом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Вважають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що</a:t>
            </a:r>
            <a:r>
              <a:rPr lang="ru-RU" dirty="0" smtClean="0">
                <a:solidFill>
                  <a:schemeClr val="bg1"/>
                </a:solidFill>
              </a:rPr>
              <a:t> око </a:t>
            </a:r>
            <a:r>
              <a:rPr lang="ru-RU" dirty="0" err="1" smtClean="0">
                <a:solidFill>
                  <a:schemeClr val="bg1"/>
                </a:solidFill>
              </a:rPr>
              <a:t>людини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сприймає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електромагнітні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хвилі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довжиною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від</a:t>
            </a:r>
            <a:r>
              <a:rPr lang="ru-RU" dirty="0" smtClean="0">
                <a:solidFill>
                  <a:schemeClr val="bg1"/>
                </a:solidFill>
              </a:rPr>
              <a:t> 400 до 760 нм. Для </a:t>
            </a:r>
            <a:r>
              <a:rPr lang="ru-RU" dirty="0" err="1" smtClean="0">
                <a:solidFill>
                  <a:schemeClr val="bg1"/>
                </a:solidFill>
              </a:rPr>
              <a:t>виявлення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реєстрації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інших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електромагнітних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хвиль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використовують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різноманітні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перетворювачі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Наприклад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перетворювачами</a:t>
            </a:r>
            <a:r>
              <a:rPr lang="ru-RU" dirty="0" smtClean="0">
                <a:solidFill>
                  <a:schemeClr val="bg1"/>
                </a:solidFill>
              </a:rPr>
              <a:t> у </a:t>
            </a:r>
            <a:r>
              <a:rPr lang="ru-RU" dirty="0" err="1" smtClean="0">
                <a:solidFill>
                  <a:schemeClr val="bg1"/>
                </a:solidFill>
              </a:rPr>
              <a:t>радіодіапазоні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електронні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апарати</a:t>
            </a:r>
            <a:r>
              <a:rPr lang="ru-RU" dirty="0" smtClean="0">
                <a:solidFill>
                  <a:schemeClr val="bg1"/>
                </a:solidFill>
              </a:rPr>
              <a:t> — </a:t>
            </a:r>
            <a:r>
              <a:rPr lang="ru-RU" dirty="0" err="1" smtClean="0">
                <a:solidFill>
                  <a:schemeClr val="bg1"/>
                </a:solidFill>
              </a:rPr>
              <a:t>радіоприймачі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Оскільки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цей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діапазон</a:t>
            </a:r>
            <a:r>
              <a:rPr lang="ru-RU" dirty="0" smtClean="0">
                <a:solidFill>
                  <a:schemeClr val="bg1"/>
                </a:solidFill>
              </a:rPr>
              <a:t> не </a:t>
            </a:r>
            <a:r>
              <a:rPr lang="ru-RU" dirty="0" err="1" smtClean="0">
                <a:solidFill>
                  <a:schemeClr val="bg1"/>
                </a:solidFill>
              </a:rPr>
              <a:t>обмежений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боку коротких, </a:t>
            </a:r>
            <a:r>
              <a:rPr lang="ru-RU" dirty="0" err="1" smtClean="0">
                <a:solidFill>
                  <a:schemeClr val="bg1"/>
                </a:solidFill>
              </a:rPr>
              <a:t>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боку </a:t>
            </a:r>
            <a:r>
              <a:rPr lang="ru-RU" dirty="0" err="1" smtClean="0">
                <a:solidFill>
                  <a:schemeClr val="bg1"/>
                </a:solidFill>
              </a:rPr>
              <a:t>довгих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хвиль</a:t>
            </a:r>
            <a:r>
              <a:rPr lang="ru-RU" dirty="0" smtClean="0">
                <a:solidFill>
                  <a:schemeClr val="bg1"/>
                </a:solidFill>
              </a:rPr>
              <a:t>, то </a:t>
            </a:r>
            <a:r>
              <a:rPr lang="ru-RU" dirty="0" err="1" smtClean="0">
                <a:solidFill>
                  <a:schemeClr val="bg1"/>
                </a:solidFill>
              </a:rPr>
              <a:t>можна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передбачити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що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існують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електромагнітні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хвилі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довжина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яких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менша</a:t>
            </a:r>
            <a:r>
              <a:rPr lang="ru-RU" dirty="0" smtClean="0">
                <a:solidFill>
                  <a:schemeClr val="bg1"/>
                </a:solidFill>
              </a:rPr>
              <a:t> за 400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більша</a:t>
            </a:r>
            <a:r>
              <a:rPr lang="ru-RU" dirty="0" smtClean="0">
                <a:solidFill>
                  <a:schemeClr val="bg1"/>
                </a:solidFill>
              </a:rPr>
              <a:t> за 760 нм.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6543692" cy="1062022"/>
          </a:xfrm>
        </p:spPr>
        <p:txBody>
          <a:bodyPr>
            <a:noAutofit/>
          </a:bodyPr>
          <a:lstStyle/>
          <a:p>
            <a:r>
              <a:rPr lang="ru-RU" sz="3600" dirty="0" smtClean="0"/>
              <a:t>УЛЬТРАФІОЛЕТОВЕ ВИПРОМІНЮВАННЯ</a:t>
            </a:r>
            <a:endParaRPr lang="ru-RU" sz="3600" dirty="0"/>
          </a:p>
        </p:txBody>
      </p:sp>
      <p:pic>
        <p:nvPicPr>
          <p:cNvPr id="4" name="Рисунок 3" descr="11234a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35540" y="3571877"/>
            <a:ext cx="3759895" cy="2500330"/>
          </a:xfrm>
          <a:prstGeom prst="rect">
            <a:avLst/>
          </a:prstGeom>
        </p:spPr>
      </p:pic>
      <p:pic>
        <p:nvPicPr>
          <p:cNvPr id="5" name="Рисунок 4" descr="11234b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72066" y="642918"/>
            <a:ext cx="3619512" cy="258795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43438" y="214290"/>
            <a:ext cx="4500562" cy="6429420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>
                <a:solidFill>
                  <a:schemeClr val="bg1"/>
                </a:solidFill>
              </a:rPr>
              <a:t>Ультрафіолетове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випромінювання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має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сильну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бактерицидну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дію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Під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впливом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ультрафіолетового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випромінювання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гине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більшість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хвороботворних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бактерій</a:t>
            </a:r>
            <a:r>
              <a:rPr lang="ru-RU" dirty="0" smtClean="0">
                <a:solidFill>
                  <a:schemeClr val="bg1"/>
                </a:solidFill>
              </a:rPr>
              <a:t>, тому в </a:t>
            </a:r>
            <a:r>
              <a:rPr lang="ru-RU" dirty="0" err="1" smtClean="0">
                <a:solidFill>
                  <a:schemeClr val="bg1"/>
                </a:solidFill>
              </a:rPr>
              <a:t>лікарнях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усіх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операційних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кімнатах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спеціальні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електричні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лампи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які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випромінюють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ультрафіолетові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промені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дезінфікують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приміщення</a:t>
            </a:r>
            <a:r>
              <a:rPr lang="ru-RU" dirty="0" smtClean="0">
                <a:solidFill>
                  <a:schemeClr val="bg1"/>
                </a:solidFill>
              </a:rPr>
              <a:t>. Великий </a:t>
            </a:r>
            <a:r>
              <a:rPr lang="ru-RU" dirty="0" err="1" smtClean="0">
                <a:solidFill>
                  <a:schemeClr val="bg1"/>
                </a:solidFill>
              </a:rPr>
              <a:t>ефект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отримують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застосовуючи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ультрафіолетове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випромінювання</a:t>
            </a:r>
            <a:r>
              <a:rPr lang="ru-RU" dirty="0" smtClean="0">
                <a:solidFill>
                  <a:schemeClr val="bg1"/>
                </a:solidFill>
              </a:rPr>
              <a:t> для </a:t>
            </a:r>
            <a:r>
              <a:rPr lang="ru-RU" dirty="0" err="1" smtClean="0">
                <a:solidFill>
                  <a:schemeClr val="bg1"/>
                </a:solidFill>
              </a:rPr>
              <a:t>стерилізації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різних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медичних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матеріалів</a:t>
            </a:r>
            <a:r>
              <a:rPr lang="ru-RU" dirty="0" smtClean="0">
                <a:solidFill>
                  <a:schemeClr val="bg1"/>
                </a:solidFill>
              </a:rPr>
              <a:t> та </a:t>
            </a:r>
            <a:r>
              <a:rPr lang="ru-RU" dirty="0" err="1" smtClean="0">
                <a:solidFill>
                  <a:schemeClr val="bg1"/>
                </a:solidFill>
              </a:rPr>
              <a:t>інструментів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Водночас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ультрафіолетове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випромінювання</a:t>
            </a:r>
            <a:r>
              <a:rPr lang="ru-RU" dirty="0" smtClean="0">
                <a:solidFill>
                  <a:schemeClr val="bg1"/>
                </a:solidFill>
              </a:rPr>
              <a:t>  (особливо у  </a:t>
            </a:r>
            <a:r>
              <a:rPr lang="ru-RU" dirty="0" err="1" smtClean="0">
                <a:solidFill>
                  <a:schemeClr val="bg1"/>
                </a:solidFill>
              </a:rPr>
              <a:t>короткохвильовій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ділянці</a:t>
            </a:r>
            <a:r>
              <a:rPr lang="ru-RU" dirty="0" smtClean="0">
                <a:solidFill>
                  <a:schemeClr val="bg1"/>
                </a:solidFill>
              </a:rPr>
              <a:t> спектра) </a:t>
            </a:r>
            <a:r>
              <a:rPr lang="ru-RU" dirty="0" err="1" smtClean="0">
                <a:solidFill>
                  <a:schemeClr val="bg1"/>
                </a:solidFill>
              </a:rPr>
              <a:t>може</a:t>
            </a:r>
            <a:r>
              <a:rPr lang="ru-RU" dirty="0" smtClean="0">
                <a:solidFill>
                  <a:schemeClr val="bg1"/>
                </a:solidFill>
              </a:rPr>
              <a:t> бути </a:t>
            </a:r>
            <a:r>
              <a:rPr lang="ru-RU" dirty="0" err="1" smtClean="0">
                <a:solidFill>
                  <a:schemeClr val="bg1"/>
                </a:solidFill>
              </a:rPr>
              <a:t>шкідливим</a:t>
            </a:r>
            <a:r>
              <a:rPr lang="ru-RU" dirty="0" smtClean="0">
                <a:solidFill>
                  <a:schemeClr val="bg1"/>
                </a:solidFill>
              </a:rPr>
              <a:t> для </a:t>
            </a:r>
            <a:r>
              <a:rPr lang="ru-RU" dirty="0" err="1" smtClean="0">
                <a:solidFill>
                  <a:schemeClr val="bg1"/>
                </a:solidFill>
              </a:rPr>
              <a:t>здоров'я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людини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Воно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здатне</a:t>
            </a:r>
            <a:r>
              <a:rPr lang="ru-RU" dirty="0" smtClean="0">
                <a:solidFill>
                  <a:schemeClr val="bg1"/>
                </a:solidFill>
              </a:rPr>
              <a:t> не </a:t>
            </a:r>
            <a:r>
              <a:rPr lang="ru-RU" dirty="0" err="1" smtClean="0">
                <a:solidFill>
                  <a:schemeClr val="bg1"/>
                </a:solidFill>
              </a:rPr>
              <a:t>тільки</a:t>
            </a:r>
            <a:r>
              <a:rPr lang="ru-RU" dirty="0" smtClean="0">
                <a:solidFill>
                  <a:schemeClr val="bg1"/>
                </a:solidFill>
              </a:rPr>
              <a:t> негативно </a:t>
            </a:r>
            <a:r>
              <a:rPr lang="ru-RU" dirty="0" err="1" smtClean="0">
                <a:solidFill>
                  <a:schemeClr val="bg1"/>
                </a:solidFill>
              </a:rPr>
              <a:t>впливати</a:t>
            </a:r>
            <a:r>
              <a:rPr lang="ru-RU" dirty="0" smtClean="0">
                <a:solidFill>
                  <a:schemeClr val="bg1"/>
                </a:solidFill>
              </a:rPr>
              <a:t> на </a:t>
            </a:r>
            <a:r>
              <a:rPr lang="ru-RU" dirty="0" err="1" smtClean="0">
                <a:solidFill>
                  <a:schemeClr val="bg1"/>
                </a:solidFill>
              </a:rPr>
              <a:t>сітківку</a:t>
            </a:r>
            <a:r>
              <a:rPr lang="ru-RU" dirty="0" smtClean="0">
                <a:solidFill>
                  <a:schemeClr val="bg1"/>
                </a:solidFill>
              </a:rPr>
              <a:t> ока, </a:t>
            </a:r>
            <a:r>
              <a:rPr lang="ru-RU" dirty="0" err="1" smtClean="0">
                <a:solidFill>
                  <a:schemeClr val="bg1"/>
                </a:solidFill>
              </a:rPr>
              <a:t>викликати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опіки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шкіри</a:t>
            </a:r>
            <a:r>
              <a:rPr lang="ru-RU" dirty="0" smtClean="0">
                <a:solidFill>
                  <a:schemeClr val="bg1"/>
                </a:solidFill>
              </a:rPr>
              <a:t>, а </a:t>
            </a:r>
            <a:r>
              <a:rPr lang="ru-RU" dirty="0" err="1" smtClean="0">
                <a:solidFill>
                  <a:schemeClr val="bg1"/>
                </a:solidFill>
              </a:rPr>
              <a:t>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призводити</a:t>
            </a:r>
            <a:r>
              <a:rPr lang="ru-RU" dirty="0" smtClean="0">
                <a:solidFill>
                  <a:schemeClr val="bg1"/>
                </a:solidFill>
              </a:rPr>
              <a:t> до </a:t>
            </a:r>
            <a:r>
              <a:rPr lang="ru-RU" dirty="0" err="1" smtClean="0">
                <a:solidFill>
                  <a:schemeClr val="bg1"/>
                </a:solidFill>
              </a:rPr>
              <a:t>незворотних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змін</a:t>
            </a:r>
            <a:r>
              <a:rPr lang="ru-RU" dirty="0" smtClean="0">
                <a:solidFill>
                  <a:schemeClr val="bg1"/>
                </a:solidFill>
              </a:rPr>
              <a:t> в </a:t>
            </a:r>
            <a:r>
              <a:rPr lang="ru-RU" dirty="0" err="1" smtClean="0">
                <a:solidFill>
                  <a:schemeClr val="bg1"/>
                </a:solidFill>
              </a:rPr>
              <a:t>організмі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провокувати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розвиток</a:t>
            </a:r>
            <a:r>
              <a:rPr lang="ru-RU" dirty="0" smtClean="0">
                <a:solidFill>
                  <a:schemeClr val="bg1"/>
                </a:solidFill>
              </a:rPr>
              <a:t> хвороб.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Рисунок 3" descr="11234d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4143380"/>
            <a:ext cx="4167210" cy="2500326"/>
          </a:xfrm>
          <a:prstGeom prst="rect">
            <a:avLst/>
          </a:prstGeom>
        </p:spPr>
      </p:pic>
      <p:pic>
        <p:nvPicPr>
          <p:cNvPr id="5" name="Рисунок 4" descr="11234c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34" y="357166"/>
            <a:ext cx="3500452" cy="371475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-285784" y="1428736"/>
            <a:ext cx="4857784" cy="5572164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>
                <a:solidFill>
                  <a:schemeClr val="bg1"/>
                </a:solidFill>
              </a:rPr>
              <a:t>Серед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усіх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видів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електромагнітного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випромінювання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особливе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місце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посідають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рентгенівські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промені</a:t>
            </a:r>
            <a:r>
              <a:rPr lang="ru-RU" dirty="0" smtClean="0">
                <a:solidFill>
                  <a:schemeClr val="bg1"/>
                </a:solidFill>
              </a:rPr>
              <a:t>. У </a:t>
            </a:r>
            <a:r>
              <a:rPr lang="ru-RU" dirty="0" err="1" smtClean="0">
                <a:solidFill>
                  <a:schemeClr val="bg1"/>
                </a:solidFill>
              </a:rPr>
              <a:t>повсякденному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житті</a:t>
            </a:r>
            <a:r>
              <a:rPr lang="ru-RU" dirty="0" smtClean="0">
                <a:solidFill>
                  <a:schemeClr val="bg1"/>
                </a:solidFill>
              </a:rPr>
              <a:t> ми часто </a:t>
            </a:r>
            <a:r>
              <a:rPr lang="ru-RU" dirty="0" err="1" smtClean="0">
                <a:solidFill>
                  <a:schemeClr val="bg1"/>
                </a:solidFill>
              </a:rPr>
              <a:t>стикаємося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цією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назвою</a:t>
            </a:r>
            <a:r>
              <a:rPr lang="ru-RU" dirty="0" smtClean="0">
                <a:solidFill>
                  <a:schemeClr val="bg1"/>
                </a:solidFill>
              </a:rPr>
              <a:t>, особливо </a:t>
            </a:r>
            <a:r>
              <a:rPr lang="ru-RU" dirty="0" err="1" smtClean="0">
                <a:solidFill>
                  <a:schemeClr val="bg1"/>
                </a:solidFill>
              </a:rPr>
              <a:t>тоді</a:t>
            </a:r>
            <a:r>
              <a:rPr lang="ru-RU" dirty="0" smtClean="0">
                <a:solidFill>
                  <a:schemeClr val="bg1"/>
                </a:solidFill>
              </a:rPr>
              <a:t>, коли </a:t>
            </a:r>
            <a:r>
              <a:rPr lang="ru-RU" dirty="0" err="1" smtClean="0">
                <a:solidFill>
                  <a:schemeClr val="bg1"/>
                </a:solidFill>
              </a:rPr>
              <a:t>довідуємося</a:t>
            </a:r>
            <a:r>
              <a:rPr lang="ru-RU" dirty="0" smtClean="0">
                <a:solidFill>
                  <a:schemeClr val="bg1"/>
                </a:solidFill>
              </a:rPr>
              <a:t> про стан </a:t>
            </a:r>
            <a:r>
              <a:rPr lang="ru-RU" dirty="0" err="1" smtClean="0">
                <a:solidFill>
                  <a:schemeClr val="bg1"/>
                </a:solidFill>
              </a:rPr>
              <a:t>свого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здоров'я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проходячи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обстеження</a:t>
            </a:r>
            <a:r>
              <a:rPr lang="ru-RU" dirty="0" smtClean="0">
                <a:solidFill>
                  <a:schemeClr val="bg1"/>
                </a:solidFill>
              </a:rPr>
              <a:t> в «</a:t>
            </a:r>
            <a:r>
              <a:rPr lang="ru-RU" dirty="0" err="1" smtClean="0">
                <a:solidFill>
                  <a:schemeClr val="bg1"/>
                </a:solidFill>
              </a:rPr>
              <a:t>рентгенівському</a:t>
            </a:r>
            <a:r>
              <a:rPr lang="ru-RU" dirty="0" smtClean="0">
                <a:solidFill>
                  <a:schemeClr val="bg1"/>
                </a:solidFill>
              </a:rPr>
              <a:t>» </a:t>
            </a:r>
            <a:r>
              <a:rPr lang="ru-RU" dirty="0" err="1" smtClean="0">
                <a:solidFill>
                  <a:schemeClr val="bg1"/>
                </a:solidFill>
              </a:rPr>
              <a:t>кабінеті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лікарні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чи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поліклініки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Довжина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хвилі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цього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випромінювання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менша</a:t>
            </a:r>
            <a:r>
              <a:rPr lang="ru-RU" dirty="0" smtClean="0">
                <a:solidFill>
                  <a:schemeClr val="bg1"/>
                </a:solidFill>
              </a:rPr>
              <a:t> 6 нм.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Для </a:t>
            </a:r>
            <a:r>
              <a:rPr lang="ru-RU" dirty="0" err="1" smtClean="0">
                <a:solidFill>
                  <a:schemeClr val="bg1"/>
                </a:solidFill>
              </a:rPr>
              <a:t>генерування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рентгенівського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випромінювання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застосовують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спеціальні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електронні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прилади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які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називають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рентгенівськими</a:t>
            </a:r>
            <a:r>
              <a:rPr lang="ru-RU" dirty="0" smtClean="0">
                <a:solidFill>
                  <a:schemeClr val="bg1"/>
                </a:solidFill>
              </a:rPr>
              <a:t> трубками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4282" y="152400"/>
            <a:ext cx="4429156" cy="1276336"/>
          </a:xfrm>
        </p:spPr>
        <p:txBody>
          <a:bodyPr>
            <a:noAutofit/>
          </a:bodyPr>
          <a:lstStyle/>
          <a:p>
            <a:r>
              <a:rPr lang="ru-RU" sz="3200" dirty="0" smtClean="0"/>
              <a:t>РЕНТГЕНІВСЬКЕ ВИПРОМІНЮВАННЯ</a:t>
            </a:r>
            <a:endParaRPr lang="ru-RU" sz="3200" dirty="0"/>
          </a:p>
        </p:txBody>
      </p:sp>
      <p:pic>
        <p:nvPicPr>
          <p:cNvPr id="4" name="Рисунок 3" descr="3019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6314" y="571480"/>
            <a:ext cx="1812193" cy="2357454"/>
          </a:xfrm>
          <a:prstGeom prst="rect">
            <a:avLst/>
          </a:prstGeom>
        </p:spPr>
      </p:pic>
      <p:pic>
        <p:nvPicPr>
          <p:cNvPr id="5" name="Рисунок 4" descr="11238c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86380" y="3214686"/>
            <a:ext cx="3500462" cy="3080407"/>
          </a:xfrm>
          <a:prstGeom prst="rect">
            <a:avLst/>
          </a:prstGeom>
        </p:spPr>
      </p:pic>
      <p:pic>
        <p:nvPicPr>
          <p:cNvPr id="6" name="Рисунок 5" descr="30199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768832" y="571480"/>
            <a:ext cx="2375168" cy="241378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-214346" y="214290"/>
            <a:ext cx="4643470" cy="6929486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>
                <a:solidFill>
                  <a:schemeClr val="bg1"/>
                </a:solidFill>
              </a:rPr>
              <a:t>Цікава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драматична </a:t>
            </a:r>
            <a:r>
              <a:rPr lang="ru-RU" dirty="0" err="1" smtClean="0">
                <a:solidFill>
                  <a:schemeClr val="bg1"/>
                </a:solidFill>
              </a:rPr>
              <a:t>історія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відкриття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рентгенівських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променів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Перші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вакуумні</a:t>
            </a:r>
            <a:r>
              <a:rPr lang="ru-RU" dirty="0" smtClean="0">
                <a:solidFill>
                  <a:schemeClr val="bg1"/>
                </a:solidFill>
              </a:rPr>
              <a:t> трубки для </a:t>
            </a:r>
            <a:r>
              <a:rPr lang="ru-RU" dirty="0" err="1" smtClean="0">
                <a:solidFill>
                  <a:schemeClr val="bg1"/>
                </a:solidFill>
              </a:rPr>
              <a:t>одержання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Х-променів</a:t>
            </a:r>
            <a:r>
              <a:rPr lang="ru-RU" dirty="0" smtClean="0">
                <a:solidFill>
                  <a:schemeClr val="bg1"/>
                </a:solidFill>
              </a:rPr>
              <a:t> (</a:t>
            </a:r>
            <a:r>
              <a:rPr lang="ru-RU" dirty="0" err="1" smtClean="0">
                <a:solidFill>
                  <a:schemeClr val="bg1"/>
                </a:solidFill>
              </a:rPr>
              <a:t>таку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назву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спочатку</a:t>
            </a:r>
            <a:r>
              <a:rPr lang="ru-RU" dirty="0" smtClean="0">
                <a:solidFill>
                  <a:schemeClr val="bg1"/>
                </a:solidFill>
              </a:rPr>
              <a:t> мало </a:t>
            </a:r>
            <a:r>
              <a:rPr lang="ru-RU" dirty="0" err="1" smtClean="0">
                <a:solidFill>
                  <a:schemeClr val="bg1"/>
                </a:solidFill>
              </a:rPr>
              <a:t>невідоме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випромінювання</a:t>
            </a:r>
            <a:r>
              <a:rPr lang="ru-RU" dirty="0" smtClean="0">
                <a:solidFill>
                  <a:schemeClr val="bg1"/>
                </a:solidFill>
              </a:rPr>
              <a:t>) </a:t>
            </a:r>
            <a:r>
              <a:rPr lang="ru-RU" dirty="0" err="1" smtClean="0">
                <a:solidFill>
                  <a:schemeClr val="bg1"/>
                </a:solidFill>
              </a:rPr>
              <a:t>були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створені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видатним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фізиком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українцем</a:t>
            </a:r>
            <a:r>
              <a:rPr lang="ru-RU" dirty="0" smtClean="0">
                <a:solidFill>
                  <a:schemeClr val="bg1"/>
                </a:solidFill>
              </a:rPr>
              <a:t> за </a:t>
            </a:r>
            <a:r>
              <a:rPr lang="ru-RU" dirty="0" err="1" smtClean="0">
                <a:solidFill>
                  <a:schemeClr val="bg1"/>
                </a:solidFill>
              </a:rPr>
              <a:t>походженням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Іваном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Пулюєм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який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тривалий</a:t>
            </a:r>
            <a:r>
              <a:rPr lang="ru-RU" dirty="0" smtClean="0">
                <a:solidFill>
                  <a:schemeClr val="bg1"/>
                </a:solidFill>
              </a:rPr>
              <a:t> час жив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працював</a:t>
            </a:r>
            <a:r>
              <a:rPr lang="ru-RU" dirty="0" smtClean="0">
                <a:solidFill>
                  <a:schemeClr val="bg1"/>
                </a:solidFill>
              </a:rPr>
              <a:t> у </a:t>
            </a:r>
            <a:r>
              <a:rPr lang="ru-RU" dirty="0" err="1" smtClean="0">
                <a:solidFill>
                  <a:schemeClr val="bg1"/>
                </a:solidFill>
              </a:rPr>
              <a:t>Австрії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Він</a:t>
            </a:r>
            <a:r>
              <a:rPr lang="ru-RU" dirty="0" smtClean="0">
                <a:solidFill>
                  <a:schemeClr val="bg1"/>
                </a:solidFill>
              </a:rPr>
              <a:t> першим </a:t>
            </a:r>
            <a:r>
              <a:rPr lang="ru-RU" dirty="0" err="1" smtClean="0">
                <a:solidFill>
                  <a:schemeClr val="bg1"/>
                </a:solidFill>
              </a:rPr>
              <a:t>довів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що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випромінювання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вакуумних</a:t>
            </a:r>
            <a:r>
              <a:rPr lang="ru-RU" dirty="0" smtClean="0">
                <a:solidFill>
                  <a:schemeClr val="bg1"/>
                </a:solidFill>
              </a:rPr>
              <a:t> трубок, по </a:t>
            </a:r>
            <a:r>
              <a:rPr lang="ru-RU" dirty="0" err="1" smtClean="0">
                <a:solidFill>
                  <a:schemeClr val="bg1"/>
                </a:solidFill>
              </a:rPr>
              <a:t>яких</a:t>
            </a:r>
            <a:r>
              <a:rPr lang="ru-RU" dirty="0" smtClean="0">
                <a:solidFill>
                  <a:schemeClr val="bg1"/>
                </a:solidFill>
              </a:rPr>
              <a:t> проходить </a:t>
            </a:r>
            <a:r>
              <a:rPr lang="ru-RU" dirty="0" err="1" smtClean="0">
                <a:solidFill>
                  <a:schemeClr val="bg1"/>
                </a:solidFill>
              </a:rPr>
              <a:t>електричний</a:t>
            </a:r>
            <a:r>
              <a:rPr lang="ru-RU" dirty="0" smtClean="0">
                <a:solidFill>
                  <a:schemeClr val="bg1"/>
                </a:solidFill>
              </a:rPr>
              <a:t> струм, </a:t>
            </a:r>
            <a:r>
              <a:rPr lang="ru-RU" dirty="0" err="1" smtClean="0">
                <a:solidFill>
                  <a:schemeClr val="bg1"/>
                </a:solidFill>
              </a:rPr>
              <a:t>має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хвильові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властивості</a:t>
            </a:r>
            <a:r>
              <a:rPr lang="ru-RU" dirty="0" smtClean="0">
                <a:solidFill>
                  <a:schemeClr val="bg1"/>
                </a:solidFill>
              </a:rPr>
              <a:t>. Учений не </a:t>
            </a:r>
            <a:r>
              <a:rPr lang="ru-RU" dirty="0" err="1" smtClean="0">
                <a:solidFill>
                  <a:schemeClr val="bg1"/>
                </a:solidFill>
              </a:rPr>
              <a:t>тільки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встановив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їхню</a:t>
            </a:r>
            <a:r>
              <a:rPr lang="ru-RU" dirty="0" smtClean="0">
                <a:solidFill>
                  <a:schemeClr val="bg1"/>
                </a:solidFill>
              </a:rPr>
              <a:t> природу, а </a:t>
            </a:r>
            <a:r>
              <a:rPr lang="ru-RU" dirty="0" err="1" smtClean="0">
                <a:solidFill>
                  <a:schemeClr val="bg1"/>
                </a:solidFill>
              </a:rPr>
              <a:t>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дослідив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їхні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основні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властивості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Одержані</a:t>
            </a:r>
            <a:r>
              <a:rPr lang="ru-RU" dirty="0" smtClean="0">
                <a:solidFill>
                  <a:schemeClr val="bg1"/>
                </a:solidFill>
              </a:rPr>
              <a:t> І. </a:t>
            </a:r>
            <a:r>
              <a:rPr lang="ru-RU" dirty="0" err="1" smtClean="0">
                <a:solidFill>
                  <a:schemeClr val="bg1"/>
                </a:solidFill>
              </a:rPr>
              <a:t>Пулюєм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фотознімки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внутрішніх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органів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людини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дотепер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публікуються</a:t>
            </a:r>
            <a:r>
              <a:rPr lang="ru-RU" dirty="0" smtClean="0">
                <a:solidFill>
                  <a:schemeClr val="bg1"/>
                </a:solidFill>
              </a:rPr>
              <a:t> в </a:t>
            </a:r>
            <a:r>
              <a:rPr lang="ru-RU" dirty="0" err="1" smtClean="0">
                <a:solidFill>
                  <a:schemeClr val="bg1"/>
                </a:solidFill>
              </a:rPr>
              <a:t>навчальній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літературі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Однак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сталося</a:t>
            </a:r>
            <a:r>
              <a:rPr lang="ru-RU" dirty="0" smtClean="0">
                <a:solidFill>
                  <a:schemeClr val="bg1"/>
                </a:solidFill>
              </a:rPr>
              <a:t> так, </a:t>
            </a:r>
            <a:r>
              <a:rPr lang="ru-RU" dirty="0" err="1" smtClean="0">
                <a:solidFill>
                  <a:schemeClr val="bg1"/>
                </a:solidFill>
              </a:rPr>
              <a:t>що</a:t>
            </a:r>
            <a:r>
              <a:rPr lang="ru-RU" dirty="0" smtClean="0">
                <a:solidFill>
                  <a:schemeClr val="bg1"/>
                </a:solidFill>
              </a:rPr>
              <a:t> про </a:t>
            </a:r>
            <a:r>
              <a:rPr lang="ru-RU" dirty="0" err="1" smtClean="0">
                <a:solidFill>
                  <a:schemeClr val="bg1"/>
                </a:solidFill>
              </a:rPr>
              <a:t>відкриття</a:t>
            </a:r>
            <a:r>
              <a:rPr lang="ru-RU" dirty="0" smtClean="0">
                <a:solidFill>
                  <a:schemeClr val="bg1"/>
                </a:solidFill>
              </a:rPr>
              <a:t> нового виду </a:t>
            </a:r>
            <a:r>
              <a:rPr lang="ru-RU" dirty="0" err="1" smtClean="0">
                <a:solidFill>
                  <a:schemeClr val="bg1"/>
                </a:solidFill>
              </a:rPr>
              <a:t>електромагнітного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випромінювання</a:t>
            </a:r>
            <a:r>
              <a:rPr lang="ru-RU" dirty="0" smtClean="0">
                <a:solidFill>
                  <a:schemeClr val="bg1"/>
                </a:solidFill>
              </a:rPr>
              <a:t> першим </a:t>
            </a:r>
            <a:r>
              <a:rPr lang="ru-RU" dirty="0" err="1" smtClean="0">
                <a:solidFill>
                  <a:schemeClr val="bg1"/>
                </a:solidFill>
              </a:rPr>
              <a:t>повідомив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німецький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фізик</a:t>
            </a:r>
            <a:r>
              <a:rPr lang="ru-RU" dirty="0" smtClean="0">
                <a:solidFill>
                  <a:schemeClr val="bg1"/>
                </a:solidFill>
              </a:rPr>
              <a:t> В. Рентген у 1895 р. </a:t>
            </a:r>
            <a:r>
              <a:rPr lang="ru-RU" dirty="0" err="1" smtClean="0">
                <a:solidFill>
                  <a:schemeClr val="bg1"/>
                </a:solidFill>
              </a:rPr>
              <a:t>Після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публікацій</a:t>
            </a:r>
            <a:r>
              <a:rPr lang="ru-RU" dirty="0" smtClean="0">
                <a:solidFill>
                  <a:schemeClr val="bg1"/>
                </a:solidFill>
              </a:rPr>
              <a:t> В. Рентгена </a:t>
            </a:r>
            <a:r>
              <a:rPr lang="ru-RU" dirty="0" err="1" smtClean="0">
                <a:solidFill>
                  <a:schemeClr val="bg1"/>
                </a:solidFill>
              </a:rPr>
              <a:t>відкрите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випромінювання</a:t>
            </a:r>
            <a:r>
              <a:rPr lang="ru-RU" dirty="0" smtClean="0">
                <a:solidFill>
                  <a:schemeClr val="bg1"/>
                </a:solidFill>
              </a:rPr>
              <a:t> почали </a:t>
            </a:r>
            <a:r>
              <a:rPr lang="ru-RU" dirty="0" err="1" smtClean="0">
                <a:solidFill>
                  <a:schemeClr val="bg1"/>
                </a:solidFill>
              </a:rPr>
              <a:t>називати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рентгенівським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Рисунок 3" descr="045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6314" y="571480"/>
            <a:ext cx="4154596" cy="5214974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257</TotalTime>
  <Words>622</Words>
  <Application>Microsoft Office PowerPoint</Application>
  <PresentationFormat>Экран (4:3)</PresentationFormat>
  <Paragraphs>14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Бумажная</vt:lpstr>
      <vt:lpstr>Презентація з фізики на тему: ”Шкала електромагнітних випромінювань” учениці 7(11)Б класу Одеського НВК №13 Бургелі Наталії</vt:lpstr>
      <vt:lpstr>Дослідженнями, що проводилися вченими протягом тривалого часу, встановлено, що в природі немає законів, які б обмежували частоту коливань заряджених частинок, а отже, і довжину хвилі, яка випромінюється. Не буває найменшої чи найбільшої довжини хвилі. Може лише йтися про певний діапазон хвиль, виявлених і вивчених за допомогою сучасних засобів дослідження. Для наочного уявлення про різноманітність довжин електромагнітних хвиль складено шкалу електромагнітних хвиль. </vt:lpstr>
      <vt:lpstr>РАДІОХВИЛІ</vt:lpstr>
      <vt:lpstr>ІНФРАЧЕРВОНЕ ВИПРОМІНЮВАННЯ</vt:lpstr>
      <vt:lpstr>УЛЬТРАФІОЛЕТОВЕ ВИПРОМІНЮВАННЯ</vt:lpstr>
      <vt:lpstr>Слайд 6</vt:lpstr>
      <vt:lpstr>РЕНТГЕНІВСЬКЕ ВИПРОМІНЮВАННЯ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28</cp:revision>
  <dcterms:modified xsi:type="dcterms:W3CDTF">2014-02-03T20:53:57Z</dcterms:modified>
</cp:coreProperties>
</file>