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58012-80A1-43AF-AA5C-6C5B29573A51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A3C88-BAC0-4ED8-856A-BDDD3F1811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31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7C6D-2F05-4416-9A52-AF26023C22DA}" type="datetime1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715C-DD38-4CB5-BFCB-F042C3EDA540}" type="datetime1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666-0724-426F-9353-2ADD1E94868B}" type="datetime1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23C-2266-45A9-A498-5314CBD4E604}" type="datetime1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735E-C532-4FD9-A90C-AABF305AB83D}" type="datetime1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AB76-78CE-48A2-A7E6-E5C78F35C0D5}" type="datetime1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DA9F-D737-4686-9B18-DA3C03547DC6}" type="datetime1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B7C-9A6F-4052-878F-D82D163F767E}" type="datetime1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709-37A7-468F-89A9-556A2BDD4164}" type="datetime1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BE2-F428-4A15-9F02-EF461ACD179D}" type="datetime1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857-420B-480E-81F5-158CB80F7D0E}" type="datetime1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661D-CF97-48F8-8A42-2E3AE805C543}" type="datetime1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784" y="0"/>
            <a:ext cx="7859216" cy="864096"/>
          </a:xfrm>
        </p:spPr>
        <p:txBody>
          <a:bodyPr>
            <a:noAutofit/>
          </a:bodyPr>
          <a:lstStyle/>
          <a:p>
            <a:r>
              <a:rPr lang="uk-UA" sz="4400" dirty="0" smtClean="0"/>
              <a:t>Радіація-добре чи погано?</a:t>
            </a:r>
            <a:endParaRPr lang="uk-UA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120680" cy="41044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131840" y="5445224"/>
            <a:ext cx="3008313" cy="1040979"/>
          </a:xfrm>
        </p:spPr>
        <p:txBody>
          <a:bodyPr/>
          <a:lstStyle/>
          <a:p>
            <a:pPr algn="just"/>
            <a:r>
              <a:rPr lang="uk-UA" dirty="0" smtClean="0"/>
              <a:t>                  Роботу виконав:</a:t>
            </a:r>
          </a:p>
          <a:p>
            <a:pPr algn="just"/>
            <a:r>
              <a:rPr lang="uk-UA" dirty="0"/>
              <a:t> </a:t>
            </a:r>
            <a:r>
              <a:rPr lang="uk-UA" dirty="0" smtClean="0"/>
              <a:t>                  учень 9-Б класу</a:t>
            </a:r>
          </a:p>
          <a:p>
            <a:pPr algn="just"/>
            <a:r>
              <a:rPr lang="uk-UA" dirty="0"/>
              <a:t> </a:t>
            </a:r>
            <a:r>
              <a:rPr lang="uk-UA" dirty="0" smtClean="0"/>
              <a:t>                   </a:t>
            </a:r>
            <a:r>
              <a:rPr lang="uk-UA" dirty="0" err="1" smtClean="0"/>
              <a:t>Дубач</a:t>
            </a:r>
            <a:r>
              <a:rPr lang="uk-UA" dirty="0" smtClean="0"/>
              <a:t> Богдан</a:t>
            </a:r>
            <a:endParaRPr lang="uk-UA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661"/>
            <a:ext cx="3008313" cy="56874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Гарматна схема</a:t>
            </a:r>
            <a:endParaRPr lang="uk-UA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553338" cy="42484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052736"/>
            <a:ext cx="3456384" cy="4896544"/>
          </a:xfrm>
        </p:spPr>
        <p:txBody>
          <a:bodyPr>
            <a:normAutofit/>
          </a:bodyPr>
          <a:lstStyle/>
          <a:p>
            <a:r>
              <a:rPr lang="uk-UA" sz="1800" dirty="0"/>
              <a:t>«Гарматна схема» використовувалася в деяких моделях ядерної зброї першого покоління. Суть гарматної схеми полягає в </a:t>
            </a:r>
            <a:r>
              <a:rPr lang="uk-UA" sz="1800" dirty="0" err="1" smtClean="0"/>
              <a:t>вистрілюванні</a:t>
            </a:r>
            <a:r>
              <a:rPr lang="uk-UA" sz="1800" dirty="0" smtClean="0"/>
              <a:t> </a:t>
            </a:r>
            <a:r>
              <a:rPr lang="uk-UA" sz="1800" dirty="0"/>
              <a:t>зарядом пороху одного блоку </a:t>
            </a:r>
            <a:r>
              <a:rPr lang="uk-UA" sz="1800" dirty="0" smtClean="0"/>
              <a:t>речовини </a:t>
            </a:r>
            <a:r>
              <a:rPr lang="uk-UA" sz="1800" dirty="0" err="1" smtClean="0"/>
              <a:t>докритичної</a:t>
            </a:r>
            <a:r>
              <a:rPr lang="uk-UA" sz="1800" dirty="0" smtClean="0"/>
              <a:t> </a:t>
            </a:r>
            <a:r>
              <a:rPr lang="uk-UA" sz="1800" dirty="0"/>
              <a:t>маси («куля») в інший - нерухомий («мішень»). Блоки розраховані так, що при з'єднанні їх загальна маса стає </a:t>
            </a:r>
            <a:r>
              <a:rPr lang="uk-UA" sz="1800" dirty="0" smtClean="0"/>
              <a:t>надкритичної. Використовувалася лише в уранових бомбах.</a:t>
            </a:r>
            <a:endParaRPr lang="uk-UA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9546"/>
            <a:ext cx="3008313" cy="65799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Імплозивна схема</a:t>
            </a:r>
            <a:endParaRPr lang="uk-UA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733638" cy="3646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1628800"/>
            <a:ext cx="3384376" cy="4608512"/>
          </a:xfrm>
        </p:spPr>
        <p:txBody>
          <a:bodyPr>
            <a:noAutofit/>
          </a:bodyPr>
          <a:lstStyle/>
          <a:p>
            <a:r>
              <a:rPr lang="uk-UA" sz="1800" dirty="0"/>
              <a:t>Ця схема детонації </a:t>
            </a:r>
            <a:r>
              <a:rPr lang="uk-UA" sz="1800" dirty="0" smtClean="0"/>
              <a:t>діє одержанням </a:t>
            </a:r>
            <a:r>
              <a:rPr lang="uk-UA" sz="1800" dirty="0"/>
              <a:t>надкритичного стану шляхом обтиснення подільного матеріалу сфокусованої ударною хвилею, створюваної вибухом хімічної вибухівки. Для фокусування ударної хвилі використовуються так звані вибухові лінзи, і підрив проводиться одночасно в багатьох точках з прецизійної точністю. Створення подібної системи розташування вибухівки та підриву було свого часу однією з найбільш важких завдань.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6632"/>
            <a:ext cx="6984776" cy="172819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Найбільша бомба яка була створена - </a:t>
            </a:r>
            <a:r>
              <a:rPr lang="ru-RU" sz="1800" dirty="0"/>
              <a:t>АН602 (</a:t>
            </a:r>
            <a:r>
              <a:rPr lang="ru-RU" sz="1800" dirty="0" smtClean="0"/>
              <a:t>вона </a:t>
            </a:r>
            <a:r>
              <a:rPr lang="ru-RU" sz="1800" dirty="0"/>
              <a:t>ж «</a:t>
            </a:r>
            <a:r>
              <a:rPr lang="ru-RU" sz="1800" dirty="0" err="1"/>
              <a:t>Цар</a:t>
            </a:r>
            <a:r>
              <a:rPr lang="ru-RU" sz="1800" dirty="0"/>
              <a:t>-бомба», вона ж «</a:t>
            </a:r>
            <a:r>
              <a:rPr lang="ru-RU" sz="1800" dirty="0" err="1"/>
              <a:t>Кузькіна</a:t>
            </a:r>
            <a:r>
              <a:rPr lang="ru-RU" sz="1800" dirty="0"/>
              <a:t> мать</a:t>
            </a:r>
            <a:r>
              <a:rPr lang="ru-RU" sz="1800" dirty="0" smtClean="0"/>
              <a:t>»). </a:t>
            </a:r>
            <a:r>
              <a:rPr lang="ru-RU" sz="1800" dirty="0" err="1" smtClean="0"/>
              <a:t>Термоядерна</a:t>
            </a:r>
            <a:r>
              <a:rPr lang="ru-RU" sz="1800" dirty="0" smtClean="0"/>
              <a:t> </a:t>
            </a:r>
            <a:r>
              <a:rPr lang="ru-RU" sz="1800" dirty="0" err="1"/>
              <a:t>авіаційна</a:t>
            </a:r>
            <a:r>
              <a:rPr lang="ru-RU" sz="1800" dirty="0"/>
              <a:t> бомба, </a:t>
            </a:r>
            <a:r>
              <a:rPr lang="ru-RU" sz="1800" dirty="0" err="1"/>
              <a:t>розроблена</a:t>
            </a:r>
            <a:r>
              <a:rPr lang="ru-RU" sz="1800" dirty="0"/>
              <a:t> в СРСР у 1954-1961 </a:t>
            </a:r>
            <a:r>
              <a:rPr lang="ru-RU" sz="1800" dirty="0" err="1"/>
              <a:t>рр</a:t>
            </a:r>
            <a:r>
              <a:rPr lang="ru-RU" sz="1800" dirty="0"/>
              <a:t>.. </a:t>
            </a:r>
            <a:r>
              <a:rPr lang="ru-RU" sz="1800" dirty="0" err="1"/>
              <a:t>групою</a:t>
            </a:r>
            <a:r>
              <a:rPr lang="ru-RU" sz="1800" dirty="0"/>
              <a:t> </a:t>
            </a:r>
            <a:r>
              <a:rPr lang="ru-RU" sz="1800" dirty="0" err="1"/>
              <a:t>фізиків-ядерників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керівництвом</a:t>
            </a:r>
            <a:r>
              <a:rPr lang="ru-RU" sz="1800" dirty="0"/>
              <a:t> </a:t>
            </a:r>
            <a:r>
              <a:rPr lang="ru-RU" sz="1800" dirty="0" err="1"/>
              <a:t>академіка</a:t>
            </a:r>
            <a:r>
              <a:rPr lang="ru-RU" sz="1800" dirty="0"/>
              <a:t> </a:t>
            </a:r>
            <a:r>
              <a:rPr lang="ru-RU" sz="1800" dirty="0" err="1"/>
              <a:t>Академії</a:t>
            </a:r>
            <a:r>
              <a:rPr lang="ru-RU" sz="1800" dirty="0"/>
              <a:t> наук СРСР І. В. Курчатова. </a:t>
            </a:r>
            <a:r>
              <a:rPr lang="ru-RU" sz="1800" dirty="0" err="1" smtClean="0"/>
              <a:t>Найпотужніший</a:t>
            </a:r>
            <a:r>
              <a:rPr lang="ru-RU" sz="1800" dirty="0" smtClean="0"/>
              <a:t> </a:t>
            </a:r>
            <a:r>
              <a:rPr lang="ru-RU" sz="1800" dirty="0" err="1"/>
              <a:t>вибуховий</a:t>
            </a:r>
            <a:r>
              <a:rPr lang="ru-RU" sz="1800" dirty="0"/>
              <a:t> </a:t>
            </a:r>
            <a:r>
              <a:rPr lang="ru-RU" sz="1800" dirty="0" err="1"/>
              <a:t>пристрій</a:t>
            </a:r>
            <a:r>
              <a:rPr lang="ru-RU" sz="1800" dirty="0"/>
              <a:t> за всю </a:t>
            </a:r>
            <a:r>
              <a:rPr lang="ru-RU" sz="1800" dirty="0" err="1"/>
              <a:t>історію</a:t>
            </a:r>
            <a:r>
              <a:rPr lang="ru-RU" sz="1800" dirty="0"/>
              <a:t> </a:t>
            </a:r>
            <a:r>
              <a:rPr lang="ru-RU" sz="1800" dirty="0" err="1"/>
              <a:t>людства</a:t>
            </a:r>
            <a:r>
              <a:rPr lang="ru-RU" sz="1800" dirty="0"/>
              <a:t>.</a:t>
            </a:r>
            <a:endParaRPr lang="uk-UA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481935" cy="3638634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424936" cy="936104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 smtClean="0"/>
              <a:t>Помаранчеве - вогняний спалах. Червоне – сильна ударна хвиля. Зелена – радіус радіації 5 </a:t>
            </a:r>
            <a:r>
              <a:rPr lang="uk-UA" sz="1800" dirty="0" err="1" smtClean="0"/>
              <a:t>Зв</a:t>
            </a:r>
            <a:r>
              <a:rPr lang="uk-UA" sz="1800" dirty="0" smtClean="0"/>
              <a:t> , що розлетиться одразу після вибуху. Сіре – слабка ударна хвиля. Жовте – радіус світлового ураження (легкозаймисті предмети горять, незахищена шкіра – 3 ступінь опіків)</a:t>
            </a:r>
            <a:endParaRPr lang="uk-UA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484784"/>
            <a:ext cx="4533554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041775" cy="4536504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532859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7"/>
            <a:ext cx="4572000" cy="5350669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157" y="537321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b="1" dirty="0">
                <a:solidFill>
                  <a:prstClr val="white"/>
                </a:solidFill>
              </a:rPr>
              <a:t>Помаранчеве - вогняний спалах. Червоне – сильна ударна хвиля. Зелена – радіус радіації 5 </a:t>
            </a:r>
            <a:r>
              <a:rPr lang="uk-UA" b="1" dirty="0" err="1">
                <a:solidFill>
                  <a:prstClr val="white"/>
                </a:solidFill>
              </a:rPr>
              <a:t>Зв</a:t>
            </a:r>
            <a:r>
              <a:rPr lang="uk-UA" b="1" dirty="0">
                <a:solidFill>
                  <a:prstClr val="white"/>
                </a:solidFill>
              </a:rPr>
              <a:t> , що розлетиться одразу після вибуху. Сіре – слабка ударна хвиля. Жовте – радіус світлового ураження (легкозаймисті предмети горять, незахищена шкіра – 3 ступінь опіків)</a:t>
            </a:r>
            <a:endParaRPr lang="uk-UA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"/>
            <a:ext cx="9144000" cy="686113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013176"/>
            <a:ext cx="3008313" cy="1440160"/>
          </a:xfrm>
        </p:spPr>
        <p:txBody>
          <a:bodyPr/>
          <a:lstStyle/>
          <a:p>
            <a:r>
              <a:rPr lang="vi-VN" dirty="0" smtClean="0"/>
              <a:t>Марі́я Склодо́вська-Кюрі́</a:t>
            </a:r>
            <a:r>
              <a:rPr lang="ru-RU" b="0" dirty="0"/>
              <a:t> </a:t>
            </a:r>
            <a:r>
              <a:rPr lang="ru-RU" b="0" dirty="0" smtClean="0"/>
              <a:t> </a:t>
            </a:r>
            <a:br>
              <a:rPr lang="ru-RU" b="0" dirty="0" smtClean="0"/>
            </a:br>
            <a:r>
              <a:rPr lang="ru-RU" b="0" dirty="0" smtClean="0"/>
              <a:t>7 </a:t>
            </a:r>
            <a:r>
              <a:rPr lang="ru-RU" b="0" dirty="0"/>
              <a:t>листопада 1867 — 4 </a:t>
            </a:r>
            <a:r>
              <a:rPr lang="ru-RU" b="0" dirty="0" err="1"/>
              <a:t>липня</a:t>
            </a:r>
            <a:r>
              <a:rPr lang="ru-RU" b="0" dirty="0"/>
              <a:t> 1934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240360" cy="41973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764704"/>
            <a:ext cx="3512369" cy="5112568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 err="1" smtClean="0"/>
              <a:t>Біологічн</a:t>
            </a:r>
            <a:r>
              <a:rPr lang="ru-RU" sz="1800" dirty="0"/>
              <a:t>у</a:t>
            </a:r>
            <a:r>
              <a:rPr lang="uk-UA" sz="1800" dirty="0" smtClean="0"/>
              <a:t> дію </a:t>
            </a:r>
            <a:r>
              <a:rPr lang="uk-UA" sz="1800" dirty="0"/>
              <a:t>випромінювання було виявлено практично відразу ж після його відкриття. Спочатку дослідники, що працюють з радіацією, звернули увагу на зміни шкіри після контакту з джерелами - почервоніння і навіть виразки, а пізніше виявилося, що можуть розвиватися і захворювання інших тканин і органів. Цей досвід, оплачений ціною здоров'я, а іноді - і життя перших дослідників, призвів до розвитку системи захисту від шкідливих наслідків опромінення. Існує кілька класифікацій наслідків опромінення. </a:t>
            </a:r>
            <a:endParaRPr lang="uk-UA" sz="1800" dirty="0" smtClean="0"/>
          </a:p>
          <a:p>
            <a:r>
              <a:rPr lang="uk-UA" sz="1800" dirty="0" smtClean="0"/>
              <a:t>Перш </a:t>
            </a:r>
            <a:r>
              <a:rPr lang="uk-UA" sz="1800" dirty="0"/>
              <a:t>за все, їх можна розділити на ті, які стосуються безпосередньо </a:t>
            </a:r>
            <a:r>
              <a:rPr lang="uk-UA" sz="1800" dirty="0" smtClean="0"/>
              <a:t>опроміненої </a:t>
            </a:r>
            <a:r>
              <a:rPr lang="uk-UA" sz="1800" dirty="0"/>
              <a:t>людини (їх називають соматичними), і </a:t>
            </a:r>
            <a:r>
              <a:rPr lang="uk-UA" sz="1800" dirty="0" smtClean="0"/>
              <a:t> </a:t>
            </a:r>
            <a:r>
              <a:rPr lang="uk-UA" sz="1800" dirty="0"/>
              <a:t>ті, які проявляються в наступних поколіннях, названі генетичними.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856"/>
            <a:ext cx="3816424" cy="82939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Корисна дія радіації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744416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1196752"/>
            <a:ext cx="3312368" cy="5112568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 </a:t>
            </a:r>
            <a:r>
              <a:rPr lang="uk-UA" sz="1800" dirty="0" err="1" smtClean="0"/>
              <a:t>зв</a:t>
            </a:r>
            <a:r>
              <a:rPr lang="uk-UA" sz="1800" dirty="0" smtClean="0"/>
              <a:t>*</a:t>
            </a:r>
            <a:r>
              <a:rPr lang="uk-UA" sz="1800" dirty="0" err="1" smtClean="0"/>
              <a:t>язку</a:t>
            </a:r>
            <a:r>
              <a:rPr lang="uk-UA" sz="1800" dirty="0" smtClean="0"/>
              <a:t> з загрозою хвороб від радіації, були винайденні профілактичні засоби, що допомагають організму боротися проти радіації. По суті це звичайні вітаміни, але вони не сприяють розвитку організму. Вони запобігають відкладення радіоактивних речовин в організмі. Кальцій з вітаміном 0 – захистять кістки, калій-запобігає відкладенню цезію, кальцій-стронцію. При ураженні малими дозами радіації організм проявляє схожу, адаптивну дію.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-387424"/>
            <a:ext cx="3008313" cy="116205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Рентген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384376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908720"/>
            <a:ext cx="4032448" cy="5400600"/>
          </a:xfrm>
        </p:spPr>
        <p:txBody>
          <a:bodyPr>
            <a:normAutofit/>
          </a:bodyPr>
          <a:lstStyle/>
          <a:p>
            <a:r>
              <a:rPr lang="uk-UA" sz="1800" dirty="0"/>
              <a:t>Отримання зображення засноване на ослабленні рентгенівського випромінювання при його проходженні через різні тканини з наступною реєстрацією його на </a:t>
            </a:r>
            <a:r>
              <a:rPr lang="uk-UA" sz="1800" dirty="0" err="1" smtClean="0"/>
              <a:t>рентгеночутливу</a:t>
            </a:r>
            <a:r>
              <a:rPr lang="uk-UA" sz="1800" dirty="0" smtClean="0"/>
              <a:t> </a:t>
            </a:r>
            <a:r>
              <a:rPr lang="uk-UA" sz="1800" dirty="0"/>
              <a:t>плівку. У результаті проходження через утворення різної щільності і складу пучок випромінювання розсіюється і гальмується, у зв'язку з чим на плівці формується зображення різного ступеня інтенсивності. В результаті, на плівці виходить усереднене, </a:t>
            </a:r>
            <a:r>
              <a:rPr lang="uk-UA" sz="1800" dirty="0" smtClean="0"/>
              <a:t>зображення </a:t>
            </a:r>
            <a:r>
              <a:rPr lang="uk-UA" sz="1800" dirty="0"/>
              <a:t>всіх тканин (тінь). З цього випливає що для отримання адекватного рентгенівського знімка необхідно проводити дослідження </a:t>
            </a:r>
            <a:r>
              <a:rPr lang="uk-UA" sz="1800" dirty="0" err="1"/>
              <a:t>рентгенологічно</a:t>
            </a:r>
            <a:r>
              <a:rPr lang="uk-UA" sz="1800" dirty="0"/>
              <a:t> неоднорідних утворень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3008313" cy="667189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Радонові ванни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371857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836712"/>
            <a:ext cx="3960440" cy="5616624"/>
          </a:xfrm>
        </p:spPr>
        <p:txBody>
          <a:bodyPr>
            <a:normAutofit/>
          </a:bodyPr>
          <a:lstStyle/>
          <a:p>
            <a:r>
              <a:rPr lang="ru-RU" sz="1800" dirty="0" err="1"/>
              <a:t>Радонові</a:t>
            </a:r>
            <a:r>
              <a:rPr lang="ru-RU" sz="1800" dirty="0"/>
              <a:t> </a:t>
            </a:r>
            <a:r>
              <a:rPr lang="ru-RU" sz="1800" dirty="0" err="1"/>
              <a:t>ванни</a:t>
            </a:r>
            <a:r>
              <a:rPr lang="ru-RU" sz="1800" dirty="0"/>
              <a:t> - метод </a:t>
            </a:r>
            <a:r>
              <a:rPr lang="ru-RU" sz="1800" dirty="0" err="1"/>
              <a:t>лікування</a:t>
            </a:r>
            <a:r>
              <a:rPr lang="ru-RU" sz="1800" dirty="0"/>
              <a:t>, </a:t>
            </a:r>
            <a:r>
              <a:rPr lang="ru-RU" sz="1800" dirty="0" err="1"/>
              <a:t>заснований</a:t>
            </a:r>
            <a:r>
              <a:rPr lang="ru-RU" sz="1800" dirty="0"/>
              <a:t> на </a:t>
            </a:r>
            <a:r>
              <a:rPr lang="ru-RU" sz="1800" dirty="0" err="1"/>
              <a:t>використанні</a:t>
            </a:r>
            <a:r>
              <a:rPr lang="ru-RU" sz="1800" dirty="0"/>
              <a:t> </a:t>
            </a:r>
            <a:r>
              <a:rPr lang="ru-RU" sz="1800" dirty="0" err="1"/>
              <a:t>радіоактивних</a:t>
            </a:r>
            <a:r>
              <a:rPr lang="ru-RU" sz="1800" dirty="0"/>
              <a:t> вод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повітря</a:t>
            </a:r>
            <a:r>
              <a:rPr lang="ru-RU" sz="1800" dirty="0"/>
              <a:t>, </a:t>
            </a:r>
            <a:r>
              <a:rPr lang="ru-RU" sz="1800" dirty="0" err="1"/>
              <a:t>збагачених</a:t>
            </a:r>
            <a:r>
              <a:rPr lang="ru-RU" sz="1800" dirty="0"/>
              <a:t> </a:t>
            </a:r>
            <a:r>
              <a:rPr lang="ru-RU" sz="1800" dirty="0" smtClean="0"/>
              <a:t>радоном-222.</a:t>
            </a:r>
          </a:p>
          <a:p>
            <a:r>
              <a:rPr lang="uk-UA" sz="1800" dirty="0" smtClean="0"/>
              <a:t> Специфічно діють </a:t>
            </a:r>
            <a:r>
              <a:rPr lang="uk-UA" sz="1800" dirty="0"/>
              <a:t>на організм людини завдяки </a:t>
            </a:r>
            <a:r>
              <a:rPr lang="el-GR" sz="1800" dirty="0"/>
              <a:t>α-</a:t>
            </a:r>
            <a:r>
              <a:rPr lang="uk-UA" sz="1800" dirty="0"/>
              <a:t>випромінювання, що виникає при розпаді атомів радону.</a:t>
            </a:r>
          </a:p>
          <a:p>
            <a:r>
              <a:rPr lang="uk-UA" sz="1800" dirty="0"/>
              <a:t>Під впливом цих ванн прискорюються процеси загоєння і розсмоктування в нервових волокнах, м'язової і кісткової тканини, шкіри.</a:t>
            </a:r>
          </a:p>
          <a:p>
            <a:r>
              <a:rPr lang="uk-UA" sz="1800" dirty="0"/>
              <a:t>Мають виражену седативну й болезаспокійливу дію, покращують діяльність серця, сприяють нормалізації артеріального тиску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Це є прикладом </a:t>
            </a:r>
            <a:r>
              <a:rPr lang="uk-UA" sz="1800" dirty="0" err="1" smtClean="0"/>
              <a:t>радіаціонного</a:t>
            </a:r>
            <a:r>
              <a:rPr lang="uk-UA" sz="1800" dirty="0" smtClean="0"/>
              <a:t> </a:t>
            </a:r>
            <a:r>
              <a:rPr lang="uk-UA" sz="1800" dirty="0" err="1" smtClean="0"/>
              <a:t>гормезису</a:t>
            </a:r>
            <a:r>
              <a:rPr lang="uk-UA" sz="1800" dirty="0" smtClean="0"/>
              <a:t> – стимулювання організму,радіацією</a:t>
            </a:r>
            <a:endParaRPr lang="uk-UA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4550"/>
            <a:ext cx="3008313" cy="75738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Лікування раку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53979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340768"/>
            <a:ext cx="3600400" cy="4752528"/>
          </a:xfrm>
        </p:spPr>
        <p:txBody>
          <a:bodyPr>
            <a:normAutofit/>
          </a:bodyPr>
          <a:lstStyle/>
          <a:p>
            <a:r>
              <a:rPr lang="uk-UA" sz="1800" dirty="0"/>
              <a:t>Радіотерапія. Опромінення вбиває злоякісні клітини, пошкоджуючи їх генетичний матеріал, в той час як здорові клітини зазнають меншої шкоди. Для опромінення використовують гамма-випромінювання. Радіація руйнує структуру злоякісних клітин, але при цьому і здорових. Але у здорових клітин потім ще є можливість відновлення, а ось у ракових такої можливості вже не буде. Тому, як правило, променева терапія впливає тільки на місце пухлини.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088"/>
            <a:ext cx="3960440" cy="6096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Променева хвороба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656117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836712"/>
            <a:ext cx="4536504" cy="5616624"/>
          </a:xfrm>
        </p:spPr>
        <p:txBody>
          <a:bodyPr>
            <a:noAutofit/>
          </a:bodyPr>
          <a:lstStyle/>
          <a:p>
            <a:r>
              <a:rPr lang="ru-RU" sz="1500" dirty="0" err="1"/>
              <a:t>Променева</a:t>
            </a:r>
            <a:r>
              <a:rPr lang="ru-RU" sz="1500" dirty="0"/>
              <a:t> хвороба </a:t>
            </a:r>
            <a:r>
              <a:rPr lang="ru-RU" sz="1500" dirty="0" err="1"/>
              <a:t>відноситься</a:t>
            </a:r>
            <a:r>
              <a:rPr lang="ru-RU" sz="1500" dirty="0"/>
              <a:t> до так </a:t>
            </a:r>
            <a:r>
              <a:rPr lang="ru-RU" sz="1500" dirty="0" err="1"/>
              <a:t>званих</a:t>
            </a:r>
            <a:r>
              <a:rPr lang="ru-RU" sz="1500" dirty="0"/>
              <a:t> </a:t>
            </a:r>
            <a:r>
              <a:rPr lang="ru-RU" sz="1500" dirty="0" err="1" smtClean="0"/>
              <a:t>детерминистичних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ефектів</a:t>
            </a:r>
            <a:r>
              <a:rPr lang="ru-RU" sz="1500" dirty="0" smtClean="0"/>
              <a:t> </a:t>
            </a:r>
            <a:r>
              <a:rPr lang="ru-RU" sz="1500" dirty="0" err="1"/>
              <a:t>опромінення</a:t>
            </a:r>
            <a:r>
              <a:rPr lang="ru-RU" sz="1500" dirty="0"/>
              <a:t> - </a:t>
            </a:r>
            <a:r>
              <a:rPr lang="ru-RU" sz="1500" dirty="0" err="1"/>
              <a:t>наслідків</a:t>
            </a:r>
            <a:r>
              <a:rPr lang="ru-RU" sz="1500" dirty="0"/>
              <a:t>, </a:t>
            </a:r>
            <a:r>
              <a:rPr lang="ru-RU" sz="1500" dirty="0" err="1"/>
              <a:t>наступаючим</a:t>
            </a:r>
            <a:r>
              <a:rPr lang="ru-RU" sz="1500" dirty="0"/>
              <a:t> </a:t>
            </a:r>
            <a:r>
              <a:rPr lang="ru-RU" sz="1500" dirty="0" err="1"/>
              <a:t>зі</a:t>
            </a:r>
            <a:r>
              <a:rPr lang="ru-RU" sz="1500" dirty="0"/>
              <a:t> </a:t>
            </a:r>
            <a:r>
              <a:rPr lang="ru-RU" sz="1500" dirty="0" err="1"/>
              <a:t>стовідсотковою</a:t>
            </a:r>
            <a:r>
              <a:rPr lang="ru-RU" sz="1500" dirty="0"/>
              <a:t> </a:t>
            </a:r>
            <a:r>
              <a:rPr lang="ru-RU" sz="1500" dirty="0" err="1"/>
              <a:t>ймовірністю</a:t>
            </a:r>
            <a:r>
              <a:rPr lang="ru-RU" sz="1500" dirty="0"/>
              <a:t> при </a:t>
            </a:r>
            <a:r>
              <a:rPr lang="ru-RU" sz="1500" dirty="0" err="1"/>
              <a:t>перевищенні</a:t>
            </a:r>
            <a:r>
              <a:rPr lang="ru-RU" sz="1500" dirty="0"/>
              <a:t> </a:t>
            </a:r>
            <a:r>
              <a:rPr lang="ru-RU" sz="1500" dirty="0" err="1" smtClean="0"/>
              <a:t>певного</a:t>
            </a:r>
            <a:r>
              <a:rPr lang="ru-RU" sz="1500" dirty="0" smtClean="0"/>
              <a:t> порогу. </a:t>
            </a:r>
            <a:r>
              <a:rPr lang="ru-RU" sz="1500" dirty="0" err="1"/>
              <a:t>Існують</a:t>
            </a:r>
            <a:r>
              <a:rPr lang="ru-RU" sz="1500" dirty="0"/>
              <a:t> </a:t>
            </a:r>
            <a:r>
              <a:rPr lang="ru-RU" sz="1500" dirty="0" err="1"/>
              <a:t>дві</a:t>
            </a:r>
            <a:r>
              <a:rPr lang="ru-RU" sz="1500" dirty="0"/>
              <a:t> </a:t>
            </a:r>
            <a:r>
              <a:rPr lang="ru-RU" sz="1500" dirty="0" err="1"/>
              <a:t>форми</a:t>
            </a:r>
            <a:r>
              <a:rPr lang="ru-RU" sz="1500" dirty="0"/>
              <a:t> </a:t>
            </a:r>
            <a:r>
              <a:rPr lang="ru-RU" sz="1500" dirty="0" err="1"/>
              <a:t>променевої</a:t>
            </a:r>
            <a:r>
              <a:rPr lang="ru-RU" sz="1500" dirty="0"/>
              <a:t> </a:t>
            </a:r>
            <a:r>
              <a:rPr lang="ru-RU" sz="1500" dirty="0" err="1"/>
              <a:t>хвороби</a:t>
            </a:r>
            <a:r>
              <a:rPr lang="ru-RU" sz="1500" dirty="0"/>
              <a:t> - </a:t>
            </a:r>
            <a:r>
              <a:rPr lang="ru-RU" sz="1500" dirty="0" err="1"/>
              <a:t>гостра</a:t>
            </a:r>
            <a:r>
              <a:rPr lang="ru-RU" sz="1500" dirty="0"/>
              <a:t> і </a:t>
            </a:r>
            <a:r>
              <a:rPr lang="ru-RU" sz="1500" dirty="0" err="1"/>
              <a:t>хронічна</a:t>
            </a:r>
            <a:r>
              <a:rPr lang="ru-RU" sz="1500" dirty="0"/>
              <a:t>.</a:t>
            </a:r>
          </a:p>
          <a:p>
            <a:r>
              <a:rPr lang="ru-RU" sz="1500" dirty="0" err="1" smtClean="0"/>
              <a:t>Гостра</a:t>
            </a:r>
            <a:r>
              <a:rPr lang="ru-RU" sz="1500" dirty="0" smtClean="0"/>
              <a:t> </a:t>
            </a:r>
            <a:r>
              <a:rPr lang="ru-RU" sz="1500" dirty="0" err="1"/>
              <a:t>променева</a:t>
            </a:r>
            <a:r>
              <a:rPr lang="ru-RU" sz="1500" dirty="0"/>
              <a:t> хвороба </a:t>
            </a:r>
            <a:r>
              <a:rPr lang="ru-RU" sz="1500" dirty="0" err="1"/>
              <a:t>розвивається</a:t>
            </a:r>
            <a:r>
              <a:rPr lang="ru-RU" sz="1500" dirty="0"/>
              <a:t> </a:t>
            </a:r>
            <a:r>
              <a:rPr lang="ru-RU" sz="1500" dirty="0" err="1"/>
              <a:t>після</a:t>
            </a:r>
            <a:r>
              <a:rPr lang="ru-RU" sz="1500" dirty="0"/>
              <a:t> </a:t>
            </a:r>
            <a:r>
              <a:rPr lang="ru-RU" sz="1500" dirty="0" err="1"/>
              <a:t>короткочасного</a:t>
            </a:r>
            <a:r>
              <a:rPr lang="ru-RU" sz="1500" dirty="0"/>
              <a:t> </a:t>
            </a:r>
            <a:r>
              <a:rPr lang="ru-RU" sz="1500" dirty="0" err="1"/>
              <a:t>опромінення</a:t>
            </a:r>
            <a:r>
              <a:rPr lang="ru-RU" sz="1500" dirty="0"/>
              <a:t> </a:t>
            </a:r>
            <a:r>
              <a:rPr lang="ru-RU" sz="1500" dirty="0" err="1"/>
              <a:t>людини</a:t>
            </a:r>
            <a:r>
              <a:rPr lang="ru-RU" sz="1500" dirty="0"/>
              <a:t> в дозах </a:t>
            </a:r>
            <a:r>
              <a:rPr lang="ru-RU" sz="1500" dirty="0" err="1"/>
              <a:t>вище</a:t>
            </a:r>
            <a:r>
              <a:rPr lang="ru-RU" sz="1500" dirty="0"/>
              <a:t> 1 Зв.</a:t>
            </a:r>
          </a:p>
          <a:p>
            <a:r>
              <a:rPr lang="ru-RU" sz="1500" dirty="0" smtClean="0"/>
              <a:t>В </a:t>
            </a:r>
            <a:r>
              <a:rPr lang="ru-RU" sz="1500" dirty="0" err="1"/>
              <a:t>залежності</a:t>
            </a:r>
            <a:r>
              <a:rPr lang="ru-RU" sz="1500" dirty="0"/>
              <a:t> </a:t>
            </a:r>
            <a:r>
              <a:rPr lang="ru-RU" sz="1500" dirty="0" err="1"/>
              <a:t>від</a:t>
            </a:r>
            <a:r>
              <a:rPr lang="ru-RU" sz="1500" dirty="0"/>
              <a:t> </a:t>
            </a:r>
            <a:r>
              <a:rPr lang="ru-RU" sz="1500" dirty="0" err="1"/>
              <a:t>дози</a:t>
            </a:r>
            <a:r>
              <a:rPr lang="ru-RU" sz="1500" dirty="0"/>
              <a:t> </a:t>
            </a:r>
            <a:r>
              <a:rPr lang="ru-RU" sz="1500" dirty="0" err="1"/>
              <a:t>розрізняють</a:t>
            </a:r>
            <a:r>
              <a:rPr lang="ru-RU" sz="1500" dirty="0"/>
              <a:t> три </a:t>
            </a:r>
            <a:r>
              <a:rPr lang="ru-RU" sz="1500" dirty="0" err="1"/>
              <a:t>ступеня</a:t>
            </a:r>
            <a:r>
              <a:rPr lang="ru-RU" sz="1500" dirty="0"/>
              <a:t> </a:t>
            </a:r>
            <a:r>
              <a:rPr lang="ru-RU" sz="1500" dirty="0" err="1"/>
              <a:t>тяжкості</a:t>
            </a:r>
            <a:r>
              <a:rPr lang="ru-RU" sz="1500" dirty="0"/>
              <a:t> </a:t>
            </a:r>
            <a:r>
              <a:rPr lang="ru-RU" sz="1500" dirty="0" err="1"/>
              <a:t>захворювання</a:t>
            </a:r>
            <a:r>
              <a:rPr lang="ru-RU" sz="1500" dirty="0"/>
              <a:t>. При легкому </a:t>
            </a:r>
            <a:r>
              <a:rPr lang="ru-RU" sz="1500" dirty="0" err="1"/>
              <a:t>ступені</a:t>
            </a:r>
            <a:r>
              <a:rPr lang="ru-RU" sz="1500" dirty="0"/>
              <a:t> (1-2 Зв) </a:t>
            </a:r>
            <a:r>
              <a:rPr lang="ru-RU" sz="1500" dirty="0" err="1"/>
              <a:t>усі</a:t>
            </a:r>
            <a:r>
              <a:rPr lang="ru-RU" sz="1500" dirty="0"/>
              <a:t> </a:t>
            </a:r>
            <a:r>
              <a:rPr lang="ru-RU" sz="1500" dirty="0" err="1"/>
              <a:t>пацієнти</a:t>
            </a:r>
            <a:r>
              <a:rPr lang="ru-RU" sz="1500" dirty="0"/>
              <a:t> </a:t>
            </a:r>
            <a:r>
              <a:rPr lang="ru-RU" sz="1500" dirty="0" err="1"/>
              <a:t>видужують</a:t>
            </a:r>
            <a:r>
              <a:rPr lang="ru-RU" sz="1500" dirty="0"/>
              <a:t>. При </a:t>
            </a:r>
            <a:r>
              <a:rPr lang="ru-RU" sz="1500" dirty="0" err="1"/>
              <a:t>середньому</a:t>
            </a:r>
            <a:r>
              <a:rPr lang="ru-RU" sz="1500" dirty="0"/>
              <a:t> </a:t>
            </a:r>
            <a:r>
              <a:rPr lang="ru-RU" sz="1500" dirty="0" err="1"/>
              <a:t>ступені</a:t>
            </a:r>
            <a:r>
              <a:rPr lang="ru-RU" sz="1500" dirty="0"/>
              <a:t> </a:t>
            </a:r>
            <a:r>
              <a:rPr lang="ru-RU" sz="1500" dirty="0" err="1"/>
              <a:t>променевої</a:t>
            </a:r>
            <a:r>
              <a:rPr lang="ru-RU" sz="1500" dirty="0"/>
              <a:t> </a:t>
            </a:r>
            <a:r>
              <a:rPr lang="ru-RU" sz="1500" dirty="0" err="1"/>
              <a:t>хвороби</a:t>
            </a:r>
            <a:r>
              <a:rPr lang="ru-RU" sz="1500" dirty="0"/>
              <a:t> (2-4 Зв) результат </a:t>
            </a:r>
            <a:r>
              <a:rPr lang="ru-RU" sz="1500" dirty="0" err="1"/>
              <a:t>відносно</a:t>
            </a:r>
            <a:r>
              <a:rPr lang="ru-RU" sz="1500" dirty="0"/>
              <a:t> </a:t>
            </a:r>
            <a:r>
              <a:rPr lang="ru-RU" sz="1500" dirty="0" err="1"/>
              <a:t>сприятливий</a:t>
            </a:r>
            <a:r>
              <a:rPr lang="ru-RU" sz="1500" dirty="0"/>
              <a:t>, але </a:t>
            </a:r>
            <a:r>
              <a:rPr lang="ru-RU" sz="1500" dirty="0" err="1"/>
              <a:t>потрібне</a:t>
            </a:r>
            <a:r>
              <a:rPr lang="ru-RU" sz="1500" dirty="0"/>
              <a:t> </a:t>
            </a:r>
            <a:r>
              <a:rPr lang="ru-RU" sz="1500" dirty="0" err="1"/>
              <a:t>спеціальне</a:t>
            </a:r>
            <a:r>
              <a:rPr lang="ru-RU" sz="1500" dirty="0"/>
              <a:t> </a:t>
            </a:r>
            <a:r>
              <a:rPr lang="ru-RU" sz="1500" dirty="0" err="1"/>
              <a:t>лікування</a:t>
            </a:r>
            <a:r>
              <a:rPr lang="ru-RU" sz="1500" dirty="0"/>
              <a:t>, а </a:t>
            </a:r>
            <a:r>
              <a:rPr lang="ru-RU" sz="1500" dirty="0" err="1"/>
              <a:t>приблизно</a:t>
            </a:r>
            <a:r>
              <a:rPr lang="ru-RU" sz="1500" dirty="0"/>
              <a:t> в 20% </a:t>
            </a:r>
            <a:r>
              <a:rPr lang="ru-RU" sz="1500" dirty="0" err="1"/>
              <a:t>випадків</a:t>
            </a:r>
            <a:r>
              <a:rPr lang="ru-RU" sz="1500" dirty="0"/>
              <a:t> </a:t>
            </a:r>
            <a:r>
              <a:rPr lang="ru-RU" sz="1500" dirty="0" err="1"/>
              <a:t>можливий</a:t>
            </a:r>
            <a:r>
              <a:rPr lang="ru-RU" sz="1500" dirty="0"/>
              <a:t> </a:t>
            </a:r>
            <a:r>
              <a:rPr lang="ru-RU" sz="1500" dirty="0" err="1"/>
              <a:t>смертельний</a:t>
            </a:r>
            <a:r>
              <a:rPr lang="ru-RU" sz="1500" dirty="0"/>
              <a:t> результат. </a:t>
            </a:r>
            <a:r>
              <a:rPr lang="ru-RU" sz="1500" dirty="0" err="1"/>
              <a:t>Важкий</a:t>
            </a:r>
            <a:r>
              <a:rPr lang="ru-RU" sz="1500" dirty="0"/>
              <a:t> </a:t>
            </a:r>
            <a:r>
              <a:rPr lang="ru-RU" sz="1500" dirty="0" err="1"/>
              <a:t>ступінь</a:t>
            </a:r>
            <a:r>
              <a:rPr lang="ru-RU" sz="1500" dirty="0"/>
              <a:t> </a:t>
            </a:r>
            <a:r>
              <a:rPr lang="ru-RU" sz="1500" dirty="0" err="1"/>
              <a:t>захворювання</a:t>
            </a:r>
            <a:r>
              <a:rPr lang="ru-RU" sz="1500" dirty="0"/>
              <a:t> (4-6 Зв)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призвести</a:t>
            </a:r>
            <a:r>
              <a:rPr lang="ru-RU" sz="1500" dirty="0"/>
              <a:t> до </a:t>
            </a:r>
            <a:r>
              <a:rPr lang="ru-RU" sz="1500" dirty="0" err="1"/>
              <a:t>несприятливого</a:t>
            </a:r>
            <a:r>
              <a:rPr lang="ru-RU" sz="1500" dirty="0"/>
              <a:t> результату в 50% </a:t>
            </a:r>
            <a:r>
              <a:rPr lang="ru-RU" sz="1500" dirty="0" err="1"/>
              <a:t>випадків</a:t>
            </a:r>
            <a:r>
              <a:rPr lang="ru-RU" sz="1500" dirty="0"/>
              <a:t>, а </a:t>
            </a:r>
            <a:r>
              <a:rPr lang="ru-RU" sz="1500" dirty="0" err="1"/>
              <a:t>відновлювальний</a:t>
            </a:r>
            <a:r>
              <a:rPr lang="ru-RU" sz="1500" dirty="0"/>
              <a:t> </a:t>
            </a:r>
            <a:r>
              <a:rPr lang="ru-RU" sz="1500" dirty="0" err="1"/>
              <a:t>період</a:t>
            </a:r>
            <a:r>
              <a:rPr lang="ru-RU" sz="1500" dirty="0"/>
              <a:t> </a:t>
            </a:r>
            <a:r>
              <a:rPr lang="ru-RU" sz="1500" dirty="0" err="1"/>
              <a:t>триває</a:t>
            </a:r>
            <a:r>
              <a:rPr lang="ru-RU" sz="1500" dirty="0"/>
              <a:t> до </a:t>
            </a:r>
            <a:r>
              <a:rPr lang="ru-RU" sz="1500" dirty="0" err="1"/>
              <a:t>півроку</a:t>
            </a:r>
            <a:r>
              <a:rPr lang="ru-RU" sz="1500" dirty="0"/>
              <a:t>.</a:t>
            </a:r>
          </a:p>
          <a:p>
            <a:r>
              <a:rPr lang="ru-RU" sz="1500" dirty="0" smtClean="0"/>
              <a:t>При </a:t>
            </a:r>
            <a:r>
              <a:rPr lang="ru-RU" sz="1500" dirty="0"/>
              <a:t>дозах </a:t>
            </a:r>
            <a:r>
              <a:rPr lang="ru-RU" sz="1500" dirty="0" err="1"/>
              <a:t>понад</a:t>
            </a:r>
            <a:r>
              <a:rPr lang="ru-RU" sz="1500" dirty="0"/>
              <a:t> 6 Зв </a:t>
            </a:r>
            <a:r>
              <a:rPr lang="ru-RU" sz="1500" dirty="0" err="1"/>
              <a:t>розвивається</a:t>
            </a:r>
            <a:r>
              <a:rPr lang="ru-RU" sz="1500" dirty="0"/>
              <a:t> </a:t>
            </a:r>
            <a:r>
              <a:rPr lang="ru-RU" sz="1500" dirty="0" err="1"/>
              <a:t>вкрай</a:t>
            </a:r>
            <a:r>
              <a:rPr lang="ru-RU" sz="1500" dirty="0"/>
              <a:t> </a:t>
            </a:r>
            <a:r>
              <a:rPr lang="ru-RU" sz="1500" dirty="0" err="1"/>
              <a:t>важка</a:t>
            </a:r>
            <a:r>
              <a:rPr lang="ru-RU" sz="1500" dirty="0"/>
              <a:t> форма </a:t>
            </a:r>
            <a:r>
              <a:rPr lang="ru-RU" sz="1500" dirty="0" err="1"/>
              <a:t>гострої</a:t>
            </a:r>
            <a:r>
              <a:rPr lang="ru-RU" sz="1500" dirty="0"/>
              <a:t> </a:t>
            </a:r>
            <a:r>
              <a:rPr lang="ru-RU" sz="1500" dirty="0" err="1"/>
              <a:t>променевої</a:t>
            </a:r>
            <a:r>
              <a:rPr lang="ru-RU" sz="1500" dirty="0"/>
              <a:t> </a:t>
            </a:r>
            <a:r>
              <a:rPr lang="ru-RU" sz="1500" dirty="0" err="1"/>
              <a:t>хвороби</a:t>
            </a:r>
            <a:r>
              <a:rPr lang="ru-RU" sz="1500" dirty="0"/>
              <a:t>; </a:t>
            </a:r>
            <a:r>
              <a:rPr lang="ru-RU" sz="1500" dirty="0" err="1"/>
              <a:t>смертність</a:t>
            </a:r>
            <a:r>
              <a:rPr lang="ru-RU" sz="1500" dirty="0"/>
              <a:t> становить </a:t>
            </a:r>
            <a:r>
              <a:rPr lang="ru-RU" sz="1500" dirty="0" err="1"/>
              <a:t>майже</a:t>
            </a:r>
            <a:r>
              <a:rPr lang="ru-RU" sz="1500" dirty="0"/>
              <a:t> 100%.</a:t>
            </a:r>
            <a:endParaRPr lang="uk-UA" sz="15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1088"/>
            <a:ext cx="3008313" cy="75738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Ядерна зброя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608512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196752"/>
            <a:ext cx="3528392" cy="5040560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/>
              <a:t>Ядерна зброя-зброя </a:t>
            </a:r>
            <a:r>
              <a:rPr lang="uk-UA" sz="1800" dirty="0"/>
              <a:t>вибухової дії, </a:t>
            </a:r>
            <a:r>
              <a:rPr lang="uk-UA" sz="1800" dirty="0" smtClean="0"/>
              <a:t>заснована </a:t>
            </a:r>
            <a:r>
              <a:rPr lang="uk-UA" sz="1800" dirty="0"/>
              <a:t>на використанні ядерної енергії, що вивільняється при </a:t>
            </a:r>
            <a:r>
              <a:rPr lang="uk-UA" sz="1800" dirty="0" smtClean="0"/>
              <a:t>ланцюговій </a:t>
            </a:r>
            <a:r>
              <a:rPr lang="uk-UA" sz="1800" dirty="0"/>
              <a:t>ядерної реакції поділу важких ядер і / або термоядерної реакції синтезу легких ядер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При підриві ядерного </a:t>
            </a:r>
            <a:r>
              <a:rPr lang="uk-UA" sz="1800" dirty="0" err="1"/>
              <a:t>боєприпасу</a:t>
            </a:r>
            <a:r>
              <a:rPr lang="uk-UA" sz="1800" dirty="0"/>
              <a:t> відбувається ядерний вибух, вражаючими чинниками якого є: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800" dirty="0"/>
              <a:t>ударна хвиля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800" dirty="0"/>
              <a:t>світлове випромінювання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800" dirty="0"/>
              <a:t>проникаюча радіація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800" dirty="0"/>
              <a:t>радіоактивне зараження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800" dirty="0"/>
              <a:t>електромагнітний імпульс (ЕМІ)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800" dirty="0"/>
              <a:t>рентгенівське випромінювання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Inc.</a:t>
            </a:r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type="body" sz="half" idx="2"/>
          </p:nvPr>
        </p:nvSpPr>
        <p:spPr>
          <a:xfrm>
            <a:off x="457200" y="549275"/>
            <a:ext cx="8002588" cy="5576888"/>
          </a:xfrm>
        </p:spPr>
        <p:txBody>
          <a:bodyPr>
            <a:normAutofit/>
          </a:bodyPr>
          <a:lstStyle/>
          <a:p>
            <a:r>
              <a:rPr lang="uk-UA" sz="2000" dirty="0"/>
              <a:t>Всі ядерні боєприпаси можуть бути розділені на дві основні категорії:</a:t>
            </a:r>
          </a:p>
          <a:p>
            <a:r>
              <a:rPr lang="uk-UA" sz="2000" dirty="0"/>
              <a:t>«Атомні» - однофазні або одноступінчасті вибухові пристрої, у яких основний вихід енергії відбувається від ядерної реакції поділу важких ядер (урану-235 або плутонію) з утворенням більш легких елементів.</a:t>
            </a:r>
          </a:p>
          <a:p>
            <a:r>
              <a:rPr lang="uk-UA" sz="2000" dirty="0"/>
              <a:t>Термоядерна зброя (також «водневі») - двофазні або двоступеневі вибухові пристрої, в яких послідовно розвиваються два фізичних процесу, локалізованих в різних областях простору: на першій стадії основним джерелом енергії є реакція поділу важких ядер, а на другий реакції поділу і термоядерного синтезу використовуються в різних пропорціях, залежно від типу і налаштування </a:t>
            </a:r>
            <a:r>
              <a:rPr lang="uk-UA" sz="2000" dirty="0" err="1"/>
              <a:t>боєприпасу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2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1040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Радіація-добре чи погано?</vt:lpstr>
      <vt:lpstr>Марі́я Склодо́вська-Кюрі́   7 листопада 1867 — 4 липня 1934</vt:lpstr>
      <vt:lpstr>Корисна дія радіації</vt:lpstr>
      <vt:lpstr>Рентген</vt:lpstr>
      <vt:lpstr>Радонові ванни</vt:lpstr>
      <vt:lpstr>Лікування раку</vt:lpstr>
      <vt:lpstr>Променева хвороба</vt:lpstr>
      <vt:lpstr>Ядерна зброя</vt:lpstr>
      <vt:lpstr>Презентация PowerPoint</vt:lpstr>
      <vt:lpstr>Гарматна схема</vt:lpstr>
      <vt:lpstr>Імплозивна схема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Радіація-добре чи погано?</dc:title>
  <dc:creator>Plastivezzz</dc:creator>
  <cp:lastModifiedBy>Plastivezzz</cp:lastModifiedBy>
  <cp:revision>17</cp:revision>
  <dcterms:created xsi:type="dcterms:W3CDTF">2013-04-07T17:52:41Z</dcterms:created>
  <dcterms:modified xsi:type="dcterms:W3CDTF">2013-04-07T20:37:39Z</dcterms:modified>
</cp:coreProperties>
</file>