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9033CA-94B4-48B1-80E3-89ECA372DE61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E545E-A631-4A2B-B11F-A34CB265BDB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vi-VN" sz="4000" dirty="0" smtClean="0">
                <a:solidFill>
                  <a:srgbClr val="FF0000"/>
                </a:solidFill>
              </a:rPr>
              <a:t>Реактивний двигун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vi-VN" sz="2000" dirty="0" smtClean="0">
                <a:solidFill>
                  <a:schemeClr val="bg1"/>
                </a:solidFill>
              </a:rPr>
              <a:t>— двигун-рушій</a:t>
            </a:r>
            <a:r>
              <a:rPr lang="vi-VN" sz="2000" dirty="0" smtClean="0">
                <a:solidFill>
                  <a:schemeClr val="bg1"/>
                </a:solidFill>
              </a:rPr>
              <a:t>, що створює тягу (реактивну) внаслідок швидкого витікання робочого тіла із сопла, найчастіше робочим тілом є гарячі гази, що утворюються внаслідок спалювання палива у камерах згоряння.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" y="0"/>
            <a:ext cx="91417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 flipH="1">
            <a:off x="838200" y="6858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 i="1" dirty="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2598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810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Самолёт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9624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781800" y="30480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Космическая           техника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124200" y="3962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Военная реактивная техника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823913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  </a:t>
            </a:r>
            <a:r>
              <a:rPr lang="ru-RU" b="1" dirty="0" err="1" smtClean="0">
                <a:latin typeface="Monotype Corsiva" pitchFamily="66" charset="0"/>
              </a:rPr>
              <a:t>Приклади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4800" b="1" dirty="0">
                <a:latin typeface="Monotype Corsiva" pitchFamily="66" charset="0"/>
              </a:rPr>
              <a:t>реактивного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руху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6411" name="Picture 27" descr="AQUIL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057400"/>
            <a:ext cx="3290888" cy="1747838"/>
          </a:xfrm>
          <a:prstGeom prst="rect">
            <a:avLst/>
          </a:prstGeom>
          <a:noFill/>
        </p:spPr>
      </p:pic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276600" y="1447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Водометный катер</a:t>
            </a: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3048000" y="4829175"/>
          <a:ext cx="3352800" cy="2028825"/>
        </p:xfrm>
        <a:graphic>
          <a:graphicData uri="http://schemas.openxmlformats.org/presentationml/2006/ole">
            <p:oleObj spid="_x0000_s2050" name="Точечный рисунок" r:id="rId5" imgW="2000000" imgH="1209524" progId="Paint.Picture">
              <p:embed/>
            </p:oleObj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6781800" y="3886200"/>
          <a:ext cx="2362200" cy="2971800"/>
        </p:xfrm>
        <a:graphic>
          <a:graphicData uri="http://schemas.openxmlformats.org/presentationml/2006/ole">
            <p:oleObj spid="_x0000_s2051" name="Точечный рисунок" r:id="rId6" imgW="1704762" imgH="2029108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utoUpdateAnimBg="0"/>
      <p:bldP spid="16397" grpId="0" autoUpdateAnimBg="0"/>
      <p:bldP spid="16401" grpId="0" autoUpdateAnimBg="0"/>
      <p:bldP spid="16408" grpId="0" autoUpdateAnimBg="0"/>
      <p:bldP spid="16400" grpId="0" autoUpdateAnimBg="0"/>
      <p:bldP spid="164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ТРОХИ</a:t>
            </a:r>
            <a:r>
              <a:rPr lang="uk-UA" dirty="0" smtClean="0"/>
              <a:t> ІСТОРІЇ...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56" y="0"/>
            <a:ext cx="915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78619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Реактивний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двигун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був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винайдений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Гансом</a:t>
            </a:r>
            <a:r>
              <a:rPr lang="ru-RU" sz="2800" dirty="0" smtClean="0">
                <a:solidFill>
                  <a:schemeClr val="bg1"/>
                </a:solidFill>
              </a:rPr>
              <a:t> фон </a:t>
            </a:r>
            <a:r>
              <a:rPr lang="ru-RU" sz="2800" dirty="0" err="1" smtClean="0">
                <a:solidFill>
                  <a:schemeClr val="bg1"/>
                </a:solidFill>
              </a:rPr>
              <a:t>Охайном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видатним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німецьким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інженером-конструктором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Френком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Уїттла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>
                <a:solidFill>
                  <a:srgbClr val="FF0000"/>
                </a:solidFill>
              </a:rPr>
              <a:t>Перший патент на </a:t>
            </a:r>
            <a:r>
              <a:rPr lang="ru-RU" sz="2800" dirty="0" err="1" smtClean="0">
                <a:solidFill>
                  <a:srgbClr val="FF0000"/>
                </a:solidFill>
              </a:rPr>
              <a:t>працюючий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газотурбінний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двигун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був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отриманий</a:t>
            </a:r>
            <a:r>
              <a:rPr lang="ru-RU" sz="2800" dirty="0" smtClean="0">
                <a:solidFill>
                  <a:srgbClr val="FF0000"/>
                </a:solidFill>
              </a:rPr>
              <a:t> в 1930 </a:t>
            </a:r>
            <a:r>
              <a:rPr lang="ru-RU" sz="2800" dirty="0" err="1" smtClean="0">
                <a:solidFill>
                  <a:srgbClr val="FF0000"/>
                </a:solidFill>
              </a:rPr>
              <a:t>році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Френком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Уїттла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Однак</a:t>
            </a:r>
            <a:r>
              <a:rPr lang="ru-RU" sz="2800" dirty="0" smtClean="0">
                <a:solidFill>
                  <a:srgbClr val="FF0000"/>
                </a:solidFill>
              </a:rPr>
              <a:t> першу </a:t>
            </a:r>
            <a:r>
              <a:rPr lang="ru-RU" sz="2800" dirty="0" err="1" smtClean="0">
                <a:solidFill>
                  <a:srgbClr val="FF0000"/>
                </a:solidFill>
              </a:rPr>
              <a:t>робочу</a:t>
            </a:r>
            <a:r>
              <a:rPr lang="ru-RU" sz="2800" dirty="0" smtClean="0">
                <a:solidFill>
                  <a:srgbClr val="FF0000"/>
                </a:solidFill>
              </a:rPr>
              <a:t> модель </a:t>
            </a:r>
            <a:r>
              <a:rPr lang="ru-RU" sz="2800" dirty="0" err="1" smtClean="0">
                <a:solidFill>
                  <a:srgbClr val="FF0000"/>
                </a:solidFill>
              </a:rPr>
              <a:t>зібрав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саме</a:t>
            </a:r>
            <a:r>
              <a:rPr lang="ru-RU" sz="2800" dirty="0" smtClean="0">
                <a:solidFill>
                  <a:srgbClr val="FF0000"/>
                </a:solidFill>
              </a:rPr>
              <a:t> Охайн.2 </a:t>
            </a:r>
            <a:r>
              <a:rPr lang="ru-RU" sz="2800" dirty="0" err="1" smtClean="0">
                <a:solidFill>
                  <a:srgbClr val="FF0000"/>
                </a:solidFill>
              </a:rPr>
              <a:t>серпня</a:t>
            </a:r>
            <a:r>
              <a:rPr lang="ru-RU" sz="2800" dirty="0" smtClean="0">
                <a:solidFill>
                  <a:srgbClr val="FF0000"/>
                </a:solidFill>
              </a:rPr>
              <a:t> 1939 в </a:t>
            </a:r>
            <a:r>
              <a:rPr lang="ru-RU" sz="2800" dirty="0" err="1" smtClean="0">
                <a:solidFill>
                  <a:srgbClr val="FF0000"/>
                </a:solidFill>
              </a:rPr>
              <a:t>Німеччині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 небо </a:t>
            </a:r>
            <a:r>
              <a:rPr lang="ru-RU" sz="2800" dirty="0" err="1" smtClean="0">
                <a:solidFill>
                  <a:srgbClr val="FF0000"/>
                </a:solidFill>
              </a:rPr>
              <a:t>піднявся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перший </a:t>
            </a:r>
            <a:r>
              <a:rPr lang="ru-RU" sz="2800" dirty="0" err="1" smtClean="0">
                <a:solidFill>
                  <a:schemeClr val="bg1"/>
                </a:solidFill>
              </a:rPr>
              <a:t>реактивний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літак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800" dirty="0" err="1" smtClean="0">
                <a:solidFill>
                  <a:srgbClr val="FF0000"/>
                </a:solidFill>
              </a:rPr>
              <a:t>Хейнкель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He 178, </a:t>
            </a:r>
            <a:r>
              <a:rPr lang="ru-RU" sz="2800" dirty="0" smtClean="0">
                <a:solidFill>
                  <a:srgbClr val="FF0000"/>
                </a:solidFill>
              </a:rPr>
              <a:t>оснащений </a:t>
            </a:r>
            <a:r>
              <a:rPr lang="ru-RU" sz="2800" dirty="0" err="1" smtClean="0">
                <a:solidFill>
                  <a:srgbClr val="FF0000"/>
                </a:solidFill>
              </a:rPr>
              <a:t>двигуном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HeS</a:t>
            </a:r>
            <a:r>
              <a:rPr lang="en-US" sz="2800" dirty="0" smtClean="0">
                <a:solidFill>
                  <a:srgbClr val="FF0000"/>
                </a:solidFill>
              </a:rPr>
              <a:t> 3, </a:t>
            </a:r>
            <a:r>
              <a:rPr lang="ru-RU" sz="2800" dirty="0" err="1" smtClean="0">
                <a:solidFill>
                  <a:srgbClr val="FF0000"/>
                </a:solidFill>
              </a:rPr>
              <a:t>розроблений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Охайном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76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Точечный рисунок</vt:lpstr>
      <vt:lpstr>Реактивний двигун  — двигун-рушій, що створює тягу (реактивну) внаслідок швидкого витікання робочого тіла із сопла, найчастіше робочим тілом є гарячі гази, що утворюються внаслідок спалювання палива у камерах згоряння.</vt:lpstr>
      <vt:lpstr>Слайд 2</vt:lpstr>
      <vt:lpstr>  Приклади реактивного руху</vt:lpstr>
      <vt:lpstr>ТРОХИ ІСТОРІЇ...</vt:lpstr>
      <vt:lpstr>Слайд 5</vt:lpstr>
      <vt:lpstr>Слайд 6</vt:lpstr>
      <vt:lpstr>Слайд 7</vt:lpstr>
      <vt:lpstr>Реактивний двигун був винайдений Гансом фон Охайном , видатним німецьким інженером-конструктором і Френком Уїттла. Перший патент на працюючий газотурбінний двигун був отриманий в 1930 році Френком Уїттла. Однак першу робочу модель зібрав саме Охайн.2 серпня 1939 в Німеччині в небо піднявся перший реактивний літак - Хейнкель He 178, оснащений двигуном HeS 3, розроблений Охайном.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Реактивний двигун  — двигун-рушій, що створює тягу (реактивну) внаслідок швидкого витікання робочого тіла із сопла, найчастіше робочим тілом є гарячі гази, що утворюються внаслідок спалювання палива у камерах згоряння.</dc:title>
  <dc:creator>Пользователь</dc:creator>
  <cp:lastModifiedBy>Пользователь</cp:lastModifiedBy>
  <cp:revision>7</cp:revision>
  <dcterms:created xsi:type="dcterms:W3CDTF">2013-04-13T20:16:42Z</dcterms:created>
  <dcterms:modified xsi:type="dcterms:W3CDTF">2013-04-13T21:23:49Z</dcterms:modified>
</cp:coreProperties>
</file>