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4" r:id="rId6"/>
    <p:sldId id="261" r:id="rId7"/>
    <p:sldId id="262" r:id="rId8"/>
    <p:sldId id="266" r:id="rId9"/>
    <p:sldId id="269" r:id="rId10"/>
    <p:sldId id="263" r:id="rId11"/>
    <p:sldId id="267" r:id="rId12"/>
    <p:sldId id="270" r:id="rId13"/>
    <p:sldId id="268" r:id="rId14"/>
    <p:sldId id="265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2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F3C766-8484-4622-9DFC-B56E6429F318}" type="doc">
      <dgm:prSet loTypeId="urn:microsoft.com/office/officeart/2011/layout/CircleProcess" loCatId="officeonline" qsTypeId="urn:microsoft.com/office/officeart/2009/2/quickstyle/3d8" qsCatId="3D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FB358014-7EF3-462F-AEA7-0ABD4D37207C}">
      <dgm:prSet phldrT="[Текст]"/>
      <dgm:spPr/>
      <dgm:t>
        <a:bodyPr/>
        <a:lstStyle/>
        <a:p>
          <a:r>
            <a:rPr lang="uk-UA" dirty="0" smtClean="0">
              <a:solidFill>
                <a:schemeClr val="bg1">
                  <a:lumMod val="95000"/>
                  <a:lumOff val="5000"/>
                </a:schemeClr>
              </a:solidFill>
            </a:rPr>
            <a:t>Дякую</a:t>
          </a:r>
          <a:endParaRPr lang="uk-UA" dirty="0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9C8E7DD2-9322-40E9-94B0-127E935BB7F7}" type="parTrans" cxnId="{00CF4DBC-3C1F-46E7-9A6E-DF222D7372E2}">
      <dgm:prSet/>
      <dgm:spPr/>
      <dgm:t>
        <a:bodyPr/>
        <a:lstStyle/>
        <a:p>
          <a:endParaRPr lang="uk-UA"/>
        </a:p>
      </dgm:t>
    </dgm:pt>
    <dgm:pt modelId="{1CA57B1B-E95A-4659-B347-7657D1A77F6C}" type="sibTrans" cxnId="{00CF4DBC-3C1F-46E7-9A6E-DF222D7372E2}">
      <dgm:prSet/>
      <dgm:spPr/>
      <dgm:t>
        <a:bodyPr/>
        <a:lstStyle/>
        <a:p>
          <a:endParaRPr lang="uk-UA"/>
        </a:p>
      </dgm:t>
    </dgm:pt>
    <dgm:pt modelId="{AF3EBB62-DFBF-42E5-A98C-CD1DA6587532}">
      <dgm:prSet phldrT="[Текст]"/>
      <dgm:spPr/>
      <dgm:t>
        <a:bodyPr/>
        <a:lstStyle/>
        <a:p>
          <a:r>
            <a:rPr lang="uk-UA" dirty="0" smtClean="0">
              <a:solidFill>
                <a:schemeClr val="bg1">
                  <a:lumMod val="95000"/>
                  <a:lumOff val="5000"/>
                </a:schemeClr>
              </a:solidFill>
            </a:rPr>
            <a:t>за</a:t>
          </a:r>
          <a:endParaRPr lang="uk-UA" dirty="0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2C6D4F03-3444-4E3C-B24B-8128D54B0B3A}" type="parTrans" cxnId="{C1C1FCED-F967-48C1-BDD8-8049D58908E1}">
      <dgm:prSet/>
      <dgm:spPr/>
      <dgm:t>
        <a:bodyPr/>
        <a:lstStyle/>
        <a:p>
          <a:endParaRPr lang="uk-UA"/>
        </a:p>
      </dgm:t>
    </dgm:pt>
    <dgm:pt modelId="{5F1BF17C-09AA-4C02-A76A-8E86BE60636C}" type="sibTrans" cxnId="{C1C1FCED-F967-48C1-BDD8-8049D58908E1}">
      <dgm:prSet/>
      <dgm:spPr/>
      <dgm:t>
        <a:bodyPr/>
        <a:lstStyle/>
        <a:p>
          <a:endParaRPr lang="uk-UA"/>
        </a:p>
      </dgm:t>
    </dgm:pt>
    <dgm:pt modelId="{C5FAFD96-5D3F-4770-85BB-0C5709C0F318}">
      <dgm:prSet phldrT="[Текст]"/>
      <dgm:spPr/>
      <dgm:t>
        <a:bodyPr/>
        <a:lstStyle/>
        <a:p>
          <a:r>
            <a:rPr lang="uk-UA" dirty="0" smtClean="0">
              <a:solidFill>
                <a:schemeClr val="bg1">
                  <a:lumMod val="95000"/>
                  <a:lumOff val="5000"/>
                </a:schemeClr>
              </a:solidFill>
            </a:rPr>
            <a:t>увагу</a:t>
          </a:r>
          <a:r>
            <a:rPr lang="uk-UA" b="0" i="0" dirty="0" smtClean="0">
              <a:solidFill>
                <a:schemeClr val="bg1">
                  <a:lumMod val="95000"/>
                  <a:lumOff val="5000"/>
                </a:schemeClr>
              </a:solidFill>
            </a:rPr>
            <a:t>!!!</a:t>
          </a:r>
          <a:endParaRPr lang="uk-UA" dirty="0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58668A43-9474-4EF1-A65D-40899BA324D0}" type="parTrans" cxnId="{75B03E65-3A40-421A-AB2A-5B6A856EEE65}">
      <dgm:prSet/>
      <dgm:spPr/>
      <dgm:t>
        <a:bodyPr/>
        <a:lstStyle/>
        <a:p>
          <a:endParaRPr lang="uk-UA"/>
        </a:p>
      </dgm:t>
    </dgm:pt>
    <dgm:pt modelId="{C010D4E3-77C0-4889-9A99-3176DB3714FC}" type="sibTrans" cxnId="{75B03E65-3A40-421A-AB2A-5B6A856EEE65}">
      <dgm:prSet/>
      <dgm:spPr/>
      <dgm:t>
        <a:bodyPr/>
        <a:lstStyle/>
        <a:p>
          <a:endParaRPr lang="uk-UA"/>
        </a:p>
      </dgm:t>
    </dgm:pt>
    <dgm:pt modelId="{DD512106-76CD-4410-9643-3D985CBEA37F}" type="pres">
      <dgm:prSet presAssocID="{98F3C766-8484-4622-9DFC-B56E6429F318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E3BF29E3-4EB2-4C19-979E-9891CF3C26F4}" type="pres">
      <dgm:prSet presAssocID="{C5FAFD96-5D3F-4770-85BB-0C5709C0F318}" presName="Accent3" presStyleCnt="0"/>
      <dgm:spPr/>
    </dgm:pt>
    <dgm:pt modelId="{39C17F2E-501D-4C23-9ECF-C8DEB691FD45}" type="pres">
      <dgm:prSet presAssocID="{C5FAFD96-5D3F-4770-85BB-0C5709C0F318}" presName="Accent" presStyleLbl="node1" presStyleIdx="0" presStyleCnt="3"/>
      <dgm:spPr/>
    </dgm:pt>
    <dgm:pt modelId="{8A1D48BD-C5D9-463B-BD01-778951EB388F}" type="pres">
      <dgm:prSet presAssocID="{C5FAFD96-5D3F-4770-85BB-0C5709C0F318}" presName="ParentBackground3" presStyleCnt="0"/>
      <dgm:spPr/>
    </dgm:pt>
    <dgm:pt modelId="{5748EFE3-097E-473F-9FFF-1E0CE058BFCE}" type="pres">
      <dgm:prSet presAssocID="{C5FAFD96-5D3F-4770-85BB-0C5709C0F318}" presName="ParentBackground" presStyleLbl="fgAcc1" presStyleIdx="0" presStyleCnt="3"/>
      <dgm:spPr/>
      <dgm:t>
        <a:bodyPr/>
        <a:lstStyle/>
        <a:p>
          <a:endParaRPr lang="uk-UA"/>
        </a:p>
      </dgm:t>
    </dgm:pt>
    <dgm:pt modelId="{1566F43C-F9E9-4239-A533-22CE79F72B47}" type="pres">
      <dgm:prSet presAssocID="{C5FAFD96-5D3F-4770-85BB-0C5709C0F318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78ED802-0A19-46FC-B799-E90362E833D3}" type="pres">
      <dgm:prSet presAssocID="{AF3EBB62-DFBF-42E5-A98C-CD1DA6587532}" presName="Accent2" presStyleCnt="0"/>
      <dgm:spPr/>
    </dgm:pt>
    <dgm:pt modelId="{09D19C24-0EF6-412C-928D-6FC6B5FFD402}" type="pres">
      <dgm:prSet presAssocID="{AF3EBB62-DFBF-42E5-A98C-CD1DA6587532}" presName="Accent" presStyleLbl="node1" presStyleIdx="1" presStyleCnt="3"/>
      <dgm:spPr/>
    </dgm:pt>
    <dgm:pt modelId="{ED37DA4C-B965-456E-8F03-4CB8029FF3B4}" type="pres">
      <dgm:prSet presAssocID="{AF3EBB62-DFBF-42E5-A98C-CD1DA6587532}" presName="ParentBackground2" presStyleCnt="0"/>
      <dgm:spPr/>
    </dgm:pt>
    <dgm:pt modelId="{B5A8BC59-C2A2-45F6-8236-695B023F7EB8}" type="pres">
      <dgm:prSet presAssocID="{AF3EBB62-DFBF-42E5-A98C-CD1DA6587532}" presName="ParentBackground" presStyleLbl="fgAcc1" presStyleIdx="1" presStyleCnt="3"/>
      <dgm:spPr/>
    </dgm:pt>
    <dgm:pt modelId="{363498FA-96F6-4E51-834F-6C579D43EBE5}" type="pres">
      <dgm:prSet presAssocID="{AF3EBB62-DFBF-42E5-A98C-CD1DA6587532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7FAF4859-1CB2-444B-A787-4F3A23775A05}" type="pres">
      <dgm:prSet presAssocID="{FB358014-7EF3-462F-AEA7-0ABD4D37207C}" presName="Accent1" presStyleCnt="0"/>
      <dgm:spPr/>
    </dgm:pt>
    <dgm:pt modelId="{1E62E267-6C5A-4F87-8E42-F2D0E7603959}" type="pres">
      <dgm:prSet presAssocID="{FB358014-7EF3-462F-AEA7-0ABD4D37207C}" presName="Accent" presStyleLbl="node1" presStyleIdx="2" presStyleCnt="3"/>
      <dgm:spPr/>
    </dgm:pt>
    <dgm:pt modelId="{CE672FC7-AF3A-4D5F-B808-1EBE88876CBF}" type="pres">
      <dgm:prSet presAssocID="{FB358014-7EF3-462F-AEA7-0ABD4D37207C}" presName="ParentBackground1" presStyleCnt="0"/>
      <dgm:spPr/>
    </dgm:pt>
    <dgm:pt modelId="{1BBF93D2-D77D-454D-A4CE-387DE8B181A2}" type="pres">
      <dgm:prSet presAssocID="{FB358014-7EF3-462F-AEA7-0ABD4D37207C}" presName="ParentBackground" presStyleLbl="fgAcc1" presStyleIdx="2" presStyleCnt="3"/>
      <dgm:spPr/>
      <dgm:t>
        <a:bodyPr/>
        <a:lstStyle/>
        <a:p>
          <a:endParaRPr lang="uk-UA"/>
        </a:p>
      </dgm:t>
    </dgm:pt>
    <dgm:pt modelId="{BFE83409-EF15-40FB-B34B-03BC1BDC2844}" type="pres">
      <dgm:prSet presAssocID="{FB358014-7EF3-462F-AEA7-0ABD4D37207C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0CF4DBC-3C1F-46E7-9A6E-DF222D7372E2}" srcId="{98F3C766-8484-4622-9DFC-B56E6429F318}" destId="{FB358014-7EF3-462F-AEA7-0ABD4D37207C}" srcOrd="0" destOrd="0" parTransId="{9C8E7DD2-9322-40E9-94B0-127E935BB7F7}" sibTransId="{1CA57B1B-E95A-4659-B347-7657D1A77F6C}"/>
    <dgm:cxn modelId="{75B03E65-3A40-421A-AB2A-5B6A856EEE65}" srcId="{98F3C766-8484-4622-9DFC-B56E6429F318}" destId="{C5FAFD96-5D3F-4770-85BB-0C5709C0F318}" srcOrd="2" destOrd="0" parTransId="{58668A43-9474-4EF1-A65D-40899BA324D0}" sibTransId="{C010D4E3-77C0-4889-9A99-3176DB3714FC}"/>
    <dgm:cxn modelId="{2581C22B-4348-4A6B-A487-F3907AD6FB05}" type="presOf" srcId="{98F3C766-8484-4622-9DFC-B56E6429F318}" destId="{DD512106-76CD-4410-9643-3D985CBEA37F}" srcOrd="0" destOrd="0" presId="urn:microsoft.com/office/officeart/2011/layout/CircleProcess"/>
    <dgm:cxn modelId="{5D76D6F6-E606-4369-B31E-35C4C2E317EE}" type="presOf" srcId="{AF3EBB62-DFBF-42E5-A98C-CD1DA6587532}" destId="{363498FA-96F6-4E51-834F-6C579D43EBE5}" srcOrd="1" destOrd="0" presId="urn:microsoft.com/office/officeart/2011/layout/CircleProcess"/>
    <dgm:cxn modelId="{B4FF2DE5-CA87-4FBF-B65D-1415D78D3E09}" type="presOf" srcId="{C5FAFD96-5D3F-4770-85BB-0C5709C0F318}" destId="{1566F43C-F9E9-4239-A533-22CE79F72B47}" srcOrd="1" destOrd="0" presId="urn:microsoft.com/office/officeart/2011/layout/CircleProcess"/>
    <dgm:cxn modelId="{F29E435C-21CA-450D-A156-D2E5FE53563F}" type="presOf" srcId="{C5FAFD96-5D3F-4770-85BB-0C5709C0F318}" destId="{5748EFE3-097E-473F-9FFF-1E0CE058BFCE}" srcOrd="0" destOrd="0" presId="urn:microsoft.com/office/officeart/2011/layout/CircleProcess"/>
    <dgm:cxn modelId="{94F46F23-1F22-4A92-9FAF-74EE7CCA5327}" type="presOf" srcId="{AF3EBB62-DFBF-42E5-A98C-CD1DA6587532}" destId="{B5A8BC59-C2A2-45F6-8236-695B023F7EB8}" srcOrd="0" destOrd="0" presId="urn:microsoft.com/office/officeart/2011/layout/CircleProcess"/>
    <dgm:cxn modelId="{C1C1FCED-F967-48C1-BDD8-8049D58908E1}" srcId="{98F3C766-8484-4622-9DFC-B56E6429F318}" destId="{AF3EBB62-DFBF-42E5-A98C-CD1DA6587532}" srcOrd="1" destOrd="0" parTransId="{2C6D4F03-3444-4E3C-B24B-8128D54B0B3A}" sibTransId="{5F1BF17C-09AA-4C02-A76A-8E86BE60636C}"/>
    <dgm:cxn modelId="{0F9B2179-1D57-417C-B0C0-00480E88CD54}" type="presOf" srcId="{FB358014-7EF3-462F-AEA7-0ABD4D37207C}" destId="{BFE83409-EF15-40FB-B34B-03BC1BDC2844}" srcOrd="1" destOrd="0" presId="urn:microsoft.com/office/officeart/2011/layout/CircleProcess"/>
    <dgm:cxn modelId="{0D6EF71C-39FD-42FC-9C69-A5CA110B6069}" type="presOf" srcId="{FB358014-7EF3-462F-AEA7-0ABD4D37207C}" destId="{1BBF93D2-D77D-454D-A4CE-387DE8B181A2}" srcOrd="0" destOrd="0" presId="urn:microsoft.com/office/officeart/2011/layout/CircleProcess"/>
    <dgm:cxn modelId="{01417BA5-7365-4FAA-8470-DBD5617486BD}" type="presParOf" srcId="{DD512106-76CD-4410-9643-3D985CBEA37F}" destId="{E3BF29E3-4EB2-4C19-979E-9891CF3C26F4}" srcOrd="0" destOrd="0" presId="urn:microsoft.com/office/officeart/2011/layout/CircleProcess"/>
    <dgm:cxn modelId="{13C00277-75EF-4A71-896D-0564EB5220AE}" type="presParOf" srcId="{E3BF29E3-4EB2-4C19-979E-9891CF3C26F4}" destId="{39C17F2E-501D-4C23-9ECF-C8DEB691FD45}" srcOrd="0" destOrd="0" presId="urn:microsoft.com/office/officeart/2011/layout/CircleProcess"/>
    <dgm:cxn modelId="{1A1B25F5-A004-4BE0-B8EE-7AC4A118E781}" type="presParOf" srcId="{DD512106-76CD-4410-9643-3D985CBEA37F}" destId="{8A1D48BD-C5D9-463B-BD01-778951EB388F}" srcOrd="1" destOrd="0" presId="urn:microsoft.com/office/officeart/2011/layout/CircleProcess"/>
    <dgm:cxn modelId="{20323412-C988-443C-9906-357694CDFCEE}" type="presParOf" srcId="{8A1D48BD-C5D9-463B-BD01-778951EB388F}" destId="{5748EFE3-097E-473F-9FFF-1E0CE058BFCE}" srcOrd="0" destOrd="0" presId="urn:microsoft.com/office/officeart/2011/layout/CircleProcess"/>
    <dgm:cxn modelId="{23458193-4F34-45B7-A79C-40386122084F}" type="presParOf" srcId="{DD512106-76CD-4410-9643-3D985CBEA37F}" destId="{1566F43C-F9E9-4239-A533-22CE79F72B47}" srcOrd="2" destOrd="0" presId="urn:microsoft.com/office/officeart/2011/layout/CircleProcess"/>
    <dgm:cxn modelId="{97AB6AEF-DAAE-46A2-94C5-8225561BA467}" type="presParOf" srcId="{DD512106-76CD-4410-9643-3D985CBEA37F}" destId="{878ED802-0A19-46FC-B799-E90362E833D3}" srcOrd="3" destOrd="0" presId="urn:microsoft.com/office/officeart/2011/layout/CircleProcess"/>
    <dgm:cxn modelId="{35966F85-2F90-4747-A9D3-9B2D4F3C810A}" type="presParOf" srcId="{878ED802-0A19-46FC-B799-E90362E833D3}" destId="{09D19C24-0EF6-412C-928D-6FC6B5FFD402}" srcOrd="0" destOrd="0" presId="urn:microsoft.com/office/officeart/2011/layout/CircleProcess"/>
    <dgm:cxn modelId="{0DA7829A-9689-4312-97E9-E3C908A4CEB5}" type="presParOf" srcId="{DD512106-76CD-4410-9643-3D985CBEA37F}" destId="{ED37DA4C-B965-456E-8F03-4CB8029FF3B4}" srcOrd="4" destOrd="0" presId="urn:microsoft.com/office/officeart/2011/layout/CircleProcess"/>
    <dgm:cxn modelId="{1492B5EE-CE59-477C-BFDC-A42841F1A732}" type="presParOf" srcId="{ED37DA4C-B965-456E-8F03-4CB8029FF3B4}" destId="{B5A8BC59-C2A2-45F6-8236-695B023F7EB8}" srcOrd="0" destOrd="0" presId="urn:microsoft.com/office/officeart/2011/layout/CircleProcess"/>
    <dgm:cxn modelId="{DFA1A0CB-C668-404B-9739-FD3FA62E5646}" type="presParOf" srcId="{DD512106-76CD-4410-9643-3D985CBEA37F}" destId="{363498FA-96F6-4E51-834F-6C579D43EBE5}" srcOrd="5" destOrd="0" presId="urn:microsoft.com/office/officeart/2011/layout/CircleProcess"/>
    <dgm:cxn modelId="{3D059E6E-0FC1-4128-A6F3-4CCA6E08955D}" type="presParOf" srcId="{DD512106-76CD-4410-9643-3D985CBEA37F}" destId="{7FAF4859-1CB2-444B-A787-4F3A23775A05}" srcOrd="6" destOrd="0" presId="urn:microsoft.com/office/officeart/2011/layout/CircleProcess"/>
    <dgm:cxn modelId="{94602DCE-9C64-4885-91AD-C4E388752B0B}" type="presParOf" srcId="{7FAF4859-1CB2-444B-A787-4F3A23775A05}" destId="{1E62E267-6C5A-4F87-8E42-F2D0E7603959}" srcOrd="0" destOrd="0" presId="urn:microsoft.com/office/officeart/2011/layout/CircleProcess"/>
    <dgm:cxn modelId="{146EDDF7-4B4F-486A-A314-9B88C9F8599C}" type="presParOf" srcId="{DD512106-76CD-4410-9643-3D985CBEA37F}" destId="{CE672FC7-AF3A-4D5F-B808-1EBE88876CBF}" srcOrd="7" destOrd="0" presId="urn:microsoft.com/office/officeart/2011/layout/CircleProcess"/>
    <dgm:cxn modelId="{9FBCF69A-690B-4121-A66D-3CC4816CF656}" type="presParOf" srcId="{CE672FC7-AF3A-4D5F-B808-1EBE88876CBF}" destId="{1BBF93D2-D77D-454D-A4CE-387DE8B181A2}" srcOrd="0" destOrd="0" presId="urn:microsoft.com/office/officeart/2011/layout/CircleProcess"/>
    <dgm:cxn modelId="{E41277B1-F431-49CA-86F5-E3E8F23493C3}" type="presParOf" srcId="{DD512106-76CD-4410-9643-3D985CBEA37F}" destId="{BFE83409-EF15-40FB-B34B-03BC1BDC2844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17F2E-501D-4C23-9ECF-C8DEB691FD45}">
      <dsp:nvSpPr>
        <dsp:cNvPr id="0" name=""/>
        <dsp:cNvSpPr/>
      </dsp:nvSpPr>
      <dsp:spPr>
        <a:xfrm>
          <a:off x="5706061" y="944167"/>
          <a:ext cx="2501077" cy="250154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48EFE3-097E-473F-9FFF-1E0CE058BFCE}">
      <dsp:nvSpPr>
        <dsp:cNvPr id="0" name=""/>
        <dsp:cNvSpPr/>
      </dsp:nvSpPr>
      <dsp:spPr>
        <a:xfrm>
          <a:off x="5789105" y="1027567"/>
          <a:ext cx="2334990" cy="23347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800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увагу</a:t>
          </a:r>
          <a:r>
            <a:rPr lang="uk-UA" sz="3800" b="0" i="0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!!!</a:t>
          </a:r>
          <a:endParaRPr lang="uk-UA" sz="3800" kern="1200" dirty="0">
            <a:solidFill>
              <a:schemeClr val="bg1">
                <a:lumMod val="95000"/>
                <a:lumOff val="5000"/>
              </a:schemeClr>
            </a:solidFill>
          </a:endParaRPr>
        </a:p>
      </dsp:txBody>
      <dsp:txXfrm>
        <a:off x="6122907" y="1361164"/>
        <a:ext cx="1667384" cy="1667547"/>
      </dsp:txXfrm>
    </dsp:sp>
    <dsp:sp modelId="{09D19C24-0EF6-412C-928D-6FC6B5FFD402}">
      <dsp:nvSpPr>
        <dsp:cNvPr id="0" name=""/>
        <dsp:cNvSpPr/>
      </dsp:nvSpPr>
      <dsp:spPr>
        <a:xfrm rot="2700000">
          <a:off x="3124138" y="947191"/>
          <a:ext cx="2495053" cy="2495053"/>
        </a:xfrm>
        <a:prstGeom prst="teardrop">
          <a:avLst>
            <a:gd name="adj" fmla="val 100000"/>
          </a:avLst>
        </a:prstGeom>
        <a:solidFill>
          <a:schemeClr val="accent5">
            <a:hueOff val="-918568"/>
            <a:satOff val="135"/>
            <a:lumOff val="-3236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5">
              <a:hueOff val="-918568"/>
              <a:satOff val="135"/>
              <a:lumOff val="-3236"/>
              <a:alphaOff val="0"/>
              <a:shade val="9000"/>
              <a:alpha val="48000"/>
              <a:satMod val="105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A8BC59-C2A2-45F6-8236-695B023F7EB8}">
      <dsp:nvSpPr>
        <dsp:cNvPr id="0" name=""/>
        <dsp:cNvSpPr/>
      </dsp:nvSpPr>
      <dsp:spPr>
        <a:xfrm>
          <a:off x="3204170" y="1027567"/>
          <a:ext cx="2334990" cy="23347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800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за</a:t>
          </a:r>
          <a:endParaRPr lang="uk-UA" sz="3800" kern="1200" dirty="0">
            <a:solidFill>
              <a:schemeClr val="bg1">
                <a:lumMod val="95000"/>
                <a:lumOff val="5000"/>
              </a:schemeClr>
            </a:solidFill>
          </a:endParaRPr>
        </a:p>
      </dsp:txBody>
      <dsp:txXfrm>
        <a:off x="3537972" y="1361164"/>
        <a:ext cx="1667384" cy="1667547"/>
      </dsp:txXfrm>
    </dsp:sp>
    <dsp:sp modelId="{1E62E267-6C5A-4F87-8E42-F2D0E7603959}">
      <dsp:nvSpPr>
        <dsp:cNvPr id="0" name=""/>
        <dsp:cNvSpPr/>
      </dsp:nvSpPr>
      <dsp:spPr>
        <a:xfrm rot="2700000">
          <a:off x="539203" y="947191"/>
          <a:ext cx="2495053" cy="2495053"/>
        </a:xfrm>
        <a:prstGeom prst="teardrop">
          <a:avLst>
            <a:gd name="adj" fmla="val 100000"/>
          </a:avLst>
        </a:prstGeom>
        <a:solidFill>
          <a:schemeClr val="accent5">
            <a:hueOff val="-1837137"/>
            <a:satOff val="270"/>
            <a:lumOff val="-6471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5">
              <a:hueOff val="-1837137"/>
              <a:satOff val="270"/>
              <a:lumOff val="-6471"/>
              <a:alphaOff val="0"/>
              <a:shade val="9000"/>
              <a:alpha val="48000"/>
              <a:satMod val="105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BF93D2-D77D-454D-A4CE-387DE8B181A2}">
      <dsp:nvSpPr>
        <dsp:cNvPr id="0" name=""/>
        <dsp:cNvSpPr/>
      </dsp:nvSpPr>
      <dsp:spPr>
        <a:xfrm>
          <a:off x="619235" y="1027567"/>
          <a:ext cx="2334990" cy="23347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800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Дякую</a:t>
          </a:r>
          <a:endParaRPr lang="uk-UA" sz="3800" kern="1200" dirty="0">
            <a:solidFill>
              <a:schemeClr val="bg1">
                <a:lumMod val="95000"/>
                <a:lumOff val="5000"/>
              </a:schemeClr>
            </a:solidFill>
          </a:endParaRPr>
        </a:p>
      </dsp:txBody>
      <dsp:txXfrm>
        <a:off x="953037" y="1361164"/>
        <a:ext cx="1667384" cy="16675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E1B40-C509-462C-96AC-AE7652E35DAC}" type="datetimeFigureOut">
              <a:rPr lang="uk-UA" smtClean="0"/>
              <a:t>17.12.2012</a:t>
            </a:fld>
            <a:endParaRPr lang="uk-U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8DBF-AC99-49CC-8E45-EEF9BFFC188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E1B40-C509-462C-96AC-AE7652E35DAC}" type="datetimeFigureOut">
              <a:rPr lang="uk-UA" smtClean="0"/>
              <a:t>17.12.2012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8DBF-AC99-49CC-8E45-EEF9BFFC188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E1B40-C509-462C-96AC-AE7652E35DAC}" type="datetimeFigureOut">
              <a:rPr lang="uk-UA" smtClean="0"/>
              <a:t>17.12.2012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8DBF-AC99-49CC-8E45-EEF9BFFC188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E1B40-C509-462C-96AC-AE7652E35DAC}" type="datetimeFigureOut">
              <a:rPr lang="uk-UA" smtClean="0"/>
              <a:t>17.12.2012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8DBF-AC99-49CC-8E45-EEF9BFFC188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E1B40-C509-462C-96AC-AE7652E35DAC}" type="datetimeFigureOut">
              <a:rPr lang="uk-UA" smtClean="0"/>
              <a:t>17.12.2012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8DBF-AC99-49CC-8E45-EEF9BFFC188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E1B40-C509-462C-96AC-AE7652E35DAC}" type="datetimeFigureOut">
              <a:rPr lang="uk-UA" smtClean="0"/>
              <a:t>17.12.2012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8DBF-AC99-49CC-8E45-EEF9BFFC188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E1B40-C509-462C-96AC-AE7652E35DAC}" type="datetimeFigureOut">
              <a:rPr lang="uk-UA" smtClean="0"/>
              <a:t>17.12.2012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8DBF-AC99-49CC-8E45-EEF9BFFC188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E1B40-C509-462C-96AC-AE7652E35DAC}" type="datetimeFigureOut">
              <a:rPr lang="uk-UA" smtClean="0"/>
              <a:t>17.12.2012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8DBF-AC99-49CC-8E45-EEF9BFFC188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E1B40-C509-462C-96AC-AE7652E35DAC}" type="datetimeFigureOut">
              <a:rPr lang="uk-UA" smtClean="0"/>
              <a:t>17.12.2012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8DBF-AC99-49CC-8E45-EEF9BFFC188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E1B40-C509-462C-96AC-AE7652E35DAC}" type="datetimeFigureOut">
              <a:rPr lang="uk-UA" smtClean="0"/>
              <a:t>17.12.2012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8DBF-AC99-49CC-8E45-EEF9BFFC188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E1B40-C509-462C-96AC-AE7652E35DAC}" type="datetimeFigureOut">
              <a:rPr lang="uk-UA" smtClean="0"/>
              <a:t>17.12.2012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45E8DBF-AC99-49CC-8E45-EEF9BFFC1889}" type="slidenum">
              <a:rPr lang="uk-UA" smtClean="0"/>
              <a:t>‹#›</a:t>
            </a:fld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12E1B40-C509-462C-96AC-AE7652E35DAC}" type="datetimeFigureOut">
              <a:rPr lang="uk-UA" smtClean="0"/>
              <a:t>17.12.2012</a:t>
            </a:fld>
            <a:endParaRPr lang="uk-U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45E8DBF-AC99-49CC-8E45-EEF9BFFC1889}" type="slidenum">
              <a:rPr lang="uk-UA" smtClean="0"/>
              <a:t>‹#›</a:t>
            </a:fld>
            <a:endParaRPr lang="uk-UA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wav"/><Relationship Id="rId4" Type="http://schemas.microsoft.com/office/2007/relationships/media" Target="../media/media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7" Type="http://schemas.openxmlformats.org/officeDocument/2006/relationships/image" Target="../media/image2.png"/><Relationship Id="rId2" Type="http://schemas.microsoft.com/office/2007/relationships/media" Target="../media/media14.wav"/><Relationship Id="rId1" Type="http://schemas.openxmlformats.org/officeDocument/2006/relationships/tags" Target="../tags/tag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7" Type="http://schemas.openxmlformats.org/officeDocument/2006/relationships/image" Target="../media/image2.png"/><Relationship Id="rId2" Type="http://schemas.microsoft.com/office/2007/relationships/media" Target="../media/media18.wav"/><Relationship Id="rId1" Type="http://schemas.openxmlformats.org/officeDocument/2006/relationships/tags" Target="../tags/tag1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image" Target="../media/image23.jp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7" Type="http://schemas.openxmlformats.org/officeDocument/2006/relationships/image" Target="../media/image2.png"/><Relationship Id="rId2" Type="http://schemas.microsoft.com/office/2007/relationships/media" Target="../media/media20.wav"/><Relationship Id="rId1" Type="http://schemas.openxmlformats.org/officeDocument/2006/relationships/tags" Target="../tags/tag18.xml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av"/><Relationship Id="rId2" Type="http://schemas.microsoft.com/office/2007/relationships/media" Target="../media/media21.wav"/><Relationship Id="rId1" Type="http://schemas.openxmlformats.org/officeDocument/2006/relationships/tags" Target="../tags/tag19.xml"/><Relationship Id="rId6" Type="http://schemas.openxmlformats.org/officeDocument/2006/relationships/image" Target="../media/image2.png"/><Relationship Id="rId5" Type="http://schemas.openxmlformats.org/officeDocument/2006/relationships/image" Target="../media/image26.wmf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av"/><Relationship Id="rId2" Type="http://schemas.microsoft.com/office/2007/relationships/media" Target="../media/media22.wav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image" Target="../media/image27.wmf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3.wav"/><Relationship Id="rId7" Type="http://schemas.openxmlformats.org/officeDocument/2006/relationships/image" Target="../media/image28.wmf"/><Relationship Id="rId2" Type="http://schemas.openxmlformats.org/officeDocument/2006/relationships/tags" Target="../tags/tag2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2" Type="http://schemas.microsoft.com/office/2007/relationships/media" Target="../media/media24.wav"/><Relationship Id="rId1" Type="http://schemas.openxmlformats.org/officeDocument/2006/relationships/tags" Target="../tags/tag22.xml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av"/><Relationship Id="rId2" Type="http://schemas.microsoft.com/office/2007/relationships/media" Target="../media/media25.wav"/><Relationship Id="rId1" Type="http://schemas.openxmlformats.org/officeDocument/2006/relationships/tags" Target="../tags/tag23.xml"/><Relationship Id="rId6" Type="http://schemas.openxmlformats.org/officeDocument/2006/relationships/image" Target="../media/image2.png"/><Relationship Id="rId5" Type="http://schemas.openxmlformats.org/officeDocument/2006/relationships/image" Target="../media/image30.gif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av"/><Relationship Id="rId2" Type="http://schemas.microsoft.com/office/2007/relationships/media" Target="../media/media26.wav"/><Relationship Id="rId1" Type="http://schemas.openxmlformats.org/officeDocument/2006/relationships/tags" Target="../tags/tag2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av"/><Relationship Id="rId2" Type="http://schemas.microsoft.com/office/2007/relationships/media" Target="../media/media27.wav"/><Relationship Id="rId1" Type="http://schemas.openxmlformats.org/officeDocument/2006/relationships/tags" Target="../tags/tag2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6.wav"/><Relationship Id="rId7" Type="http://schemas.openxmlformats.org/officeDocument/2006/relationships/image" Target="../media/image6.png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7.wav"/><Relationship Id="rId7" Type="http://schemas.openxmlformats.org/officeDocument/2006/relationships/image" Target="../media/image11.jpeg"/><Relationship Id="rId2" Type="http://schemas.microsoft.com/office/2007/relationships/media" Target="../media/media7.wav"/><Relationship Id="rId1" Type="http://schemas.openxmlformats.org/officeDocument/2006/relationships/tags" Target="../tags/tag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audio" Target="../media/media8.wav"/><Relationship Id="rId7" Type="http://schemas.openxmlformats.org/officeDocument/2006/relationships/image" Target="../media/image15.wmf"/><Relationship Id="rId2" Type="http://schemas.microsoft.com/office/2007/relationships/media" Target="../media/media8.wav"/><Relationship Id="rId1" Type="http://schemas.openxmlformats.org/officeDocument/2006/relationships/tags" Target="../tags/tag7.xml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7.wmf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8066088" cy="1828800"/>
          </a:xfrm>
        </p:spPr>
        <p:txBody>
          <a:bodyPr>
            <a:normAutofit/>
          </a:bodyPr>
          <a:lstStyle/>
          <a:p>
            <a:pPr algn="ctr"/>
            <a:r>
              <a:rPr lang="uk-UA" sz="4400" b="0" dirty="0" smtClean="0"/>
              <a:t>Презентація на тему:</a:t>
            </a:r>
            <a:br>
              <a:rPr lang="uk-UA" sz="4400" b="0" dirty="0" smtClean="0"/>
            </a:br>
            <a:r>
              <a:rPr lang="en-US" sz="4400" b="0" dirty="0" smtClean="0"/>
              <a:t> “</a:t>
            </a:r>
            <a:r>
              <a:rPr lang="ru-RU" sz="4400" b="0" dirty="0" smtClean="0"/>
              <a:t>Меха</a:t>
            </a:r>
            <a:r>
              <a:rPr lang="uk-UA" sz="4400" b="0" dirty="0" smtClean="0"/>
              <a:t>нічна робота. Потужність</a:t>
            </a:r>
            <a:r>
              <a:rPr lang="en-US" sz="4400" b="0" dirty="0" smtClean="0"/>
              <a:t>”</a:t>
            </a:r>
            <a:r>
              <a:rPr lang="uk-UA" sz="4400" b="0" dirty="0" smtClean="0"/>
              <a:t> </a:t>
            </a:r>
            <a:endParaRPr lang="uk-UA" sz="4400" b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077072"/>
            <a:ext cx="7854696" cy="1872208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/>
              <a:t>Учня 10-А класу</a:t>
            </a:r>
          </a:p>
          <a:p>
            <a:r>
              <a:rPr lang="uk-UA" dirty="0" smtClean="0"/>
              <a:t>ЗОШ №25 м. Луцька</a:t>
            </a:r>
          </a:p>
          <a:p>
            <a:r>
              <a:rPr lang="uk-UA" dirty="0" smtClean="0"/>
              <a:t>Матвійчука Романа</a:t>
            </a:r>
          </a:p>
          <a:p>
            <a:pPr algn="ctr"/>
            <a:r>
              <a:rPr lang="uk-UA" dirty="0" smtClean="0"/>
              <a:t>Зберігайте</a:t>
            </a:r>
            <a:r>
              <a:rPr lang="en-US" dirty="0" smtClean="0"/>
              <a:t>,</a:t>
            </a:r>
            <a:r>
              <a:rPr lang="uk-UA" dirty="0" smtClean="0"/>
              <a:t> будь-ласка</a:t>
            </a:r>
            <a:r>
              <a:rPr lang="en-US" dirty="0" smtClean="0"/>
              <a:t>,</a:t>
            </a:r>
            <a:r>
              <a:rPr lang="uk-UA" dirty="0" smtClean="0"/>
              <a:t> тишу </a:t>
            </a:r>
            <a:r>
              <a:rPr lang="uk-UA" dirty="0"/>
              <a:t>!!!</a:t>
            </a:r>
            <a:endParaRPr lang="uk-UA" dirty="0" smtClean="0"/>
          </a:p>
          <a:p>
            <a:pPr algn="ctr"/>
            <a:r>
              <a:rPr lang="uk-UA" dirty="0" smtClean="0"/>
              <a:t>Умійте цінувати працю інших людей.</a:t>
            </a:r>
            <a:endParaRPr lang="uk-UA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27088" y="260350"/>
            <a:ext cx="7772400" cy="865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7" name="Vangelis_-_Hymne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4177.562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560" y="5661248"/>
            <a:ext cx="609600" cy="609600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0971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00"/>
    </mc:Choice>
    <mc:Fallback>
      <p:transition spd="slow" advTm="26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17912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559896"/>
          </a:xfrm>
        </p:spPr>
        <p:txBody>
          <a:bodyPr/>
          <a:lstStyle/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 algn="ctr">
              <a:buNone/>
            </a:pPr>
            <a:r>
              <a:rPr lang="uk-UA" sz="3200" b="1" dirty="0" smtClean="0">
                <a:solidFill>
                  <a:srgbClr val="FF0000"/>
                </a:solidFill>
              </a:rPr>
              <a:t>Робота </a:t>
            </a:r>
            <a:r>
              <a:rPr lang="uk-UA" sz="3200" b="1" dirty="0">
                <a:solidFill>
                  <a:srgbClr val="FF0000"/>
                </a:solidFill>
              </a:rPr>
              <a:t>= сила </a:t>
            </a:r>
            <a:r>
              <a:rPr lang="ru-RU" sz="3200" b="1" dirty="0">
                <a:solidFill>
                  <a:srgbClr val="FF0000"/>
                </a:solidFill>
              </a:rPr>
              <a:t>• </a:t>
            </a:r>
            <a:r>
              <a:rPr lang="uk-UA" sz="3200" b="1" dirty="0">
                <a:solidFill>
                  <a:srgbClr val="FF0000"/>
                </a:solidFill>
              </a:rPr>
              <a:t>шлях</a:t>
            </a:r>
            <a:r>
              <a:rPr lang="uk-UA" sz="3200" dirty="0" smtClean="0"/>
              <a:t>,</a:t>
            </a:r>
          </a:p>
          <a:p>
            <a:pPr marL="0" indent="0" algn="ctr">
              <a:buNone/>
            </a:pPr>
            <a:r>
              <a:rPr lang="uk-UA" sz="3200" b="1" dirty="0" smtClean="0"/>
              <a:t>	 </a:t>
            </a:r>
            <a:r>
              <a:rPr lang="uk-UA" sz="3200" dirty="0" smtClean="0"/>
              <a:t>або </a:t>
            </a:r>
            <a:r>
              <a:rPr lang="uk-UA" sz="3200" b="1" dirty="0" smtClean="0"/>
              <a:t>   </a:t>
            </a:r>
          </a:p>
          <a:p>
            <a:pPr marL="0" indent="0" algn="ctr">
              <a:buNone/>
            </a:pPr>
            <a:r>
              <a:rPr lang="uk-UA" sz="3200" b="1" i="1" dirty="0" smtClean="0">
                <a:solidFill>
                  <a:srgbClr val="FF0000"/>
                </a:solidFill>
              </a:rPr>
              <a:t>А </a:t>
            </a:r>
            <a:r>
              <a:rPr lang="uk-UA" sz="3200" b="1" i="1" dirty="0">
                <a:solidFill>
                  <a:srgbClr val="FF0000"/>
                </a:solidFill>
              </a:rPr>
              <a:t>= </a:t>
            </a:r>
            <a:r>
              <a:rPr lang="uk-UA" sz="3200" b="1" i="1" dirty="0" err="1" smtClean="0">
                <a:solidFill>
                  <a:srgbClr val="FF0000"/>
                </a:solidFill>
              </a:rPr>
              <a:t>F•s</a:t>
            </a:r>
            <a:r>
              <a:rPr lang="uk-UA" sz="3200" b="1" dirty="0" smtClean="0"/>
              <a:t>                     </a:t>
            </a:r>
          </a:p>
          <a:p>
            <a:pPr marL="0" indent="0" algn="ctr">
              <a:buNone/>
            </a:pPr>
            <a:r>
              <a:rPr lang="uk-UA" sz="3200" dirty="0" smtClean="0"/>
              <a:t>де </a:t>
            </a:r>
            <a:r>
              <a:rPr lang="uk-UA" sz="3200" i="1" dirty="0"/>
              <a:t>А </a:t>
            </a:r>
            <a:r>
              <a:rPr lang="uk-UA" sz="3200" dirty="0"/>
              <a:t>— робота, </a:t>
            </a:r>
            <a:r>
              <a:rPr lang="uk-UA" sz="3200" i="1" dirty="0"/>
              <a:t>F </a:t>
            </a:r>
            <a:r>
              <a:rPr lang="uk-UA" sz="3200" dirty="0"/>
              <a:t>— сила і </a:t>
            </a:r>
            <a:r>
              <a:rPr lang="uk-UA" sz="3200" i="1" dirty="0"/>
              <a:t>s</a:t>
            </a:r>
            <a:r>
              <a:rPr lang="uk-UA" sz="3200" dirty="0"/>
              <a:t> </a:t>
            </a:r>
            <a:r>
              <a:rPr lang="uk-UA" sz="3200" dirty="0" smtClean="0"/>
              <a:t>—</a:t>
            </a:r>
          </a:p>
          <a:p>
            <a:pPr marL="0" indent="0" algn="ctr">
              <a:buNone/>
            </a:pPr>
            <a:r>
              <a:rPr lang="uk-UA" sz="3200" dirty="0"/>
              <a:t>пройдений шлях.</a:t>
            </a:r>
            <a:endParaRPr lang="ru-RU" sz="3200" dirty="0"/>
          </a:p>
          <a:p>
            <a:pPr marL="0" indent="0" algn="ctr">
              <a:buNone/>
            </a:pPr>
            <a:endParaRPr lang="uk-UA" sz="3200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58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5842">
        <p14:flip dir="r"/>
      </p:transition>
    </mc:Choice>
    <mc:Fallback>
      <p:transition spd="slow" advTm="158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3600" b="1" dirty="0">
                <a:solidFill>
                  <a:srgbClr val="FF9933"/>
                </a:solidFill>
              </a:rPr>
              <a:t>Аналіз загальної формули роботи</a:t>
            </a:r>
            <a:r>
              <a:rPr lang="ru-RU" sz="5400" b="1" dirty="0">
                <a:solidFill>
                  <a:srgbClr val="FF9933"/>
                </a:solidFill>
              </a:rPr>
              <a:t/>
            </a:r>
            <a:br>
              <a:rPr lang="ru-RU" sz="5400" b="1" dirty="0">
                <a:solidFill>
                  <a:srgbClr val="FF9933"/>
                </a:solidFill>
              </a:rPr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uk-UA" sz="2400" dirty="0" smtClean="0">
                <a:solidFill>
                  <a:srgbClr val="FFFF00"/>
                </a:solidFill>
                <a:latin typeface="Garamond" pitchFamily="18" charset="0"/>
              </a:rPr>
              <a:t> Якщо сила </a:t>
            </a:r>
            <a:r>
              <a:rPr lang="en-US" sz="2400" dirty="0" smtClean="0">
                <a:solidFill>
                  <a:srgbClr val="FFFF00"/>
                </a:solidFill>
                <a:latin typeface="Garamond" pitchFamily="18" charset="0"/>
              </a:rPr>
              <a:t>F=0, </a:t>
            </a:r>
            <a:r>
              <a:rPr lang="uk-UA" sz="2400" dirty="0" smtClean="0">
                <a:solidFill>
                  <a:srgbClr val="FFFF00"/>
                </a:solidFill>
                <a:latin typeface="Garamond" pitchFamily="18" charset="0"/>
              </a:rPr>
              <a:t>то робота А=0.</a:t>
            </a:r>
          </a:p>
          <a:p>
            <a:pPr>
              <a:buFont typeface="Wingdings" pitchFamily="2" charset="2"/>
              <a:buChar char="ü"/>
            </a:pPr>
            <a:r>
              <a:rPr lang="uk-UA" sz="2400" dirty="0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uk-UA" sz="2400" dirty="0" smtClean="0">
                <a:solidFill>
                  <a:srgbClr val="FFFF00"/>
                </a:solidFill>
                <a:latin typeface="Garamond" pitchFamily="18" charset="0"/>
              </a:rPr>
              <a:t>Якщо переміщення </a:t>
            </a:r>
            <a:r>
              <a:rPr lang="en-US" sz="2400" dirty="0" smtClean="0">
                <a:solidFill>
                  <a:srgbClr val="FFFF00"/>
                </a:solidFill>
                <a:latin typeface="Garamond" pitchFamily="18" charset="0"/>
              </a:rPr>
              <a:t>S=0, </a:t>
            </a:r>
            <a:r>
              <a:rPr lang="uk-UA" sz="2400" dirty="0" smtClean="0">
                <a:solidFill>
                  <a:srgbClr val="FFFF00"/>
                </a:solidFill>
                <a:latin typeface="Garamond" pitchFamily="18" charset="0"/>
              </a:rPr>
              <a:t>то робота А=0.</a:t>
            </a:r>
          </a:p>
          <a:p>
            <a:pPr>
              <a:buFont typeface="Wingdings" pitchFamily="2" charset="2"/>
              <a:buChar char="ü"/>
            </a:pPr>
            <a:endParaRPr lang="uk-UA" sz="2400" dirty="0">
              <a:solidFill>
                <a:srgbClr val="FFFF00"/>
              </a:solidFill>
              <a:latin typeface="Garamond" pitchFamily="18" charset="0"/>
            </a:endParaRPr>
          </a:p>
          <a:p>
            <a:pPr>
              <a:buFont typeface="Wingdings" pitchFamily="2" charset="2"/>
              <a:buChar char="ü"/>
            </a:pPr>
            <a:endParaRPr lang="uk-UA" sz="2400" dirty="0" smtClean="0">
              <a:solidFill>
                <a:srgbClr val="FFFF00"/>
              </a:solidFill>
              <a:latin typeface="Garamond" pitchFamily="18" charset="0"/>
            </a:endParaRPr>
          </a:p>
          <a:p>
            <a:pPr>
              <a:buFont typeface="Wingdings" pitchFamily="2" charset="2"/>
              <a:buChar char="ü"/>
            </a:pPr>
            <a:endParaRPr lang="uk-UA" sz="2400" dirty="0">
              <a:solidFill>
                <a:srgbClr val="FFFF00"/>
              </a:solidFill>
              <a:latin typeface="Garamond" pitchFamily="18" charset="0"/>
            </a:endParaRPr>
          </a:p>
          <a:p>
            <a:pPr>
              <a:buFont typeface="Wingdings" pitchFamily="2" charset="2"/>
              <a:buChar char="ü"/>
            </a:pPr>
            <a:endParaRPr lang="uk-UA" sz="2400" dirty="0" smtClean="0">
              <a:solidFill>
                <a:srgbClr val="FFFF00"/>
              </a:solidFill>
              <a:latin typeface="Garamond" pitchFamily="18" charset="0"/>
            </a:endParaRPr>
          </a:p>
          <a:p>
            <a:pPr marL="0" indent="0" algn="ctr">
              <a:buNone/>
            </a:pPr>
            <a:r>
              <a:rPr lang="uk-UA" sz="2400" b="1" dirty="0" smtClean="0">
                <a:solidFill>
                  <a:srgbClr val="990000"/>
                </a:solidFill>
              </a:rPr>
              <a:t>  Важливий </a:t>
            </a:r>
            <a:r>
              <a:rPr lang="uk-UA" sz="2400" b="1" dirty="0">
                <a:solidFill>
                  <a:srgbClr val="990000"/>
                </a:solidFill>
              </a:rPr>
              <a:t>факт:</a:t>
            </a:r>
            <a:endParaRPr lang="uk-UA" sz="2400" b="1" i="1" dirty="0">
              <a:solidFill>
                <a:srgbClr val="990000"/>
              </a:solidFill>
            </a:endParaRPr>
          </a:p>
          <a:p>
            <a:pPr marL="0" indent="0" algn="ctr">
              <a:buNone/>
            </a:pPr>
            <a:r>
              <a:rPr lang="uk-UA" sz="2400" b="1" i="1" dirty="0" smtClean="0">
                <a:solidFill>
                  <a:srgbClr val="990000"/>
                </a:solidFill>
              </a:rPr>
              <a:t>  Якщо </a:t>
            </a:r>
            <a:r>
              <a:rPr lang="uk-UA" sz="2400" b="1" i="1" dirty="0">
                <a:solidFill>
                  <a:srgbClr val="990000"/>
                </a:solidFill>
              </a:rPr>
              <a:t>на тіло діють кілька сил, то вони виконують роботу одночасно.</a:t>
            </a:r>
            <a:endParaRPr lang="ru-RU" sz="2400" b="1" i="1" dirty="0">
              <a:solidFill>
                <a:srgbClr val="990000"/>
              </a:solidFill>
            </a:endParaRPr>
          </a:p>
          <a:p>
            <a:pPr marL="0" indent="0">
              <a:buNone/>
            </a:pPr>
            <a:endParaRPr lang="uk-UA" sz="2400" dirty="0" smtClean="0">
              <a:solidFill>
                <a:srgbClr val="FFFF00"/>
              </a:solidFill>
              <a:latin typeface="Garamond" pitchFamily="18" charset="0"/>
            </a:endParaRPr>
          </a:p>
          <a:p>
            <a:pPr>
              <a:buFont typeface="Wingdings" pitchFamily="2" charset="2"/>
              <a:buChar char="ü"/>
            </a:pPr>
            <a:endParaRPr lang="uk-UA" sz="2400" dirty="0" smtClean="0">
              <a:solidFill>
                <a:srgbClr val="FFFF00"/>
              </a:solidFill>
              <a:latin typeface="Garamond" pitchFamily="18" charset="0"/>
            </a:endParaRPr>
          </a:p>
          <a:p>
            <a:pPr marL="0" indent="0">
              <a:buNone/>
            </a:pPr>
            <a:endParaRPr lang="uk-UA" sz="2400" dirty="0">
              <a:solidFill>
                <a:srgbClr val="FFFF00"/>
              </a:solidFill>
              <a:latin typeface="Garamond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2480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5083">
        <p14:gallery dir="l"/>
      </p:transition>
    </mc:Choice>
    <mc:Fallback>
      <p:transition spd="slow" advTm="250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19936"/>
          </a:xfrm>
        </p:spPr>
        <p:txBody>
          <a:bodyPr/>
          <a:lstStyle/>
          <a:p>
            <a:pPr marL="0" indent="0">
              <a:buNone/>
            </a:pPr>
            <a:r>
              <a:rPr lang="uk-UA" sz="2400" b="1" i="1" dirty="0" smtClean="0">
                <a:solidFill>
                  <a:schemeClr val="accent2"/>
                </a:solidFill>
              </a:rPr>
              <a:t>                                                                                                                          Формула </a:t>
            </a:r>
            <a:r>
              <a:rPr lang="uk-UA" sz="2400" b="1" i="1" dirty="0">
                <a:solidFill>
                  <a:schemeClr val="accent2"/>
                </a:solidFill>
              </a:rPr>
              <a:t>роботи  може використовуватись в тому випадку, коли сила </a:t>
            </a:r>
            <a:r>
              <a:rPr lang="en-US" sz="2400" b="1" i="1" dirty="0">
                <a:solidFill>
                  <a:schemeClr val="accent2"/>
                </a:solidFill>
              </a:rPr>
              <a:t>F</a:t>
            </a:r>
            <a:r>
              <a:rPr lang="ru-RU" sz="2400" b="1" i="1" dirty="0">
                <a:solidFill>
                  <a:schemeClr val="accent2"/>
                </a:solidFill>
              </a:rPr>
              <a:t>  стала </a:t>
            </a:r>
            <a:r>
              <a:rPr lang="uk-UA" sz="2400" b="1" i="1" dirty="0">
                <a:solidFill>
                  <a:schemeClr val="accent2"/>
                </a:solidFill>
              </a:rPr>
              <a:t>і співпадає за напрямком руху тіла. </a:t>
            </a:r>
            <a:endParaRPr lang="uk-UA" sz="2400" b="1" i="1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uk-UA" sz="2400" b="1" i="1" dirty="0" smtClean="0">
                <a:solidFill>
                  <a:schemeClr val="accent2"/>
                </a:solidFill>
              </a:rPr>
              <a:t>Якщо </a:t>
            </a:r>
            <a:r>
              <a:rPr lang="uk-UA" sz="2400" b="1" i="1" dirty="0">
                <a:solidFill>
                  <a:schemeClr val="accent2"/>
                </a:solidFill>
              </a:rPr>
              <a:t>напрямок сили співпадає з напрямком руху тіла, то дана сила здійснює додатну роботу, якщо ж  рух тіла відбувається у напрямку, який є протилежним до напрямку дії сили, то ця сила виконує від’ємну роботу.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9296">
            <a:off x="4675632" y="4364082"/>
            <a:ext cx="3285550" cy="144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527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04"/>
    </mc:Choice>
    <mc:Fallback>
      <p:transition spd="slow" advTm="33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uk-UA" sz="4400" dirty="0"/>
              <a:t>Коли робота = </a:t>
            </a:r>
            <a:r>
              <a:rPr lang="uk-UA" sz="4400" dirty="0" smtClean="0"/>
              <a:t>0 ?</a:t>
            </a:r>
            <a:endParaRPr lang="uk-UA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uk-UA" dirty="0" smtClean="0"/>
              <a:t> </a:t>
            </a:r>
            <a:r>
              <a:rPr lang="uk-UA" dirty="0"/>
              <a:t>Якщо </a:t>
            </a:r>
            <a:r>
              <a:rPr lang="en-US" dirty="0" smtClean="0"/>
              <a:t>S</a:t>
            </a:r>
            <a:r>
              <a:rPr lang="uk-UA" dirty="0" smtClean="0"/>
              <a:t> = 0</a:t>
            </a:r>
          </a:p>
          <a:p>
            <a:pPr>
              <a:buFont typeface="Wingdings" pitchFamily="2" charset="2"/>
              <a:buChar char="q"/>
            </a:pPr>
            <a:endParaRPr lang="uk-UA" dirty="0"/>
          </a:p>
          <a:p>
            <a:pPr>
              <a:buFont typeface="Wingdings" pitchFamily="2" charset="2"/>
              <a:buChar char="q"/>
            </a:pPr>
            <a:endParaRPr lang="uk-UA" dirty="0" smtClean="0"/>
          </a:p>
          <a:p>
            <a:pPr>
              <a:buFont typeface="Wingdings" pitchFamily="2" charset="2"/>
              <a:buChar char="q"/>
            </a:pPr>
            <a:endParaRPr lang="uk-UA" dirty="0"/>
          </a:p>
          <a:p>
            <a:pPr>
              <a:buFont typeface="Wingdings" pitchFamily="2" charset="2"/>
              <a:buChar char="q"/>
            </a:pPr>
            <a:endParaRPr lang="uk-UA" dirty="0" smtClean="0"/>
          </a:p>
          <a:p>
            <a:pPr>
              <a:buFont typeface="Wingdings" pitchFamily="2" charset="2"/>
              <a:buChar char="q"/>
            </a:pPr>
            <a:r>
              <a:rPr lang="uk-UA" dirty="0" smtClean="0"/>
              <a:t> Якщо </a:t>
            </a:r>
            <a:r>
              <a:rPr lang="en-US" dirty="0" smtClean="0"/>
              <a:t>F</a:t>
            </a:r>
            <a:r>
              <a:rPr lang="uk-UA" dirty="0" smtClean="0"/>
              <a:t> </a:t>
            </a:r>
            <a:r>
              <a:rPr lang="en-US" baseline="-25000" dirty="0" smtClean="0">
                <a:cs typeface="Arial" charset="0"/>
              </a:rPr>
              <a:t>┴</a:t>
            </a:r>
            <a:r>
              <a:rPr lang="uk-UA" baseline="-25000" dirty="0" smtClean="0">
                <a:cs typeface="Arial" charset="0"/>
              </a:rPr>
              <a:t> </a:t>
            </a:r>
            <a:r>
              <a:rPr lang="en-US" dirty="0" smtClean="0"/>
              <a:t>S</a:t>
            </a:r>
            <a:endParaRPr lang="ru-RU" dirty="0"/>
          </a:p>
          <a:p>
            <a:pPr>
              <a:buFont typeface="Wingdings" pitchFamily="2" charset="2"/>
              <a:buChar char="q"/>
            </a:pPr>
            <a:endParaRPr lang="uk-UA" dirty="0"/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1628800"/>
            <a:ext cx="1785937" cy="2376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437112"/>
            <a:ext cx="3136900" cy="1754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6080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2606">
        <p14:prism/>
      </p:transition>
    </mc:Choice>
    <mc:Fallback>
      <p:transition spd="slow" advTm="226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703912"/>
          </a:xfrm>
        </p:spPr>
        <p:txBody>
          <a:bodyPr/>
          <a:lstStyle/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uk-UA" sz="3600" dirty="0">
                <a:latin typeface="Times New Roman" pitchFamily="18" charset="0"/>
              </a:rPr>
              <a:t>Робота дорівнює нулю</a:t>
            </a:r>
            <a:r>
              <a:rPr lang="uk-UA" sz="3600" dirty="0" smtClean="0">
                <a:latin typeface="Times New Roman" pitchFamily="18" charset="0"/>
              </a:rPr>
              <a:t>:</a:t>
            </a:r>
            <a:endParaRPr lang="uk-UA" sz="3600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uk-UA" sz="2800" dirty="0">
                <a:latin typeface="Times New Roman" pitchFamily="18" charset="0"/>
              </a:rPr>
              <a:t>а) якщо переміщення дорівнює нулю </a:t>
            </a:r>
            <a:r>
              <a:rPr lang="en-US" sz="2800" b="1" i="1" dirty="0">
                <a:latin typeface="Times New Roman" pitchFamily="18" charset="0"/>
              </a:rPr>
              <a:t>s = 0</a:t>
            </a:r>
            <a:r>
              <a:rPr lang="uk-UA" sz="2800" dirty="0">
                <a:latin typeface="Times New Roman" pitchFamily="18" charset="0"/>
              </a:rPr>
              <a:t>;</a:t>
            </a:r>
          </a:p>
          <a:p>
            <a:pPr>
              <a:lnSpc>
                <a:spcPct val="80000"/>
              </a:lnSpc>
            </a:pPr>
            <a:r>
              <a:rPr lang="uk-UA" sz="2800" dirty="0">
                <a:latin typeface="Times New Roman" pitchFamily="18" charset="0"/>
              </a:rPr>
              <a:t>б) якщо сила перпендикулярна до </a:t>
            </a:r>
            <a:r>
              <a:rPr lang="uk-UA" sz="2800" dirty="0" smtClean="0">
                <a:latin typeface="Times New Roman" pitchFamily="18" charset="0"/>
              </a:rPr>
              <a:t>переміщення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uk-UA" sz="2800" b="1" i="1" dirty="0" smtClean="0">
                <a:latin typeface="Times New Roman" pitchFamily="18" charset="0"/>
              </a:rPr>
              <a:t>   </a:t>
            </a:r>
            <a:r>
              <a:rPr lang="en-US" sz="2800" b="1" i="1" dirty="0" smtClean="0">
                <a:latin typeface="Times New Roman" pitchFamily="18" charset="0"/>
              </a:rPr>
              <a:t>F</a:t>
            </a:r>
            <a:r>
              <a:rPr lang="uk-UA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┴ S</a:t>
            </a:r>
            <a:r>
              <a:rPr lang="uk-UA" sz="2800" dirty="0" smtClean="0">
                <a:latin typeface="Times New Roman" pitchFamily="18" charset="0"/>
              </a:rPr>
              <a:t>:</a:t>
            </a:r>
          </a:p>
          <a:p>
            <a:pPr>
              <a:lnSpc>
                <a:spcPct val="80000"/>
              </a:lnSpc>
            </a:pPr>
            <a:r>
              <a:rPr lang="uk-UA" sz="2800" dirty="0">
                <a:latin typeface="Times New Roman" pitchFamily="18" charset="0"/>
              </a:rPr>
              <a:t>адже в цьому випадку переміщення тіла в напрямку дії сили також дорівнює нулю</a:t>
            </a:r>
            <a:r>
              <a:rPr lang="uk-UA" sz="2800" dirty="0" smtClean="0">
                <a:latin typeface="Times New Roman" pitchFamily="18" charset="0"/>
              </a:rPr>
              <a:t>;</a:t>
            </a:r>
            <a:endParaRPr lang="en-US" sz="2800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uk-UA" sz="2800" dirty="0" smtClean="0">
                <a:latin typeface="Times New Roman" pitchFamily="18" charset="0"/>
              </a:rPr>
              <a:t>в</a:t>
            </a:r>
            <a:r>
              <a:rPr lang="uk-UA" sz="2800" dirty="0">
                <a:latin typeface="Times New Roman" pitchFamily="18" charset="0"/>
              </a:rPr>
              <a:t>) якщо сила, що діє на тіло, дорівнює нулю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b="1" i="1" dirty="0">
                <a:latin typeface="Times New Roman" pitchFamily="18" charset="0"/>
              </a:rPr>
              <a:t>F = 0</a:t>
            </a:r>
            <a:r>
              <a:rPr lang="uk-UA" sz="2800" dirty="0" smtClean="0">
                <a:latin typeface="Times New Roman" pitchFamily="18" charset="0"/>
              </a:rPr>
              <a:t>.</a:t>
            </a:r>
          </a:p>
          <a:p>
            <a:pPr marL="0" indent="0">
              <a:lnSpc>
                <a:spcPct val="80000"/>
              </a:lnSpc>
              <a:buNone/>
            </a:pPr>
            <a:endParaRPr lang="uk-UA" sz="28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uk-UA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Наприклад: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uk-UA" sz="2800" dirty="0" smtClean="0">
                <a:latin typeface="Times New Roman" pitchFamily="18" charset="0"/>
              </a:rPr>
              <a:t>   Якщо </a:t>
            </a:r>
            <a:r>
              <a:rPr lang="uk-UA" sz="2800" dirty="0">
                <a:latin typeface="Times New Roman" pitchFamily="18" charset="0"/>
              </a:rPr>
              <a:t>м</a:t>
            </a:r>
            <a:r>
              <a:rPr lang="en-US" sz="2800" dirty="0">
                <a:latin typeface="Times New Roman" pitchFamily="18" charset="0"/>
              </a:rPr>
              <a:t>’</a:t>
            </a:r>
            <a:r>
              <a:rPr lang="uk-UA" sz="2800" dirty="0" err="1">
                <a:latin typeface="Times New Roman" pitchFamily="18" charset="0"/>
              </a:rPr>
              <a:t>яч</a:t>
            </a:r>
            <a:r>
              <a:rPr lang="uk-UA" sz="2800" dirty="0">
                <a:latin typeface="Times New Roman" pitchFamily="18" charset="0"/>
              </a:rPr>
              <a:t> котиться по землі в горизонтальному напрямку,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uk-UA" sz="2800" dirty="0">
                <a:latin typeface="Times New Roman" pitchFamily="18" charset="0"/>
              </a:rPr>
              <a:t>то сила ваги буде перпендикулярна до напрямку руху й роботи не виконає: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uk-UA" sz="2800" b="1" i="1" dirty="0">
                <a:latin typeface="Times New Roman" pitchFamily="18" charset="0"/>
              </a:rPr>
              <a:t>А = 0.</a:t>
            </a:r>
            <a:endParaRPr lang="ru-RU" sz="2800" b="1" i="1" dirty="0"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sz="2800" dirty="0">
              <a:latin typeface="Times New Roman" pitchFamily="18" charset="0"/>
            </a:endParaRP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971600" y="5489647"/>
            <a:ext cx="1125538" cy="1125537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uk-UA"/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3563888" y="5843587"/>
            <a:ext cx="16192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A = 0</a:t>
            </a:r>
            <a:endParaRPr lang="ru-RU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6" name="Line 15"/>
          <p:cNvSpPr>
            <a:spLocks noChangeShapeType="1"/>
          </p:cNvSpPr>
          <p:nvPr/>
        </p:nvSpPr>
        <p:spPr bwMode="auto">
          <a:xfrm flipV="1">
            <a:off x="6460259" y="5480050"/>
            <a:ext cx="0" cy="9429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7" name="Line 16"/>
          <p:cNvSpPr>
            <a:spLocks noChangeShapeType="1"/>
          </p:cNvSpPr>
          <p:nvPr/>
        </p:nvSpPr>
        <p:spPr bwMode="auto">
          <a:xfrm>
            <a:off x="6460259" y="6423025"/>
            <a:ext cx="11398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6557530" y="5423569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</a:rPr>
              <a:t>F</a:t>
            </a:r>
            <a:endParaRPr lang="ru-RU" b="1" dirty="0">
              <a:latin typeface="Times New Roman" pitchFamily="18" charset="0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7672892" y="6245894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itchFamily="18" charset="0"/>
              </a:rPr>
              <a:t>S</a:t>
            </a:r>
            <a:endParaRPr lang="ru-RU" sz="2000" b="1" dirty="0">
              <a:latin typeface="Times New Roman" pitchFamily="18" charset="0"/>
            </a:endParaRPr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0969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2586">
        <p:dissolve/>
      </p:transition>
    </mc:Choice>
    <mc:Fallback>
      <p:transition spd="slow" advTm="52586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uk-UA" sz="4000" u="sng" dirty="0" smtClean="0"/>
              <a:t>Робота різних сил</a:t>
            </a:r>
            <a:endParaRPr lang="uk-UA" sz="4000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5554960" cy="4896544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lnSpc>
                <a:spcPct val="80000"/>
              </a:lnSpc>
              <a:buFont typeface="Wingdings 2" pitchFamily="18" charset="2"/>
              <a:buAutoNum type="arabicPeriod"/>
            </a:pPr>
            <a:r>
              <a:rPr lang="uk-UA" sz="2800" b="1" i="1" dirty="0" smtClean="0">
                <a:latin typeface="Times New Roman" pitchFamily="18" charset="0"/>
              </a:rPr>
              <a:t>Робота </a:t>
            </a:r>
            <a:r>
              <a:rPr lang="uk-UA" sz="2800" b="1" i="1" dirty="0">
                <a:latin typeface="Times New Roman" pitchFamily="18" charset="0"/>
              </a:rPr>
              <a:t>сили </a:t>
            </a:r>
            <a:r>
              <a:rPr lang="uk-UA" sz="2800" b="1" i="1" dirty="0" smtClean="0">
                <a:latin typeface="Times New Roman" pitchFamily="18" charset="0"/>
              </a:rPr>
              <a:t>тяжіння</a:t>
            </a:r>
          </a:p>
          <a:p>
            <a:pPr marL="0" indent="0">
              <a:lnSpc>
                <a:spcPct val="80000"/>
              </a:lnSpc>
              <a:buNone/>
            </a:pPr>
            <a:endParaRPr lang="uk-UA" sz="2800" b="1" i="1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uk-UA" sz="2800" dirty="0">
                <a:latin typeface="Times New Roman" pitchFamily="18" charset="0"/>
              </a:rPr>
              <a:t>    Коли тіло рухається вниз, напрямок сили тяжіння збігається з напрямком переміщення. При цьому робота сили тяжіння додатна й дорівнює нулю: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uk-UA" sz="2800" b="1" i="1" dirty="0">
                <a:latin typeface="Times New Roman" pitchFamily="18" charset="0"/>
              </a:rPr>
              <a:t>               А = </a:t>
            </a:r>
            <a:r>
              <a:rPr lang="en-US" sz="2800" b="1" i="1" dirty="0" err="1">
                <a:latin typeface="Times New Roman" pitchFamily="18" charset="0"/>
              </a:rPr>
              <a:t>mgh</a:t>
            </a:r>
            <a:r>
              <a:rPr lang="uk-UA" sz="2800" b="1" i="1" dirty="0">
                <a:latin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uk-UA" sz="2800" b="1" i="1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uk-UA" sz="2800" dirty="0">
                <a:latin typeface="Times New Roman" pitchFamily="18" charset="0"/>
              </a:rPr>
              <a:t>    Коли тіло рухається угору, сила тяжіння спрямована протилежно переміщенню. Тому під час руху тіла угору робота сили тяжіння від</a:t>
            </a:r>
            <a:r>
              <a:rPr lang="en-US" sz="2800" dirty="0">
                <a:latin typeface="Times New Roman" pitchFamily="18" charset="0"/>
              </a:rPr>
              <a:t>’</a:t>
            </a:r>
            <a:r>
              <a:rPr lang="uk-UA" sz="2800" dirty="0">
                <a:latin typeface="Times New Roman" pitchFamily="18" charset="0"/>
              </a:rPr>
              <a:t>ємна й </a:t>
            </a:r>
            <a:r>
              <a:rPr lang="uk-UA" sz="2800" dirty="0" smtClean="0">
                <a:latin typeface="Times New Roman" pitchFamily="18" charset="0"/>
              </a:rPr>
              <a:t>дорівнює: </a:t>
            </a:r>
            <a:endParaRPr lang="uk-UA" sz="2800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uk-UA" sz="2800" b="1" i="1" dirty="0">
                <a:latin typeface="Times New Roman" pitchFamily="18" charset="0"/>
              </a:rPr>
              <a:t>                А = -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mgh</a:t>
            </a:r>
            <a:r>
              <a:rPr lang="en-US" sz="2800" b="1" i="1" dirty="0">
                <a:latin typeface="Times New Roman" pitchFamily="18" charset="0"/>
              </a:rPr>
              <a:t>.</a:t>
            </a:r>
            <a:endParaRPr lang="uk-UA" sz="2800" b="1" i="1" dirty="0">
              <a:latin typeface="Times New Roman" pitchFamily="18" charset="0"/>
            </a:endParaRPr>
          </a:p>
          <a:p>
            <a:pPr marL="0" indent="0">
              <a:buNone/>
            </a:pPr>
            <a:endParaRPr lang="uk-UA" dirty="0"/>
          </a:p>
        </p:txBody>
      </p:sp>
      <p:sp useBgFill="1">
        <p:nvSpPr>
          <p:cNvPr id="4" name="Rectangle 4"/>
          <p:cNvSpPr>
            <a:spLocks noChangeArrowheads="1"/>
          </p:cNvSpPr>
          <p:nvPr/>
        </p:nvSpPr>
        <p:spPr bwMode="auto">
          <a:xfrm>
            <a:off x="6911975" y="292100"/>
            <a:ext cx="630238" cy="58578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 useBgFill="1">
        <p:nvSpPr>
          <p:cNvPr id="5" name="Rectangle 9"/>
          <p:cNvSpPr>
            <a:spLocks noChangeArrowheads="1"/>
          </p:cNvSpPr>
          <p:nvPr/>
        </p:nvSpPr>
        <p:spPr bwMode="auto">
          <a:xfrm>
            <a:off x="6911975" y="5722938"/>
            <a:ext cx="630238" cy="58578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7227888" y="1954213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7227888" y="2303463"/>
            <a:ext cx="0" cy="1081087"/>
          </a:xfrm>
          <a:prstGeom prst="line">
            <a:avLst/>
          </a:prstGeom>
          <a:noFill/>
          <a:ln w="19050">
            <a:solidFill>
              <a:srgbClr val="836A0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272338" y="2638425"/>
            <a:ext cx="4270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itchFamily="18" charset="0"/>
              </a:rPr>
              <a:t>F</a:t>
            </a:r>
            <a:r>
              <a:rPr lang="uk-UA" sz="1400" b="1" dirty="0">
                <a:latin typeface="Times New Roman" pitchFamily="18" charset="0"/>
              </a:rPr>
              <a:t>т</a:t>
            </a:r>
            <a:endParaRPr lang="ru-RU" sz="1400" b="1" dirty="0">
              <a:latin typeface="Times New Roman" pitchFamily="18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285038" y="3097213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itchFamily="18" charset="0"/>
              </a:rPr>
              <a:t>h</a:t>
            </a:r>
            <a:endParaRPr lang="ru-RU" sz="2000" b="1" dirty="0">
              <a:latin typeface="Times New Roman" pitchFamily="18" charset="0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7227888" y="3743325"/>
            <a:ext cx="0" cy="1260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7227888" y="4238625"/>
            <a:ext cx="0" cy="1081088"/>
          </a:xfrm>
          <a:prstGeom prst="line">
            <a:avLst/>
          </a:prstGeom>
          <a:noFill/>
          <a:ln w="9525">
            <a:solidFill>
              <a:srgbClr val="836A0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7272338" y="3563938"/>
            <a:ext cx="4270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itchFamily="18" charset="0"/>
              </a:rPr>
              <a:t>F</a:t>
            </a:r>
            <a:r>
              <a:rPr lang="uk-UA" sz="1400" b="1" dirty="0">
                <a:latin typeface="Times New Roman" pitchFamily="18" charset="0"/>
              </a:rPr>
              <a:t>т</a:t>
            </a:r>
            <a:endParaRPr lang="ru-RU" sz="1400" b="1" dirty="0">
              <a:latin typeface="Times New Roman" pitchFamily="18" charset="0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7285038" y="49228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h</a:t>
            </a:r>
            <a:endParaRPr lang="ru-RU" sz="2000" b="1">
              <a:latin typeface="Times New Roman" pitchFamily="18" charset="0"/>
            </a:endParaRPr>
          </a:p>
        </p:txBody>
      </p:sp>
      <p:pic>
        <p:nvPicPr>
          <p:cNvPr id="17" name="Звук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2835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45294">
        <p14:switch dir="r"/>
      </p:transition>
    </mc:Choice>
    <mc:Fallback>
      <p:transition spd="slow" advTm="452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81481E-6 L 2.22222E-6 0.1981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33333E-6 L 2.22222E-6 -0.2064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build="p"/>
      <p:bldP spid="4" grpId="0" animBg="1"/>
      <p:bldP spid="4" grpId="1" animBg="1"/>
      <p:bldP spid="5" grpId="0" animBg="1"/>
      <p:bldP spid="5" grpId="1" animBg="1"/>
      <p:bldP spid="6" grpId="0" animBg="1"/>
      <p:bldP spid="10" grpId="0" animBg="1"/>
      <p:bldP spid="11" grpId="0"/>
      <p:bldP spid="12" grpId="0"/>
      <p:bldP spid="13" grpId="0" animBg="1"/>
      <p:bldP spid="14" grpId="0" animBg="1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864096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2. </a:t>
            </a:r>
            <a:r>
              <a:rPr lang="uk-UA" sz="2800" dirty="0">
                <a:solidFill>
                  <a:schemeClr val="tx1"/>
                </a:solidFill>
                <a:latin typeface="Times New Roman" pitchFamily="18" charset="0"/>
              </a:rPr>
              <a:t>Робота</a:t>
            </a:r>
            <a:r>
              <a:rPr lang="uk-UA" sz="2800" b="1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uk-UA" sz="2800" b="1" i="1" dirty="0" smtClean="0">
                <a:solidFill>
                  <a:schemeClr val="tx1"/>
                </a:solidFill>
                <a:latin typeface="Times New Roman" pitchFamily="18" charset="0"/>
              </a:rPr>
              <a:t>сили </a:t>
            </a:r>
            <a:r>
              <a:rPr lang="uk-UA" sz="2800" b="1" i="1" dirty="0">
                <a:solidFill>
                  <a:schemeClr val="tx1"/>
                </a:solidFill>
                <a:latin typeface="Times New Roman" pitchFamily="18" charset="0"/>
              </a:rPr>
              <a:t>пружності</a:t>
            </a:r>
            <a:r>
              <a:rPr lang="ru-RU" sz="2800" dirty="0"/>
              <a:t> </a:t>
            </a:r>
            <a:endParaRPr lang="uk-UA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5626968" cy="462379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uk-UA" sz="3200" dirty="0">
                <a:latin typeface="Times New Roman" pitchFamily="18" charset="0"/>
              </a:rPr>
              <a:t> </a:t>
            </a:r>
            <a:r>
              <a:rPr lang="uk-UA" sz="3200" dirty="0" smtClean="0">
                <a:latin typeface="Times New Roman" pitchFamily="18" charset="0"/>
              </a:rPr>
              <a:t>  </a:t>
            </a:r>
            <a:r>
              <a:rPr lang="uk-UA" sz="2800" dirty="0" smtClean="0">
                <a:latin typeface="Times New Roman" pitchFamily="18" charset="0"/>
              </a:rPr>
              <a:t>Коли </a:t>
            </a:r>
            <a:r>
              <a:rPr lang="uk-UA" sz="2800" dirty="0">
                <a:latin typeface="Times New Roman" pitchFamily="18" charset="0"/>
              </a:rPr>
              <a:t>стисла пружина розпрямляється, сила пружності, що діє з її боку, спрямована так само, як переміщення, тому робота сили пружності додатна. При цьому деформація пружини зменшується, тобто при зменшенні деформації сила пружності пружини виконує додатну роботу.</a:t>
            </a:r>
          </a:p>
          <a:p>
            <a:pPr>
              <a:lnSpc>
                <a:spcPct val="90000"/>
              </a:lnSpc>
            </a:pPr>
            <a:endParaRPr lang="en-US" sz="2800" dirty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uk-UA" sz="2800" dirty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uk-UA" sz="2800" dirty="0">
                <a:latin typeface="Times New Roman" pitchFamily="18" charset="0"/>
              </a:rPr>
              <a:t>    Коли ми стискаємо недеформовану пружину, сила, що діє збоку пружини, спрямована протилежно деформації. Виходить, при збільшенні деформації сила пружності пружини виконує від</a:t>
            </a:r>
            <a:r>
              <a:rPr lang="en-US" sz="2800" dirty="0">
                <a:latin typeface="Times New Roman" pitchFamily="18" charset="0"/>
              </a:rPr>
              <a:t>’</a:t>
            </a:r>
            <a:r>
              <a:rPr lang="uk-UA" sz="2800" dirty="0">
                <a:latin typeface="Times New Roman" pitchFamily="18" charset="0"/>
              </a:rPr>
              <a:t>ємну роботу.</a:t>
            </a:r>
            <a:endParaRPr lang="uk-UA" dirty="0"/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6910388" y="1042988"/>
            <a:ext cx="1217612" cy="2314575"/>
            <a:chOff x="4353" y="657"/>
            <a:chExt cx="767" cy="1458"/>
          </a:xfrm>
        </p:grpSpPr>
        <p:sp>
          <p:nvSpPr>
            <p:cNvPr id="5" name="Text Box 9"/>
            <p:cNvSpPr txBox="1">
              <a:spLocks noChangeArrowheads="1"/>
            </p:cNvSpPr>
            <p:nvPr/>
          </p:nvSpPr>
          <p:spPr bwMode="auto">
            <a:xfrm>
              <a:off x="4638" y="1865"/>
              <a:ext cx="48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000" b="1">
                  <a:latin typeface="Times New Roman" pitchFamily="18" charset="0"/>
                </a:rPr>
                <a:t>F</a:t>
              </a:r>
              <a:r>
                <a:rPr lang="uk-UA" sz="1400" b="1">
                  <a:latin typeface="Times New Roman" pitchFamily="18" charset="0"/>
                </a:rPr>
                <a:t>пруж</a:t>
              </a:r>
              <a:endParaRPr lang="ru-RU" sz="1400" b="1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4467" y="1280"/>
              <a:ext cx="341" cy="34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4353" y="657"/>
              <a:ext cx="5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548" y="657"/>
              <a:ext cx="123" cy="624"/>
            </a:xfrm>
            <a:custGeom>
              <a:avLst/>
              <a:gdLst>
                <a:gd name="T0" fmla="*/ 5 w 123"/>
                <a:gd name="T1" fmla="*/ 0 h 624"/>
                <a:gd name="T2" fmla="*/ 90 w 123"/>
                <a:gd name="T3" fmla="*/ 86 h 624"/>
                <a:gd name="T4" fmla="*/ 5 w 123"/>
                <a:gd name="T5" fmla="*/ 171 h 624"/>
                <a:gd name="T6" fmla="*/ 118 w 123"/>
                <a:gd name="T7" fmla="*/ 256 h 624"/>
                <a:gd name="T8" fmla="*/ 33 w 123"/>
                <a:gd name="T9" fmla="*/ 341 h 624"/>
                <a:gd name="T10" fmla="*/ 118 w 123"/>
                <a:gd name="T11" fmla="*/ 397 h 624"/>
                <a:gd name="T12" fmla="*/ 33 w 123"/>
                <a:gd name="T13" fmla="*/ 482 h 624"/>
                <a:gd name="T14" fmla="*/ 90 w 123"/>
                <a:gd name="T15" fmla="*/ 567 h 624"/>
                <a:gd name="T16" fmla="*/ 90 w 123"/>
                <a:gd name="T17" fmla="*/ 62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" h="624">
                  <a:moveTo>
                    <a:pt x="5" y="0"/>
                  </a:moveTo>
                  <a:cubicBezTo>
                    <a:pt x="47" y="29"/>
                    <a:pt x="90" y="58"/>
                    <a:pt x="90" y="86"/>
                  </a:cubicBezTo>
                  <a:cubicBezTo>
                    <a:pt x="90" y="114"/>
                    <a:pt x="0" y="143"/>
                    <a:pt x="5" y="171"/>
                  </a:cubicBezTo>
                  <a:cubicBezTo>
                    <a:pt x="10" y="199"/>
                    <a:pt x="113" y="228"/>
                    <a:pt x="118" y="256"/>
                  </a:cubicBezTo>
                  <a:cubicBezTo>
                    <a:pt x="123" y="284"/>
                    <a:pt x="33" y="318"/>
                    <a:pt x="33" y="341"/>
                  </a:cubicBezTo>
                  <a:cubicBezTo>
                    <a:pt x="33" y="364"/>
                    <a:pt x="118" y="374"/>
                    <a:pt x="118" y="397"/>
                  </a:cubicBezTo>
                  <a:cubicBezTo>
                    <a:pt x="118" y="420"/>
                    <a:pt x="38" y="454"/>
                    <a:pt x="33" y="482"/>
                  </a:cubicBezTo>
                  <a:cubicBezTo>
                    <a:pt x="28" y="510"/>
                    <a:pt x="81" y="543"/>
                    <a:pt x="90" y="567"/>
                  </a:cubicBezTo>
                  <a:cubicBezTo>
                    <a:pt x="99" y="591"/>
                    <a:pt x="94" y="607"/>
                    <a:pt x="90" y="62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4638" y="1451"/>
              <a:ext cx="0" cy="5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4638" y="1451"/>
              <a:ext cx="0" cy="2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4631" y="1621"/>
              <a:ext cx="2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Times New Roman" pitchFamily="18" charset="0"/>
                </a:rPr>
                <a:t>h</a:t>
              </a:r>
              <a:endParaRPr lang="ru-RU" sz="2000" b="1">
                <a:latin typeface="Times New Roman" pitchFamily="18" charset="0"/>
              </a:endParaRPr>
            </a:p>
          </p:txBody>
        </p:sp>
      </p:grpSp>
      <p:grpSp>
        <p:nvGrpSpPr>
          <p:cNvPr id="12" name="Group 33"/>
          <p:cNvGrpSpPr>
            <a:grpSpLocks/>
          </p:cNvGrpSpPr>
          <p:nvPr/>
        </p:nvGrpSpPr>
        <p:grpSpPr bwMode="auto">
          <a:xfrm>
            <a:off x="6958013" y="3968750"/>
            <a:ext cx="1214437" cy="1763713"/>
            <a:chOff x="4383" y="2500"/>
            <a:chExt cx="765" cy="1111"/>
          </a:xfrm>
        </p:grpSpPr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4666" y="2612"/>
              <a:ext cx="48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000" b="1">
                  <a:latin typeface="Times New Roman" pitchFamily="18" charset="0"/>
                </a:rPr>
                <a:t>F</a:t>
              </a:r>
              <a:r>
                <a:rPr lang="uk-UA" sz="1400" b="1">
                  <a:latin typeface="Times New Roman" pitchFamily="18" charset="0"/>
                </a:rPr>
                <a:t>пруж</a:t>
              </a:r>
              <a:endParaRPr lang="ru-RU" sz="1400" b="1">
                <a:latin typeface="Times New Roman" pitchFamily="18" charset="0"/>
              </a:endParaRPr>
            </a:p>
          </p:txBody>
        </p:sp>
        <p:sp>
          <p:nvSpPr>
            <p:cNvPr id="14" name="Rectangle 23"/>
            <p:cNvSpPr>
              <a:spLocks noChangeArrowheads="1"/>
            </p:cNvSpPr>
            <p:nvPr/>
          </p:nvSpPr>
          <p:spPr bwMode="auto">
            <a:xfrm>
              <a:off x="4468" y="2861"/>
              <a:ext cx="341" cy="34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5" name="Line 24"/>
            <p:cNvSpPr>
              <a:spLocks noChangeShapeType="1"/>
            </p:cNvSpPr>
            <p:nvPr/>
          </p:nvSpPr>
          <p:spPr bwMode="auto">
            <a:xfrm>
              <a:off x="4383" y="2500"/>
              <a:ext cx="5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6" name="Freeform 25"/>
            <p:cNvSpPr>
              <a:spLocks/>
            </p:cNvSpPr>
            <p:nvPr/>
          </p:nvSpPr>
          <p:spPr bwMode="auto">
            <a:xfrm flipH="1">
              <a:off x="4611" y="2505"/>
              <a:ext cx="83" cy="357"/>
            </a:xfrm>
            <a:custGeom>
              <a:avLst/>
              <a:gdLst>
                <a:gd name="T0" fmla="*/ 5 w 123"/>
                <a:gd name="T1" fmla="*/ 0 h 624"/>
                <a:gd name="T2" fmla="*/ 90 w 123"/>
                <a:gd name="T3" fmla="*/ 86 h 624"/>
                <a:gd name="T4" fmla="*/ 5 w 123"/>
                <a:gd name="T5" fmla="*/ 171 h 624"/>
                <a:gd name="T6" fmla="*/ 118 w 123"/>
                <a:gd name="T7" fmla="*/ 256 h 624"/>
                <a:gd name="T8" fmla="*/ 33 w 123"/>
                <a:gd name="T9" fmla="*/ 341 h 624"/>
                <a:gd name="T10" fmla="*/ 118 w 123"/>
                <a:gd name="T11" fmla="*/ 397 h 624"/>
                <a:gd name="T12" fmla="*/ 33 w 123"/>
                <a:gd name="T13" fmla="*/ 482 h 624"/>
                <a:gd name="T14" fmla="*/ 90 w 123"/>
                <a:gd name="T15" fmla="*/ 567 h 624"/>
                <a:gd name="T16" fmla="*/ 90 w 123"/>
                <a:gd name="T17" fmla="*/ 62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" h="624">
                  <a:moveTo>
                    <a:pt x="5" y="0"/>
                  </a:moveTo>
                  <a:cubicBezTo>
                    <a:pt x="47" y="29"/>
                    <a:pt x="90" y="58"/>
                    <a:pt x="90" y="86"/>
                  </a:cubicBezTo>
                  <a:cubicBezTo>
                    <a:pt x="90" y="114"/>
                    <a:pt x="0" y="143"/>
                    <a:pt x="5" y="171"/>
                  </a:cubicBezTo>
                  <a:cubicBezTo>
                    <a:pt x="10" y="199"/>
                    <a:pt x="113" y="228"/>
                    <a:pt x="118" y="256"/>
                  </a:cubicBezTo>
                  <a:cubicBezTo>
                    <a:pt x="123" y="284"/>
                    <a:pt x="33" y="318"/>
                    <a:pt x="33" y="341"/>
                  </a:cubicBezTo>
                  <a:cubicBezTo>
                    <a:pt x="33" y="364"/>
                    <a:pt x="118" y="374"/>
                    <a:pt x="118" y="397"/>
                  </a:cubicBezTo>
                  <a:cubicBezTo>
                    <a:pt x="118" y="420"/>
                    <a:pt x="38" y="454"/>
                    <a:pt x="33" y="482"/>
                  </a:cubicBezTo>
                  <a:cubicBezTo>
                    <a:pt x="28" y="510"/>
                    <a:pt x="81" y="543"/>
                    <a:pt x="90" y="567"/>
                  </a:cubicBezTo>
                  <a:cubicBezTo>
                    <a:pt x="99" y="591"/>
                    <a:pt x="94" y="607"/>
                    <a:pt x="90" y="62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7" name="Line 26"/>
            <p:cNvSpPr>
              <a:spLocks noChangeShapeType="1"/>
            </p:cNvSpPr>
            <p:nvPr/>
          </p:nvSpPr>
          <p:spPr bwMode="auto">
            <a:xfrm>
              <a:off x="4639" y="3032"/>
              <a:ext cx="0" cy="5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8" name="Freeform 27"/>
            <p:cNvSpPr>
              <a:spLocks/>
            </p:cNvSpPr>
            <p:nvPr/>
          </p:nvSpPr>
          <p:spPr bwMode="auto">
            <a:xfrm>
              <a:off x="4639" y="2667"/>
              <a:ext cx="11" cy="366"/>
            </a:xfrm>
            <a:custGeom>
              <a:avLst/>
              <a:gdLst>
                <a:gd name="T0" fmla="*/ 0 w 11"/>
                <a:gd name="T1" fmla="*/ 366 h 366"/>
                <a:gd name="T2" fmla="*/ 11 w 11"/>
                <a:gd name="T3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" h="366">
                  <a:moveTo>
                    <a:pt x="0" y="366"/>
                  </a:moveTo>
                  <a:lnTo>
                    <a:pt x="1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9" name="Text Box 28"/>
            <p:cNvSpPr txBox="1">
              <a:spLocks noChangeArrowheads="1"/>
            </p:cNvSpPr>
            <p:nvPr/>
          </p:nvSpPr>
          <p:spPr bwMode="auto">
            <a:xfrm>
              <a:off x="4632" y="3361"/>
              <a:ext cx="2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Times New Roman" pitchFamily="18" charset="0"/>
                </a:rPr>
                <a:t>h</a:t>
              </a:r>
              <a:endParaRPr lang="ru-RU" sz="2000" b="1">
                <a:latin typeface="Times New Roman" pitchFamily="18" charset="0"/>
              </a:endParaRPr>
            </a:p>
          </p:txBody>
        </p:sp>
      </p:grpSp>
      <p:pic>
        <p:nvPicPr>
          <p:cNvPr id="20" name="Звук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4169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38226">
        <p14:flash/>
      </p:transition>
    </mc:Choice>
    <mc:Fallback>
      <p:transition spd="slow" advTm="382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3. </a:t>
            </a:r>
            <a:r>
              <a:rPr lang="uk-UA" sz="3200" dirty="0" smtClean="0"/>
              <a:t>Робота сили тертя</a:t>
            </a:r>
            <a:endParaRPr lang="uk-UA" sz="3200" dirty="0"/>
          </a:p>
        </p:txBody>
      </p:sp>
      <p:sp>
        <p:nvSpPr>
          <p:cNvPr id="4" name="Rectangle 3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911824"/>
          </a:xfrm>
        </p:spPr>
        <p:txBody>
          <a:bodyPr/>
          <a:lstStyle/>
          <a:p>
            <a:pPr marL="84138" indent="-84138">
              <a:buFont typeface="Wingdings 2" pitchFamily="18" charset="2"/>
              <a:buNone/>
            </a:pPr>
            <a:r>
              <a:rPr lang="uk-UA" sz="2800" dirty="0" smtClean="0"/>
              <a:t> </a:t>
            </a:r>
            <a:r>
              <a:rPr lang="uk-UA" sz="2000" dirty="0" smtClean="0">
                <a:latin typeface="Times New Roman" pitchFamily="18" charset="0"/>
              </a:rPr>
              <a:t>Сила тертя ковзання або кочення спрямована завжди протилежно швидкості, а, отже, і переміщенню тіла, тому робота сили тертя ковзання або кочення від</a:t>
            </a:r>
            <a:r>
              <a:rPr lang="en-US" sz="2000" dirty="0" smtClean="0">
                <a:latin typeface="Times New Roman" pitchFamily="18" charset="0"/>
              </a:rPr>
              <a:t>’</a:t>
            </a:r>
            <a:r>
              <a:rPr lang="uk-UA" sz="2000" dirty="0" smtClean="0">
                <a:latin typeface="Times New Roman" pitchFamily="18" charset="0"/>
              </a:rPr>
              <a:t>ємна.</a:t>
            </a:r>
            <a:endParaRPr lang="ru-RU" sz="2000" dirty="0" smtClean="0">
              <a:latin typeface="Times New Roman" pitchFamily="18" charset="0"/>
            </a:endParaRPr>
          </a:p>
        </p:txBody>
      </p:sp>
      <p:pic>
        <p:nvPicPr>
          <p:cNvPr id="5" name="Picture 218" descr="s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45207" r="22803"/>
          <a:stretch>
            <a:fillRect/>
          </a:stretch>
        </p:blipFill>
        <p:spPr bwMode="auto">
          <a:xfrm>
            <a:off x="5149304" y="2447825"/>
            <a:ext cx="3149600" cy="2051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228"/>
          <p:cNvGrpSpPr>
            <a:grpSpLocks/>
          </p:cNvGrpSpPr>
          <p:nvPr/>
        </p:nvGrpSpPr>
        <p:grpSpPr bwMode="auto">
          <a:xfrm>
            <a:off x="4184042" y="2709815"/>
            <a:ext cx="1731962" cy="487363"/>
            <a:chOff x="3303" y="1616"/>
            <a:chExt cx="1091" cy="307"/>
          </a:xfrm>
        </p:grpSpPr>
        <p:sp>
          <p:nvSpPr>
            <p:cNvPr id="7" name="Freeform 221"/>
            <p:cNvSpPr>
              <a:spLocks/>
            </p:cNvSpPr>
            <p:nvPr/>
          </p:nvSpPr>
          <p:spPr bwMode="auto">
            <a:xfrm>
              <a:off x="3486" y="1889"/>
              <a:ext cx="908" cy="34"/>
            </a:xfrm>
            <a:custGeom>
              <a:avLst/>
              <a:gdLst>
                <a:gd name="T0" fmla="*/ 694 w 694"/>
                <a:gd name="T1" fmla="*/ 34 h 34"/>
                <a:gd name="T2" fmla="*/ 0 w 694"/>
                <a:gd name="T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94" h="34">
                  <a:moveTo>
                    <a:pt x="694" y="34"/>
                  </a:moveTo>
                  <a:lnTo>
                    <a:pt x="0" y="0"/>
                  </a:lnTo>
                </a:path>
              </a:pathLst>
            </a:custGeom>
            <a:ln>
              <a:headEnd type="none" w="med" len="med"/>
              <a:tailEnd type="triangl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8" name="Text Box 223"/>
            <p:cNvSpPr txBox="1">
              <a:spLocks noChangeArrowheads="1"/>
            </p:cNvSpPr>
            <p:nvPr/>
          </p:nvSpPr>
          <p:spPr bwMode="auto">
            <a:xfrm>
              <a:off x="3303" y="1616"/>
              <a:ext cx="381" cy="25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</a:rPr>
                <a:t>F</a:t>
              </a:r>
              <a:r>
                <a:rPr lang="uk-UA" sz="1400" b="1" dirty="0">
                  <a:latin typeface="Times New Roman" pitchFamily="18" charset="0"/>
                </a:rPr>
                <a:t>тер</a:t>
              </a:r>
              <a:endParaRPr lang="ru-RU" sz="1400" b="1" dirty="0">
                <a:latin typeface="Times New Roman" pitchFamily="18" charset="0"/>
              </a:endParaRPr>
            </a:p>
          </p:txBody>
        </p:sp>
      </p:grpSp>
      <p:pic>
        <p:nvPicPr>
          <p:cNvPr id="9" name="Picture 219" descr="avt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53" r="5452" b="9441"/>
          <a:stretch>
            <a:fillRect/>
          </a:stretch>
        </p:blipFill>
        <p:spPr bwMode="auto">
          <a:xfrm>
            <a:off x="695511" y="3439078"/>
            <a:ext cx="3689350" cy="1619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229"/>
          <p:cNvGrpSpPr>
            <a:grpSpLocks/>
          </p:cNvGrpSpPr>
          <p:nvPr/>
        </p:nvGrpSpPr>
        <p:grpSpPr bwMode="auto">
          <a:xfrm>
            <a:off x="3417279" y="4464348"/>
            <a:ext cx="1935163" cy="404812"/>
            <a:chOff x="1916" y="2459"/>
            <a:chExt cx="1219" cy="255"/>
          </a:xfrm>
        </p:grpSpPr>
        <p:sp>
          <p:nvSpPr>
            <p:cNvPr id="11" name="Line 222"/>
            <p:cNvSpPr>
              <a:spLocks noChangeShapeType="1"/>
            </p:cNvSpPr>
            <p:nvPr/>
          </p:nvSpPr>
          <p:spPr bwMode="auto">
            <a:xfrm flipV="1">
              <a:off x="1916" y="2459"/>
              <a:ext cx="1106" cy="198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12" name="Text Box 224"/>
            <p:cNvSpPr txBox="1">
              <a:spLocks noChangeArrowheads="1"/>
            </p:cNvSpPr>
            <p:nvPr/>
          </p:nvSpPr>
          <p:spPr bwMode="auto">
            <a:xfrm>
              <a:off x="2754" y="2464"/>
              <a:ext cx="381" cy="25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</a:rPr>
                <a:t>F</a:t>
              </a:r>
              <a:r>
                <a:rPr lang="uk-UA" sz="1400" b="1" dirty="0">
                  <a:solidFill>
                    <a:schemeClr val="bg1"/>
                  </a:solidFill>
                  <a:latin typeface="Times New Roman" pitchFamily="18" charset="0"/>
                </a:rPr>
                <a:t>тер</a:t>
              </a:r>
              <a:endParaRPr lang="ru-RU" sz="1400" b="1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</p:grpSp>
      <p:sp>
        <p:nvSpPr>
          <p:cNvPr id="13" name="Rectangle 225"/>
          <p:cNvSpPr>
            <a:spLocks noChangeArrowheads="1"/>
          </p:cNvSpPr>
          <p:nvPr/>
        </p:nvSpPr>
        <p:spPr bwMode="auto">
          <a:xfrm>
            <a:off x="611560" y="5147804"/>
            <a:ext cx="835292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182563" algn="just" eaLnBrk="0" hangingPunct="0"/>
            <a:r>
              <a:rPr lang="uk-UA" sz="2000" dirty="0" smtClean="0">
                <a:latin typeface="Times New Roman" pitchFamily="18" charset="0"/>
              </a:rPr>
              <a:t>У </a:t>
            </a:r>
            <a:r>
              <a:rPr lang="uk-UA" sz="2000" dirty="0">
                <a:latin typeface="Times New Roman" pitchFamily="18" charset="0"/>
              </a:rPr>
              <a:t>результаті дії сили тяжіння або пружності швидкість тіла може як збільшуватися, так і зменшуватися: </a:t>
            </a:r>
            <a:r>
              <a:rPr lang="uk-UA" sz="2000" b="1" dirty="0">
                <a:latin typeface="Times New Roman" pitchFamily="18" charset="0"/>
              </a:rPr>
              <a:t>у першому випадку робота додатна, у другому – від</a:t>
            </a:r>
            <a:r>
              <a:rPr lang="en-US" sz="2000" b="1" dirty="0">
                <a:latin typeface="Times New Roman" pitchFamily="18" charset="0"/>
              </a:rPr>
              <a:t>’</a:t>
            </a:r>
            <a:r>
              <a:rPr lang="uk-UA" sz="2000" b="1" dirty="0">
                <a:latin typeface="Times New Roman" pitchFamily="18" charset="0"/>
              </a:rPr>
              <a:t>ємна</a:t>
            </a:r>
            <a:r>
              <a:rPr lang="uk-UA" sz="2000" dirty="0">
                <a:latin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</a:endParaRPr>
          </a:p>
          <a:p>
            <a:pPr marL="182563" algn="just" eaLnBrk="0" hangingPunct="0"/>
            <a:r>
              <a:rPr lang="uk-UA" sz="2000" dirty="0">
                <a:latin typeface="Times New Roman" pitchFamily="18" charset="0"/>
              </a:rPr>
              <a:t>А в результаті дії сили тертя ковзання або кочення швидкість тіла завжди зменшується: </a:t>
            </a:r>
            <a:r>
              <a:rPr lang="uk-UA" sz="2000" b="1" dirty="0">
                <a:latin typeface="Times New Roman" pitchFamily="18" charset="0"/>
              </a:rPr>
              <a:t>робота цих сил завжди від</a:t>
            </a:r>
            <a:r>
              <a:rPr lang="en-US" sz="2000" b="1" dirty="0">
                <a:latin typeface="Times New Roman" pitchFamily="18" charset="0"/>
              </a:rPr>
              <a:t>’</a:t>
            </a:r>
            <a:r>
              <a:rPr lang="uk-UA" sz="2000" b="1" dirty="0">
                <a:latin typeface="Times New Roman" pitchFamily="18" charset="0"/>
              </a:rPr>
              <a:t>ємна</a:t>
            </a:r>
            <a:r>
              <a:rPr lang="uk-UA" sz="2000" dirty="0">
                <a:latin typeface="Times New Roman" pitchFamily="18" charset="0"/>
              </a:rPr>
              <a:t>.</a:t>
            </a:r>
          </a:p>
        </p:txBody>
      </p:sp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0272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39751">
        <p14:honeycomb/>
      </p:transition>
    </mc:Choice>
    <mc:Fallback>
      <p:transition spd="slow" advTm="397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8479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 smtClean="0"/>
          </a:p>
          <a:p>
            <a:pPr marL="0" indent="0" algn="ctr">
              <a:buNone/>
            </a:pPr>
            <a:r>
              <a:rPr lang="uk-UA" sz="2800" dirty="0" smtClean="0"/>
              <a:t> </a:t>
            </a:r>
            <a:r>
              <a:rPr lang="uk-UA" sz="2800" dirty="0" smtClean="0">
                <a:solidFill>
                  <a:srgbClr val="C00000"/>
                </a:solidFill>
              </a:rPr>
              <a:t>Джеймс  </a:t>
            </a:r>
            <a:r>
              <a:rPr lang="uk-UA" sz="2800" dirty="0" err="1">
                <a:solidFill>
                  <a:srgbClr val="C00000"/>
                </a:solidFill>
              </a:rPr>
              <a:t>Прескотт</a:t>
            </a:r>
            <a:r>
              <a:rPr lang="uk-UA" sz="2800" dirty="0">
                <a:solidFill>
                  <a:srgbClr val="C00000"/>
                </a:solidFill>
              </a:rPr>
              <a:t>  </a:t>
            </a:r>
            <a:r>
              <a:rPr lang="uk-UA" sz="2800" dirty="0" smtClean="0">
                <a:solidFill>
                  <a:srgbClr val="C00000"/>
                </a:solidFill>
              </a:rPr>
              <a:t>Джоуль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FF0000"/>
                </a:solidFill>
              </a:rPr>
              <a:t>(1818-1889</a:t>
            </a:r>
            <a:r>
              <a:rPr lang="ru-RU" sz="2400" b="1" dirty="0" smtClean="0">
                <a:solidFill>
                  <a:srgbClr val="FF0000"/>
                </a:solidFill>
              </a:rPr>
              <a:t>)</a:t>
            </a:r>
          </a:p>
          <a:p>
            <a:pPr marL="0" indent="0" algn="ctr">
              <a:buNone/>
            </a:pPr>
            <a:r>
              <a:rPr lang="ru-RU" sz="2400" b="1" i="1" dirty="0" err="1">
                <a:solidFill>
                  <a:srgbClr val="0000FF"/>
                </a:solidFill>
                <a:latin typeface="Bodoni MT Black" pitchFamily="18" charset="0"/>
              </a:rPr>
              <a:t>Його</a:t>
            </a:r>
            <a:r>
              <a:rPr lang="ru-RU" sz="2400" b="1" i="1" dirty="0">
                <a:solidFill>
                  <a:srgbClr val="0000FF"/>
                </a:solidFill>
                <a:latin typeface="Bodoni MT Black" pitchFamily="18" charset="0"/>
              </a:rPr>
              <a:t> </a:t>
            </a:r>
            <a:r>
              <a:rPr lang="ru-RU" sz="2400" b="1" i="1" dirty="0" err="1">
                <a:solidFill>
                  <a:srgbClr val="0000FF"/>
                </a:solidFill>
                <a:latin typeface="Bodoni MT Black" pitchFamily="18" charset="0"/>
              </a:rPr>
              <a:t>іменем</a:t>
            </a:r>
            <a:r>
              <a:rPr lang="ru-RU" sz="2400" b="1" i="1" dirty="0">
                <a:solidFill>
                  <a:srgbClr val="0000FF"/>
                </a:solidFill>
                <a:latin typeface="Bodoni MT Black" pitchFamily="18" charset="0"/>
              </a:rPr>
              <a:t> названа </a:t>
            </a:r>
            <a:r>
              <a:rPr lang="ru-RU" sz="2400" b="1" i="1" dirty="0" err="1">
                <a:solidFill>
                  <a:srgbClr val="0000FF"/>
                </a:solidFill>
                <a:latin typeface="Bodoni MT Black" pitchFamily="18" charset="0"/>
              </a:rPr>
              <a:t>одиниця</a:t>
            </a:r>
            <a:r>
              <a:rPr lang="ru-RU" sz="2400" b="1" i="1" dirty="0">
                <a:solidFill>
                  <a:srgbClr val="0000FF"/>
                </a:solidFill>
                <a:latin typeface="Bodoni MT Black" pitchFamily="18" charset="0"/>
              </a:rPr>
              <a:t> </a:t>
            </a:r>
            <a:r>
              <a:rPr lang="ru-RU" sz="2400" b="1" i="1" dirty="0" err="1">
                <a:solidFill>
                  <a:srgbClr val="0000FF"/>
                </a:solidFill>
                <a:latin typeface="Bodoni MT Black" pitchFamily="18" charset="0"/>
              </a:rPr>
              <a:t>роботи</a:t>
            </a:r>
            <a:endParaRPr lang="ru-RU" sz="2400" dirty="0"/>
          </a:p>
          <a:p>
            <a:pPr marL="0" indent="0" algn="ctr">
              <a:buNone/>
            </a:pPr>
            <a:endParaRPr lang="ru-RU" sz="24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24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24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2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821935"/>
            <a:ext cx="3497560" cy="33123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1264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54">
        <p14:prism isContent="1"/>
      </p:transition>
    </mc:Choice>
    <mc:Fallback>
      <p:transition spd="slow" advTm="293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1556792"/>
            <a:ext cx="5616624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ru-RU" sz="2800" b="1" i="1" dirty="0" smtClean="0">
              <a:latin typeface="Bodoni MT Black" pitchFamily="18" charset="0"/>
            </a:endParaRPr>
          </a:p>
          <a:p>
            <a:pPr marL="0" indent="0">
              <a:buNone/>
            </a:pPr>
            <a:r>
              <a:rPr lang="ru-RU" sz="3600" i="1" dirty="0" err="1" smtClean="0">
                <a:latin typeface="Bodoni MT Black" pitchFamily="18" charset="0"/>
              </a:rPr>
              <a:t>Народився</a:t>
            </a:r>
            <a:r>
              <a:rPr lang="ru-RU" sz="3600" i="1" dirty="0" smtClean="0">
                <a:latin typeface="Bodoni MT Black" pitchFamily="18" charset="0"/>
              </a:rPr>
              <a:t>  Джоуль у </a:t>
            </a:r>
            <a:r>
              <a:rPr lang="ru-RU" sz="3600" i="1" dirty="0" err="1" smtClean="0">
                <a:latin typeface="Bodoni MT Black" pitchFamily="18" charset="0"/>
              </a:rPr>
              <a:t>невеличкому</a:t>
            </a:r>
            <a:r>
              <a:rPr lang="ru-RU" sz="3600" i="1" dirty="0" smtClean="0">
                <a:latin typeface="Bodoni MT Black" pitchFamily="18" charset="0"/>
              </a:rPr>
              <a:t> </a:t>
            </a:r>
            <a:r>
              <a:rPr lang="ru-RU" sz="3600" i="1" dirty="0" err="1" smtClean="0">
                <a:latin typeface="Bodoni MT Black" pitchFamily="18" charset="0"/>
              </a:rPr>
              <a:t>місті</a:t>
            </a:r>
            <a:r>
              <a:rPr lang="ru-RU" sz="3600" i="1" dirty="0" smtClean="0">
                <a:latin typeface="Bodoni MT Black" pitchFamily="18" charset="0"/>
              </a:rPr>
              <a:t> </a:t>
            </a:r>
            <a:r>
              <a:rPr lang="ru-RU" sz="3600" i="1" dirty="0" err="1" smtClean="0">
                <a:latin typeface="Bodoni MT Black" pitchFamily="18" charset="0"/>
              </a:rPr>
              <a:t>Селфорд</a:t>
            </a:r>
            <a:r>
              <a:rPr lang="ru-RU" sz="3600" i="1" dirty="0" smtClean="0">
                <a:latin typeface="Bodoni MT Black" pitchFamily="18" charset="0"/>
              </a:rPr>
              <a:t> недалеко </a:t>
            </a:r>
            <a:r>
              <a:rPr lang="ru-RU" sz="3600" i="1" dirty="0" err="1" smtClean="0">
                <a:latin typeface="Bodoni MT Black" pitchFamily="18" charset="0"/>
              </a:rPr>
              <a:t>від</a:t>
            </a:r>
            <a:r>
              <a:rPr lang="ru-RU" sz="3600" i="1" dirty="0" smtClean="0">
                <a:latin typeface="Bodoni MT Black" pitchFamily="18" charset="0"/>
              </a:rPr>
              <a:t> </a:t>
            </a:r>
            <a:r>
              <a:rPr lang="ru-RU" sz="3600" i="1" dirty="0">
                <a:latin typeface="Bodoni MT Black" pitchFamily="18" charset="0"/>
              </a:rPr>
              <a:t>Манчестера (</a:t>
            </a:r>
            <a:r>
              <a:rPr lang="ru-RU" sz="3600" i="1" dirty="0" err="1" smtClean="0">
                <a:latin typeface="Bodoni MT Black" pitchFamily="18" charset="0"/>
              </a:rPr>
              <a:t>Великобританія</a:t>
            </a:r>
            <a:r>
              <a:rPr lang="ru-RU" sz="3600" i="1" dirty="0" smtClean="0">
                <a:latin typeface="Bodoni MT Black" pitchFamily="18" charset="0"/>
              </a:rPr>
              <a:t>)</a:t>
            </a:r>
          </a:p>
          <a:p>
            <a:pPr marL="0" indent="0">
              <a:buNone/>
            </a:pPr>
            <a:r>
              <a:rPr lang="ru-RU" sz="3200" b="1" i="1" dirty="0" smtClean="0">
                <a:solidFill>
                  <a:srgbClr val="FF0000"/>
                </a:solidFill>
                <a:latin typeface="Bodoni MT Black" pitchFamily="18" charset="0"/>
              </a:rPr>
              <a:t>            24 </a:t>
            </a:r>
            <a:r>
              <a:rPr lang="ru-RU" sz="3200" b="1" i="1" dirty="0" err="1">
                <a:solidFill>
                  <a:srgbClr val="FF0000"/>
                </a:solidFill>
                <a:latin typeface="Bodoni MT Black" pitchFamily="18" charset="0"/>
              </a:rPr>
              <a:t>грудня</a:t>
            </a:r>
            <a:r>
              <a:rPr lang="ru-RU" sz="3200" b="1" i="1" dirty="0">
                <a:solidFill>
                  <a:srgbClr val="FF0000"/>
                </a:solidFill>
                <a:latin typeface="Bodoni MT Black" pitchFamily="18" charset="0"/>
              </a:rPr>
              <a:t> 1818 р.</a:t>
            </a:r>
            <a:r>
              <a:rPr lang="ru-RU" sz="3200" b="1" i="1" dirty="0">
                <a:latin typeface="Bodoni MT Black" pitchFamily="18" charset="0"/>
              </a:rPr>
              <a:t> </a:t>
            </a:r>
          </a:p>
          <a:p>
            <a:pPr marL="0" indent="0">
              <a:buNone/>
            </a:pPr>
            <a:endParaRPr lang="uk-UA" sz="3200" i="1" dirty="0"/>
          </a:p>
        </p:txBody>
      </p:sp>
      <p:pic>
        <p:nvPicPr>
          <p:cNvPr id="4" name="Picture 4" descr="J01605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078" y="859456"/>
            <a:ext cx="2449513" cy="2101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J008465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825"/>
            <a:ext cx="1323975" cy="244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475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01"/>
    </mc:Choice>
    <mc:Fallback>
      <p:transition spd="slow" advTm="25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uk-UA" sz="4400" dirty="0" smtClean="0"/>
              <a:t>Зміст</a:t>
            </a:r>
            <a:endParaRPr lang="uk-UA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uk-UA" dirty="0" smtClean="0"/>
              <a:t>Цілі презентації.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Робота – загальні знання.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Механічна робота.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Коли робота = 0.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Робота сили тяжіння.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Робота сили тертя.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Робота сили пружності.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Джеймс  </a:t>
            </a:r>
            <a:r>
              <a:rPr lang="uk-UA" dirty="0" err="1" smtClean="0"/>
              <a:t>Прескотт</a:t>
            </a:r>
            <a:r>
              <a:rPr lang="uk-UA" dirty="0" smtClean="0"/>
              <a:t>  Джоуль.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Потужність – все</a:t>
            </a:r>
            <a:r>
              <a:rPr lang="en-US" dirty="0" smtClean="0"/>
              <a:t>,</a:t>
            </a:r>
            <a:r>
              <a:rPr lang="uk-UA" dirty="0" smtClean="0"/>
              <a:t> все</a:t>
            </a:r>
            <a:r>
              <a:rPr lang="en-US" dirty="0" smtClean="0"/>
              <a:t>,</a:t>
            </a:r>
            <a:r>
              <a:rPr lang="uk-UA" dirty="0" smtClean="0"/>
              <a:t> все…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Поміркуйте.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err="1" smtClean="0"/>
              <a:t>Заключення</a:t>
            </a:r>
            <a:r>
              <a:rPr lang="ru-RU" dirty="0" smtClean="0"/>
              <a:t>.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err="1"/>
              <a:t>Л</a:t>
            </a:r>
            <a:r>
              <a:rPr lang="ru-RU" dirty="0" err="1" smtClean="0"/>
              <a:t>ітература</a:t>
            </a:r>
            <a:r>
              <a:rPr lang="ru-RU" dirty="0" smtClean="0"/>
              <a:t>.</a:t>
            </a:r>
            <a:endParaRPr lang="uk-UA" dirty="0" smtClean="0"/>
          </a:p>
          <a:p>
            <a:pPr marL="0" indent="0">
              <a:buNone/>
            </a:pPr>
            <a:endParaRPr lang="uk-UA" dirty="0" smtClean="0"/>
          </a:p>
          <a:p>
            <a:pPr marL="514350" indent="-514350">
              <a:buFont typeface="+mj-lt"/>
              <a:buAutoNum type="arabicParenR"/>
            </a:pP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933056"/>
            <a:ext cx="200025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5876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5786">
        <p14:vortex dir="r"/>
      </p:transition>
    </mc:Choice>
    <mc:Fallback>
      <p:transition spd="slow" advTm="457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908720"/>
            <a:ext cx="7776864" cy="5415880"/>
          </a:xfrm>
        </p:spPr>
        <p:txBody>
          <a:bodyPr/>
          <a:lstStyle/>
          <a:p>
            <a:pPr marL="0" indent="0">
              <a:buNone/>
            </a:pPr>
            <a:endParaRPr lang="ru-RU" sz="2800" b="1" i="1" dirty="0" smtClean="0">
              <a:latin typeface="Bodoni MT Black" pitchFamily="18" charset="0"/>
            </a:endParaRPr>
          </a:p>
          <a:p>
            <a:pPr marL="0" indent="0">
              <a:buNone/>
            </a:pPr>
            <a:endParaRPr lang="ru-RU" sz="2800" b="1" i="1" dirty="0">
              <a:latin typeface="Bodoni MT Black" pitchFamily="18" charset="0"/>
            </a:endParaRPr>
          </a:p>
          <a:p>
            <a:pPr marL="0" indent="0">
              <a:buNone/>
            </a:pPr>
            <a:endParaRPr lang="ru-RU" sz="2800" b="1" i="1" dirty="0" smtClean="0">
              <a:latin typeface="Bodoni MT Black" pitchFamily="18" charset="0"/>
            </a:endParaRPr>
          </a:p>
          <a:p>
            <a:pPr marL="0" indent="0">
              <a:buNone/>
            </a:pPr>
            <a:endParaRPr lang="ru-RU" sz="2800" b="1" i="1" dirty="0" smtClean="0">
              <a:latin typeface="Bodoni MT Black" pitchFamily="18" charset="0"/>
            </a:endParaRPr>
          </a:p>
          <a:p>
            <a:pPr marL="0" indent="0">
              <a:buNone/>
            </a:pPr>
            <a:r>
              <a:rPr lang="ru-RU" sz="2800" i="1" dirty="0" err="1" smtClean="0">
                <a:latin typeface="Bodoni MT Black" pitchFamily="18" charset="0"/>
              </a:rPr>
              <a:t>Його</a:t>
            </a:r>
            <a:r>
              <a:rPr lang="ru-RU" sz="2800" i="1" dirty="0" smtClean="0">
                <a:latin typeface="Bodoni MT Black" pitchFamily="18" charset="0"/>
              </a:rPr>
              <a:t> </a:t>
            </a:r>
            <a:r>
              <a:rPr lang="ru-RU" sz="2800" i="1" dirty="0" err="1">
                <a:latin typeface="Bodoni MT Black" pitchFamily="18" charset="0"/>
              </a:rPr>
              <a:t>батько</a:t>
            </a:r>
            <a:r>
              <a:rPr lang="ru-RU" sz="2800" i="1" dirty="0">
                <a:latin typeface="Bodoni MT Black" pitchFamily="18" charset="0"/>
              </a:rPr>
              <a:t> </a:t>
            </a:r>
            <a:r>
              <a:rPr lang="ru-RU" sz="2800" i="1" dirty="0" err="1">
                <a:latin typeface="Bodoni MT Black" pitchFamily="18" charset="0"/>
              </a:rPr>
              <a:t>був</a:t>
            </a:r>
            <a:r>
              <a:rPr lang="ru-RU" sz="2800" i="1" dirty="0">
                <a:latin typeface="Bodoni MT Black" pitchFamily="18" charset="0"/>
              </a:rPr>
              <a:t> </a:t>
            </a:r>
            <a:r>
              <a:rPr lang="ru-RU" sz="2800" i="1" dirty="0" err="1">
                <a:latin typeface="Bodoni MT Black" pitchFamily="18" charset="0"/>
              </a:rPr>
              <a:t>багатієм</a:t>
            </a:r>
            <a:r>
              <a:rPr lang="ru-RU" sz="2800" i="1" dirty="0">
                <a:latin typeface="Bodoni MT Black" pitchFamily="18" charset="0"/>
              </a:rPr>
              <a:t> (в </a:t>
            </a:r>
            <a:r>
              <a:rPr lang="ru-RU" sz="2800" i="1" dirty="0" err="1">
                <a:latin typeface="Bodoni MT Black" pitchFamily="18" charset="0"/>
              </a:rPr>
              <a:t>Манчестері</a:t>
            </a:r>
            <a:r>
              <a:rPr lang="ru-RU" sz="2800" i="1" dirty="0">
                <a:latin typeface="Bodoni MT Black" pitchFamily="18" charset="0"/>
              </a:rPr>
              <a:t> </a:t>
            </a:r>
            <a:r>
              <a:rPr lang="ru-RU" sz="2800" i="1" dirty="0" smtClean="0">
                <a:latin typeface="Bodoni MT Black" pitchFamily="18" charset="0"/>
              </a:rPr>
              <a:t> у </a:t>
            </a:r>
            <a:r>
              <a:rPr lang="ru-RU" sz="2800" i="1" dirty="0" err="1">
                <a:latin typeface="Bodoni MT Black" pitchFamily="18" charset="0"/>
              </a:rPr>
              <a:t>нього</a:t>
            </a:r>
            <a:r>
              <a:rPr lang="ru-RU" sz="2800" i="1" dirty="0">
                <a:latin typeface="Bodoni MT Black" pitchFamily="18" charset="0"/>
              </a:rPr>
              <a:t> </a:t>
            </a:r>
            <a:r>
              <a:rPr lang="ru-RU" sz="2800" i="1" dirty="0" err="1">
                <a:latin typeface="Bodoni MT Black" pitchFamily="18" charset="0"/>
              </a:rPr>
              <a:t>був</a:t>
            </a:r>
            <a:r>
              <a:rPr lang="ru-RU" sz="2800" i="1" dirty="0">
                <a:latin typeface="Bodoni MT Black" pitchFamily="18" charset="0"/>
              </a:rPr>
              <a:t> пивоварений завод), а </a:t>
            </a:r>
            <a:r>
              <a:rPr lang="ru-RU" sz="2800" i="1" dirty="0" err="1">
                <a:latin typeface="Bodoni MT Black" pitchFamily="18" charset="0"/>
              </a:rPr>
              <a:t>оскільки</a:t>
            </a:r>
            <a:r>
              <a:rPr lang="ru-RU" sz="2800" i="1" dirty="0">
                <a:latin typeface="Bodoni MT Black" pitchFamily="18" charset="0"/>
              </a:rPr>
              <a:t> Джоуль </a:t>
            </a:r>
            <a:r>
              <a:rPr lang="ru-RU" sz="2800" i="1" dirty="0" err="1">
                <a:latin typeface="Bodoni MT Black" pitchFamily="18" charset="0"/>
              </a:rPr>
              <a:t>був</a:t>
            </a:r>
            <a:r>
              <a:rPr lang="ru-RU" sz="2800" i="1" dirty="0">
                <a:latin typeface="Bodoni MT Black" pitchFamily="18" charset="0"/>
              </a:rPr>
              <a:t> </a:t>
            </a:r>
            <a:r>
              <a:rPr lang="ru-RU" sz="2800" i="1" dirty="0" err="1">
                <a:latin typeface="Bodoni MT Black" pitchFamily="18" charset="0"/>
              </a:rPr>
              <a:t>дуже</a:t>
            </a:r>
            <a:r>
              <a:rPr lang="ru-RU" sz="2800" i="1" dirty="0">
                <a:latin typeface="Bodoni MT Black" pitchFamily="18" charset="0"/>
              </a:rPr>
              <a:t> </a:t>
            </a:r>
            <a:r>
              <a:rPr lang="ru-RU" sz="2800" i="1" dirty="0" err="1">
                <a:latin typeface="Bodoni MT Black" pitchFamily="18" charset="0"/>
              </a:rPr>
              <a:t>хворобливою</a:t>
            </a:r>
            <a:r>
              <a:rPr lang="ru-RU" sz="2800" i="1" dirty="0">
                <a:latin typeface="Bodoni MT Black" pitchFamily="18" charset="0"/>
              </a:rPr>
              <a:t> </a:t>
            </a:r>
            <a:r>
              <a:rPr lang="ru-RU" sz="2800" i="1" dirty="0" err="1">
                <a:latin typeface="Bodoni MT Black" pitchFamily="18" charset="0"/>
              </a:rPr>
              <a:t>дитиною</a:t>
            </a:r>
            <a:r>
              <a:rPr lang="ru-RU" sz="2800" i="1" dirty="0">
                <a:latin typeface="Bodoni MT Black" pitchFamily="18" charset="0"/>
              </a:rPr>
              <a:t>, то </a:t>
            </a:r>
            <a:r>
              <a:rPr lang="ru-RU" sz="2800" i="1" dirty="0" err="1">
                <a:latin typeface="Bodoni MT Black" pitchFamily="18" charset="0"/>
              </a:rPr>
              <a:t>шкільну</a:t>
            </a:r>
            <a:r>
              <a:rPr lang="ru-RU" sz="2800" i="1" dirty="0">
                <a:latin typeface="Bodoni MT Black" pitchFamily="18" charset="0"/>
              </a:rPr>
              <a:t> </a:t>
            </a:r>
            <a:r>
              <a:rPr lang="ru-RU" sz="2800" i="1" dirty="0" err="1">
                <a:latin typeface="Bodoni MT Black" pitchFamily="18" charset="0"/>
              </a:rPr>
              <a:t>освіту</a:t>
            </a:r>
            <a:r>
              <a:rPr lang="ru-RU" sz="2800" i="1" dirty="0">
                <a:latin typeface="Bodoni MT Black" pitchFamily="18" charset="0"/>
              </a:rPr>
              <a:t> </a:t>
            </a:r>
            <a:r>
              <a:rPr lang="ru-RU" sz="2800" i="1" dirty="0" err="1">
                <a:latin typeface="Bodoni MT Black" pitchFamily="18" charset="0"/>
              </a:rPr>
              <a:t>він</a:t>
            </a:r>
            <a:r>
              <a:rPr lang="ru-RU" sz="2800" i="1" dirty="0">
                <a:latin typeface="Bodoni MT Black" pitchFamily="18" charset="0"/>
              </a:rPr>
              <a:t> </a:t>
            </a:r>
            <a:r>
              <a:rPr lang="ru-RU" sz="2800" i="1" dirty="0" err="1">
                <a:latin typeface="Bodoni MT Black" pitchFamily="18" charset="0"/>
              </a:rPr>
              <a:t>отримав</a:t>
            </a:r>
            <a:r>
              <a:rPr lang="ru-RU" sz="2800" i="1" dirty="0">
                <a:latin typeface="Bodoni MT Black" pitchFamily="18" charset="0"/>
              </a:rPr>
              <a:t> </a:t>
            </a:r>
            <a:r>
              <a:rPr lang="ru-RU" sz="2800" i="1" dirty="0" err="1">
                <a:latin typeface="Bodoni MT Black" pitchFamily="18" charset="0"/>
              </a:rPr>
              <a:t>вдома</a:t>
            </a:r>
            <a:r>
              <a:rPr lang="ru-RU" sz="2800" i="1" dirty="0">
                <a:latin typeface="Bodoni MT Black" pitchFamily="18" charset="0"/>
              </a:rPr>
              <a:t>.</a:t>
            </a:r>
            <a:endParaRPr lang="uk-UA" dirty="0"/>
          </a:p>
        </p:txBody>
      </p:sp>
      <p:pic>
        <p:nvPicPr>
          <p:cNvPr id="4" name="Picture 3" descr="J018347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2592387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0018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20907">
        <p14:switch dir="r"/>
      </p:transition>
    </mc:Choice>
    <mc:Fallback>
      <p:transition spd="slow" advTm="209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i="1" dirty="0" err="1">
                <a:latin typeface="Bodoni MT Black" pitchFamily="18" charset="0"/>
              </a:rPr>
              <a:t>Серед</a:t>
            </a:r>
            <a:r>
              <a:rPr lang="ru-RU" sz="2800" i="1" dirty="0">
                <a:latin typeface="Bodoni MT Black" pitchFamily="18" charset="0"/>
              </a:rPr>
              <a:t> </a:t>
            </a:r>
            <a:r>
              <a:rPr lang="ru-RU" sz="2800" i="1" dirty="0" err="1">
                <a:latin typeface="Bodoni MT Black" pitchFamily="18" charset="0"/>
              </a:rPr>
              <a:t>домашніх</a:t>
            </a:r>
            <a:r>
              <a:rPr lang="ru-RU" sz="2800" i="1" dirty="0">
                <a:latin typeface="Bodoni MT Black" pitchFamily="18" charset="0"/>
              </a:rPr>
              <a:t> </a:t>
            </a:r>
            <a:r>
              <a:rPr lang="ru-RU" sz="2800" i="1" dirty="0" err="1">
                <a:latin typeface="Bodoni MT Black" pitchFamily="18" charset="0"/>
              </a:rPr>
              <a:t>вчителів</a:t>
            </a:r>
            <a:r>
              <a:rPr lang="ru-RU" sz="2800" i="1" dirty="0">
                <a:latin typeface="Bodoni MT Black" pitchFamily="18" charset="0"/>
              </a:rPr>
              <a:t> </a:t>
            </a:r>
            <a:r>
              <a:rPr lang="ru-RU" sz="2800" i="1" dirty="0" err="1">
                <a:latin typeface="Bodoni MT Black" pitchFamily="18" charset="0"/>
              </a:rPr>
              <a:t>був</a:t>
            </a:r>
            <a:r>
              <a:rPr lang="ru-RU" sz="2800" i="1" dirty="0">
                <a:latin typeface="Bodoni MT Black" pitchFamily="18" charset="0"/>
              </a:rPr>
              <a:t>, </a:t>
            </a:r>
            <a:r>
              <a:rPr lang="ru-RU" sz="2800" i="1" dirty="0" err="1">
                <a:latin typeface="Bodoni MT Black" pitchFamily="18" charset="0"/>
              </a:rPr>
              <a:t>наприклад</a:t>
            </a:r>
            <a:r>
              <a:rPr lang="ru-RU" sz="2800" i="1" dirty="0">
                <a:latin typeface="Bodoni MT Black" pitchFamily="18" charset="0"/>
              </a:rPr>
              <a:t>, Джон Дальтон. В </a:t>
            </a:r>
            <a:r>
              <a:rPr lang="ru-RU" sz="2800" i="1" dirty="0" err="1">
                <a:latin typeface="Bodoni MT Black" pitchFamily="18" charset="0"/>
              </a:rPr>
              <a:t>фізиці</a:t>
            </a:r>
            <a:r>
              <a:rPr lang="ru-RU" sz="2800" i="1" dirty="0">
                <a:latin typeface="Bodoni MT Black" pitchFamily="18" charset="0"/>
              </a:rPr>
              <a:t> </a:t>
            </a:r>
            <a:r>
              <a:rPr lang="ru-RU" sz="2800" i="1" dirty="0" err="1">
                <a:latin typeface="Bodoni MT Black" pitchFamily="18" charset="0"/>
              </a:rPr>
              <a:t>відомий</a:t>
            </a:r>
            <a:r>
              <a:rPr lang="ru-RU" sz="2800" i="1" dirty="0">
                <a:latin typeface="Bodoni MT Black" pitchFamily="18" charset="0"/>
              </a:rPr>
              <a:t> </a:t>
            </a:r>
            <a:r>
              <a:rPr lang="ru-RU" sz="2800" i="1" dirty="0" err="1">
                <a:latin typeface="Bodoni MT Black" pitchFamily="18" charset="0"/>
              </a:rPr>
              <a:t>його</a:t>
            </a:r>
            <a:r>
              <a:rPr lang="ru-RU" sz="2800" i="1" dirty="0">
                <a:latin typeface="Bodoni MT Black" pitchFamily="18" charset="0"/>
              </a:rPr>
              <a:t> закон (закон Дальтона). </a:t>
            </a:r>
            <a:r>
              <a:rPr lang="ru-RU" sz="2800" i="1" dirty="0" err="1">
                <a:latin typeface="Bodoni MT Black" pitchFamily="18" charset="0"/>
              </a:rPr>
              <a:t>Він</a:t>
            </a:r>
            <a:r>
              <a:rPr lang="ru-RU" sz="2800" i="1" dirty="0">
                <a:latin typeface="Bodoni MT Black" pitchFamily="18" charset="0"/>
              </a:rPr>
              <a:t> не </a:t>
            </a:r>
            <a:r>
              <a:rPr lang="ru-RU" sz="2800" i="1" dirty="0" err="1">
                <a:latin typeface="Bodoni MT Black" pitchFamily="18" charset="0"/>
              </a:rPr>
              <a:t>тільки</a:t>
            </a:r>
            <a:r>
              <a:rPr lang="ru-RU" sz="2800" i="1" dirty="0">
                <a:latin typeface="Bodoni MT Black" pitchFamily="18" charset="0"/>
              </a:rPr>
              <a:t> </a:t>
            </a:r>
            <a:r>
              <a:rPr lang="ru-RU" sz="2800" i="1" dirty="0" err="1">
                <a:latin typeface="Bodoni MT Black" pitchFamily="18" charset="0"/>
              </a:rPr>
              <a:t>викладав</a:t>
            </a:r>
            <a:r>
              <a:rPr lang="ru-RU" sz="2800" i="1" dirty="0">
                <a:latin typeface="Bodoni MT Black" pitchFamily="18" charset="0"/>
              </a:rPr>
              <a:t> Джоулю математику, але й </a:t>
            </a:r>
            <a:r>
              <a:rPr lang="ru-RU" sz="2800" i="1" dirty="0" err="1">
                <a:latin typeface="Bodoni MT Black" pitchFamily="18" charset="0"/>
              </a:rPr>
              <a:t>навчив</a:t>
            </a:r>
            <a:r>
              <a:rPr lang="ru-RU" sz="2800" i="1" dirty="0">
                <a:latin typeface="Bodoni MT Black" pitchFamily="18" charset="0"/>
              </a:rPr>
              <a:t> основам </a:t>
            </a:r>
            <a:r>
              <a:rPr lang="ru-RU" sz="2800" i="1" dirty="0" err="1">
                <a:latin typeface="Bodoni MT Black" pitchFamily="18" charset="0"/>
              </a:rPr>
              <a:t>фізики</a:t>
            </a:r>
            <a:r>
              <a:rPr lang="ru-RU" sz="2800" i="1" dirty="0">
                <a:latin typeface="Bodoni MT Black" pitchFamily="18" charset="0"/>
              </a:rPr>
              <a:t> і </a:t>
            </a:r>
            <a:r>
              <a:rPr lang="ru-RU" sz="2800" i="1" dirty="0" err="1">
                <a:latin typeface="Bodoni MT Black" pitchFamily="18" charset="0"/>
              </a:rPr>
              <a:t>хімії</a:t>
            </a:r>
            <a:r>
              <a:rPr lang="ru-RU" sz="2800" i="1" dirty="0">
                <a:latin typeface="Bodoni MT Black" pitchFamily="18" charset="0"/>
              </a:rPr>
              <a:t>, </a:t>
            </a:r>
            <a:r>
              <a:rPr lang="ru-RU" sz="2800" i="1" dirty="0" err="1">
                <a:latin typeface="Bodoni MT Black" pitchFamily="18" charset="0"/>
              </a:rPr>
              <a:t>познайомив</a:t>
            </a:r>
            <a:r>
              <a:rPr lang="ru-RU" sz="2800" i="1" dirty="0">
                <a:latin typeface="Bodoni MT Black" pitchFamily="18" charset="0"/>
              </a:rPr>
              <a:t> з </a:t>
            </a:r>
            <a:r>
              <a:rPr lang="ru-RU" sz="2800" i="1" dirty="0" err="1">
                <a:latin typeface="Bodoni MT Black" pitchFamily="18" charset="0"/>
              </a:rPr>
              <a:t>лабораторним</a:t>
            </a:r>
            <a:r>
              <a:rPr lang="ru-RU" sz="2800" i="1" dirty="0">
                <a:latin typeface="Bodoni MT Black" pitchFamily="18" charset="0"/>
              </a:rPr>
              <a:t> </a:t>
            </a:r>
            <a:r>
              <a:rPr lang="ru-RU" sz="2800" i="1" dirty="0" err="1">
                <a:latin typeface="Bodoni MT Black" pitchFamily="18" charset="0"/>
              </a:rPr>
              <a:t>обладнанням</a:t>
            </a:r>
            <a:r>
              <a:rPr lang="ru-RU" sz="2800" i="1" dirty="0">
                <a:latin typeface="Bodoni MT Black" pitchFamily="18" charset="0"/>
              </a:rPr>
              <a:t>. Джоуль </a:t>
            </a:r>
            <a:r>
              <a:rPr lang="ru-RU" sz="2800" i="1" dirty="0" err="1">
                <a:latin typeface="Bodoni MT Black" pitchFamily="18" charset="0"/>
              </a:rPr>
              <a:t>захопився</a:t>
            </a:r>
            <a:r>
              <a:rPr lang="ru-RU" sz="2800" i="1" dirty="0">
                <a:latin typeface="Bodoni MT Black" pitchFamily="18" charset="0"/>
              </a:rPr>
              <a:t> </a:t>
            </a:r>
            <a:r>
              <a:rPr lang="ru-RU" sz="2800" i="1" dirty="0" err="1">
                <a:latin typeface="Bodoni MT Black" pitchFamily="18" charset="0"/>
              </a:rPr>
              <a:t>фізичними</a:t>
            </a:r>
            <a:r>
              <a:rPr lang="ru-RU" sz="2800" i="1" dirty="0">
                <a:latin typeface="Bodoni MT Black" pitchFamily="18" charset="0"/>
              </a:rPr>
              <a:t> </a:t>
            </a:r>
            <a:r>
              <a:rPr lang="ru-RU" sz="2800" i="1" dirty="0" err="1">
                <a:latin typeface="Bodoni MT Black" pitchFamily="18" charset="0"/>
              </a:rPr>
              <a:t>експериментами</a:t>
            </a:r>
            <a:r>
              <a:rPr lang="ru-RU" sz="2800" i="1" dirty="0">
                <a:latin typeface="Bodoni MT Black" pitchFamily="18" charset="0"/>
              </a:rPr>
              <a:t>.</a:t>
            </a:r>
            <a:endParaRPr lang="uk-UA" sz="2800" i="1" dirty="0"/>
          </a:p>
        </p:txBody>
      </p:sp>
      <p:pic>
        <p:nvPicPr>
          <p:cNvPr id="4" name="Picture 3" descr="J02329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29269"/>
            <a:ext cx="5578475" cy="2190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589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7881">
        <p14:prism isInverted="1"/>
      </p:transition>
    </mc:Choice>
    <mc:Fallback>
      <p:transition spd="slow" advTm="278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dirty="0" smtClean="0"/>
              <a:t>Потужність</a:t>
            </a:r>
            <a:endParaRPr lang="uk-UA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i="1" dirty="0" smtClean="0"/>
              <a:t>Потужність </a:t>
            </a:r>
            <a:r>
              <a:rPr lang="uk-UA" dirty="0" smtClean="0"/>
              <a:t>– це фізична величина</a:t>
            </a:r>
            <a:r>
              <a:rPr lang="en-US" dirty="0" smtClean="0"/>
              <a:t>,</a:t>
            </a:r>
            <a:r>
              <a:rPr lang="uk-UA" dirty="0" smtClean="0"/>
              <a:t> що дорівнює відношенню виконаної роботи А до проміжку часу </a:t>
            </a:r>
            <a:r>
              <a:rPr lang="en-US" dirty="0" smtClean="0"/>
              <a:t>t, </a:t>
            </a:r>
            <a:r>
              <a:rPr lang="uk-UA" dirty="0" smtClean="0"/>
              <a:t>за який цю роботу виконано:</a:t>
            </a:r>
          </a:p>
          <a:p>
            <a:pPr marL="0" indent="0">
              <a:buNone/>
            </a:pPr>
            <a:endParaRPr lang="uk-UA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196377"/>
              </p:ext>
            </p:extLst>
          </p:nvPr>
        </p:nvGraphicFramePr>
        <p:xfrm>
          <a:off x="2987824" y="3284984"/>
          <a:ext cx="2760663" cy="235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Формула" r:id="rId6" imgW="457002" imgH="393529" progId="Equation.3">
                  <p:embed/>
                </p:oleObj>
              </mc:Choice>
              <mc:Fallback>
                <p:oleObj name="Формула" r:id="rId6" imgW="457002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3284984"/>
                        <a:ext cx="2760663" cy="2357437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3175">
                        <a:solidFill>
                          <a:schemeClr val="accent1">
                            <a:lumMod val="5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39552" y="5733256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uk-UA" b="1" i="1" dirty="0" smtClean="0">
                <a:solidFill>
                  <a:srgbClr val="FF0000"/>
                </a:solidFill>
              </a:rPr>
              <a:t>За одиницю потужності беруть  потужність,  при  якій за 1 с виконується робота 1 Дж.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891101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531">
        <p14:flip dir="r"/>
      </p:transition>
    </mc:Choice>
    <mc:Fallback>
      <p:transition spd="slow" advTm="305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47800"/>
            <a:ext cx="4474840" cy="4876800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Цю одиницю називають ватом  (позначається  Вт), на честь англійського вченого Джеймса Ватта (1736—1819). </a:t>
            </a:r>
            <a:endParaRPr lang="ru-RU" dirty="0"/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4" name="Picture 7" descr="watt[1]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1447800"/>
            <a:ext cx="368935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1359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9405">
        <p14:flash/>
      </p:transition>
    </mc:Choice>
    <mc:Fallback>
      <p:transition spd="slow" advTm="194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/>
              <a:t>Поміркуйте</a:t>
            </a:r>
            <a:endParaRPr lang="uk-UA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23792"/>
          </a:xfrm>
        </p:spPr>
        <p:txBody>
          <a:bodyPr>
            <a:normAutofit/>
          </a:bodyPr>
          <a:lstStyle/>
          <a:p>
            <a:pPr marL="552450" indent="-552450"/>
            <a:r>
              <a:rPr lang="uk-UA" sz="2800" dirty="0"/>
              <a:t>З якою фізичною величиною Ви сьогодні познайомились?</a:t>
            </a:r>
          </a:p>
          <a:p>
            <a:pPr marL="552450" indent="-552450"/>
            <a:r>
              <a:rPr lang="uk-UA" sz="2800" dirty="0"/>
              <a:t>Що таке механічна робота?</a:t>
            </a:r>
          </a:p>
          <a:p>
            <a:pPr marL="552450" indent="-552450"/>
            <a:r>
              <a:rPr lang="uk-UA" sz="2800" dirty="0"/>
              <a:t>Якою буквою позначається і в яких одиницях вимірюється?</a:t>
            </a:r>
          </a:p>
          <a:p>
            <a:pPr marL="552450" indent="-552450"/>
            <a:r>
              <a:rPr lang="uk-UA" sz="2800" dirty="0" smtClean="0"/>
              <a:t>За </a:t>
            </a:r>
            <a:r>
              <a:rPr lang="uk-UA" sz="2800" dirty="0"/>
              <a:t>якою формулою можна визначити роботу?</a:t>
            </a:r>
          </a:p>
          <a:p>
            <a:pPr marL="552450" indent="-552450"/>
            <a:r>
              <a:rPr lang="uk-UA" sz="2800" dirty="0"/>
              <a:t>В яких випадках робота приймає додатні, від’ємні значення, може дорівнювати нулю?</a:t>
            </a:r>
          </a:p>
          <a:p>
            <a:pPr marL="552450" indent="-552450"/>
            <a:r>
              <a:rPr lang="uk-UA" sz="2800" dirty="0"/>
              <a:t>У який спосіб можна виміряти роботу</a:t>
            </a:r>
            <a:r>
              <a:rPr lang="uk-UA" sz="2800" dirty="0" smtClean="0"/>
              <a:t>?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380">
            <a:off x="6732240" y="620688"/>
            <a:ext cx="1138330" cy="1077466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3851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91125">
        <p14:warp dir="in"/>
      </p:transition>
    </mc:Choice>
    <mc:Fallback>
      <p:transition spd="slow" advTm="911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Заключення</a:t>
            </a:r>
            <a:endParaRPr lang="uk-UA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Надіємось сьогоднішня інформація допомогла вам пробудити ваш </a:t>
            </a:r>
            <a:r>
              <a:rPr lang="uk-UA" dirty="0" err="1" smtClean="0"/>
              <a:t>інтелектульний</a:t>
            </a:r>
            <a:r>
              <a:rPr lang="uk-UA" dirty="0" smtClean="0"/>
              <a:t> світ та краще зрозуміти цю прекрасну науку – фізику.</a:t>
            </a:r>
            <a:endParaRPr lang="uk-UA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2576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4410">
        <p14:doors dir="vert"/>
      </p:transition>
    </mc:Choice>
    <mc:Fallback>
      <p:transition spd="slow" advTm="344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28768"/>
          </a:xfrm>
        </p:spPr>
        <p:txBody>
          <a:bodyPr numCol="1">
            <a:normAutofit fontScale="90000"/>
          </a:bodyPr>
          <a:lstStyle/>
          <a:p>
            <a:pPr algn="ctr"/>
            <a:r>
              <a:rPr lang="uk-UA" sz="3200" dirty="0" smtClean="0"/>
              <a:t>Презентацію створено за допомогою </a:t>
            </a:r>
            <a:r>
              <a:rPr lang="uk-UA" sz="3200" dirty="0" err="1" smtClean="0"/>
              <a:t>комп</a:t>
            </a:r>
            <a:r>
              <a:rPr lang="en-US" sz="3200" dirty="0" smtClean="0"/>
              <a:t>’</a:t>
            </a:r>
            <a:r>
              <a:rPr lang="uk-UA" sz="3200" dirty="0" err="1" smtClean="0"/>
              <a:t>ютерної</a:t>
            </a:r>
            <a:r>
              <a:rPr lang="uk-UA" sz="3200" dirty="0" smtClean="0"/>
              <a:t> програми </a:t>
            </a:r>
            <a:r>
              <a:rPr lang="en-US" sz="3200" dirty="0" smtClean="0"/>
              <a:t>“Power Point”</a:t>
            </a:r>
            <a:br>
              <a:rPr lang="en-US" sz="3200" dirty="0" smtClean="0"/>
            </a:br>
            <a:r>
              <a:rPr lang="ru-RU" sz="3200" dirty="0"/>
              <a:t>© </a:t>
            </a:r>
            <a:r>
              <a:rPr lang="ru-RU" sz="3200" dirty="0" smtClean="0"/>
              <a:t>ТОВ</a:t>
            </a:r>
            <a:r>
              <a:rPr lang="en-US" sz="3200" dirty="0" smtClean="0"/>
              <a:t> “Microsoft Office”, 2010</a:t>
            </a: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708920"/>
            <a:ext cx="8229600" cy="388843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ru-RU" dirty="0" err="1"/>
              <a:t>Д</a:t>
            </a:r>
            <a:r>
              <a:rPr lang="ru-RU" dirty="0" err="1" smtClean="0"/>
              <a:t>жерела</a:t>
            </a:r>
            <a:r>
              <a:rPr lang="ru-RU" dirty="0" smtClean="0"/>
              <a:t>:</a:t>
            </a:r>
            <a:endParaRPr lang="en-US" dirty="0"/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1) </a:t>
            </a:r>
            <a:r>
              <a:rPr lang="ru-RU" dirty="0" err="1"/>
              <a:t>Усі</a:t>
            </a:r>
            <a:r>
              <a:rPr lang="ru-RU" dirty="0"/>
              <a:t> уроки </a:t>
            </a:r>
            <a:r>
              <a:rPr lang="ru-RU" dirty="0" err="1"/>
              <a:t>фізики</a:t>
            </a:r>
            <a:r>
              <a:rPr lang="ru-RU" dirty="0"/>
              <a:t>. </a:t>
            </a:r>
            <a:r>
              <a:rPr lang="ru-RU" dirty="0" smtClean="0"/>
              <a:t>10 </a:t>
            </a:r>
            <a:r>
              <a:rPr lang="ru-RU" dirty="0" err="1" smtClean="0"/>
              <a:t>клас</a:t>
            </a:r>
            <a:r>
              <a:rPr lang="ru-RU" dirty="0" smtClean="0"/>
              <a:t>. </a:t>
            </a:r>
            <a:r>
              <a:rPr lang="ru-RU" dirty="0" err="1" smtClean="0"/>
              <a:t>Група</a:t>
            </a:r>
            <a:r>
              <a:rPr lang="ru-RU" dirty="0" smtClean="0"/>
              <a:t> </a:t>
            </a:r>
            <a:r>
              <a:rPr lang="ru-RU" dirty="0"/>
              <a:t>«Основа», 2008.— 352 с.</a:t>
            </a:r>
            <a:br>
              <a:rPr lang="ru-RU" dirty="0"/>
            </a:br>
            <a:r>
              <a:rPr lang="ru-RU" dirty="0" smtClean="0"/>
              <a:t>2) </a:t>
            </a:r>
            <a:r>
              <a:rPr lang="ru-RU" dirty="0" err="1"/>
              <a:t>Сайти</a:t>
            </a:r>
            <a:r>
              <a:rPr lang="ru-RU" dirty="0"/>
              <a:t>: </a:t>
            </a:r>
            <a:r>
              <a:rPr lang="ru-RU" dirty="0" smtClean="0"/>
              <a:t>fizika.ru</a:t>
            </a:r>
            <a:r>
              <a:rPr lang="en-US" dirty="0" smtClean="0"/>
              <a:t>, wikipedia.ru</a:t>
            </a:r>
            <a:r>
              <a:rPr lang="ru-RU" dirty="0" smtClean="0"/>
              <a:t>…</a:t>
            </a:r>
            <a:endParaRPr lang="ru-RU" dirty="0"/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214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22152">
        <p:checker/>
      </p:transition>
    </mc:Choice>
    <mc:Fallback>
      <p:transition spd="slow" advTm="2215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4655978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4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826">
        <p14:ripple/>
      </p:transition>
    </mc:Choice>
    <mc:Fallback>
      <p:transition spd="slow" advTm="58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Цілі презентації: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uk-UA" u="sng" dirty="0" smtClean="0"/>
              <a:t>Дидактична:</a:t>
            </a:r>
            <a:r>
              <a:rPr lang="uk-UA" dirty="0" smtClean="0"/>
              <a:t> сформувати в учнів уяву про механічну роботу</a:t>
            </a:r>
            <a:r>
              <a:rPr lang="en-US" dirty="0" smtClean="0"/>
              <a:t>,</a:t>
            </a:r>
            <a:r>
              <a:rPr lang="ru-RU" dirty="0" smtClean="0"/>
              <a:t> </a:t>
            </a:r>
            <a:r>
              <a:rPr lang="ru-RU" dirty="0" err="1" smtClean="0"/>
              <a:t>навчити</a:t>
            </a:r>
            <a:r>
              <a:rPr lang="ru-RU" dirty="0" smtClean="0"/>
              <a:t>  </a:t>
            </a:r>
            <a:r>
              <a:rPr lang="ru-RU" dirty="0" err="1" smtClean="0"/>
              <a:t>учн</a:t>
            </a:r>
            <a:r>
              <a:rPr lang="uk-UA" dirty="0" smtClean="0"/>
              <a:t>і</a:t>
            </a:r>
            <a:r>
              <a:rPr lang="ru-RU" dirty="0" smtClean="0"/>
              <a:t>в </a:t>
            </a:r>
            <a:r>
              <a:rPr lang="ru-RU" dirty="0" err="1" smtClean="0"/>
              <a:t>розраховувати</a:t>
            </a:r>
            <a:r>
              <a:rPr lang="ru-RU" dirty="0" smtClean="0"/>
              <a:t> роботу </a:t>
            </a:r>
            <a:r>
              <a:rPr lang="ru-RU" dirty="0" err="1" smtClean="0"/>
              <a:t>різних</a:t>
            </a:r>
            <a:r>
              <a:rPr lang="ru-RU" dirty="0" smtClean="0"/>
              <a:t> сил</a:t>
            </a:r>
            <a:r>
              <a:rPr lang="en-US" dirty="0" smtClean="0"/>
              <a:t>, </a:t>
            </a:r>
            <a:r>
              <a:rPr lang="uk-UA" dirty="0" smtClean="0"/>
              <a:t>розкрити сутність потужності.</a:t>
            </a:r>
          </a:p>
          <a:p>
            <a:pPr marL="571500" indent="-571500">
              <a:buFont typeface="+mj-lt"/>
              <a:buAutoNum type="romanUcPeriod"/>
            </a:pPr>
            <a:r>
              <a:rPr lang="uk-UA" u="sng" dirty="0" smtClean="0"/>
              <a:t>Розвивальна:</a:t>
            </a:r>
            <a:r>
              <a:rPr lang="uk-UA" dirty="0" smtClean="0"/>
              <a:t> сприяти активізації творчого мислення учнів</a:t>
            </a:r>
            <a:r>
              <a:rPr lang="en-US" dirty="0" smtClean="0"/>
              <a:t>, </a:t>
            </a:r>
            <a:r>
              <a:rPr lang="uk-UA" dirty="0" smtClean="0"/>
              <a:t>пробуджувати пізнавальний інтерес</a:t>
            </a:r>
            <a:r>
              <a:rPr lang="en-US" dirty="0" smtClean="0"/>
              <a:t>, </a:t>
            </a:r>
            <a:r>
              <a:rPr lang="uk-UA" dirty="0" smtClean="0"/>
              <a:t>формування уміння виписувати гіпотези.</a:t>
            </a:r>
          </a:p>
          <a:p>
            <a:pPr marL="571500" indent="-571500">
              <a:buFont typeface="+mj-lt"/>
              <a:buAutoNum type="romanUcPeriod"/>
            </a:pPr>
            <a:r>
              <a:rPr lang="uk-UA" u="sng" dirty="0" smtClean="0"/>
              <a:t>Виховна:</a:t>
            </a:r>
            <a:r>
              <a:rPr lang="uk-UA" dirty="0" smtClean="0"/>
              <a:t> розширити кругозір  учнів</a:t>
            </a:r>
            <a:r>
              <a:rPr lang="en-US" dirty="0" smtClean="0"/>
              <a:t>, </a:t>
            </a:r>
            <a:r>
              <a:rPr lang="uk-UA" dirty="0" smtClean="0"/>
              <a:t>збуджувати інтерес до вивчення фізики.</a:t>
            </a:r>
            <a:endParaRPr lang="uk-UA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8394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7880">
        <p14:glitter pattern="hexagon"/>
      </p:transition>
    </mc:Choice>
    <mc:Fallback>
      <p:transition spd="slow" advTm="278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sz="4400" dirty="0" smtClean="0"/>
              <a:t>Робота – загальні знання</a:t>
            </a:r>
            <a:endParaRPr lang="uk-UA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uk-UA" b="1" i="1" dirty="0">
                <a:solidFill>
                  <a:srgbClr val="FFFF00"/>
                </a:solidFill>
              </a:rPr>
              <a:t>“Праця – джерело усякого багатства … праця створила людину…”</a:t>
            </a:r>
          </a:p>
          <a:p>
            <a:pPr>
              <a:buFontTx/>
              <a:buNone/>
            </a:pPr>
            <a:r>
              <a:rPr lang="uk-UA" b="1" i="1" dirty="0">
                <a:solidFill>
                  <a:srgbClr val="FFFF00"/>
                </a:solidFill>
              </a:rPr>
              <a:t>                                                    </a:t>
            </a:r>
            <a:r>
              <a:rPr lang="uk-UA" b="1" i="1" dirty="0" smtClean="0">
                <a:solidFill>
                  <a:srgbClr val="FFFF00"/>
                </a:solidFill>
              </a:rPr>
              <a:t>Ф.Енгельс</a:t>
            </a:r>
          </a:p>
          <a:p>
            <a:pPr>
              <a:buFontTx/>
              <a:buNone/>
            </a:pPr>
            <a:endParaRPr lang="uk-UA" b="1" i="1" dirty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uk-UA" b="1" i="1" dirty="0">
                <a:solidFill>
                  <a:srgbClr val="FFFF00"/>
                </a:solidFill>
              </a:rPr>
              <a:t>Робота – “праця, заняття, справа, вправа. Єгипетська робота – важка і довга. Чорна робота – </a:t>
            </a:r>
            <a:r>
              <a:rPr lang="uk-UA" b="1" i="1" dirty="0" err="1">
                <a:solidFill>
                  <a:srgbClr val="FFFF00"/>
                </a:solidFill>
              </a:rPr>
              <a:t>робота</a:t>
            </a:r>
            <a:r>
              <a:rPr lang="uk-UA" b="1" i="1" dirty="0">
                <a:solidFill>
                  <a:srgbClr val="FFFF00"/>
                </a:solidFill>
              </a:rPr>
              <a:t>, яка не потребує особливих знанні і вмінь”</a:t>
            </a:r>
          </a:p>
          <a:p>
            <a:pPr>
              <a:buFontTx/>
              <a:buNone/>
            </a:pPr>
            <a:r>
              <a:rPr lang="uk-UA" b="1" i="1" dirty="0">
                <a:solidFill>
                  <a:srgbClr val="FFFF00"/>
                </a:solidFill>
              </a:rPr>
              <a:t>                                                        В. Даль</a:t>
            </a:r>
            <a:endParaRPr lang="ru-RU" b="1" i="1" dirty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uk-UA" b="1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6380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3634">
        <p:blinds dir="vert"/>
      </p:transition>
    </mc:Choice>
    <mc:Fallback>
      <p:transition spd="slow" advTm="2363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uk-UA" sz="4400" dirty="0"/>
              <a:t>Робота залежить від: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uk-UA" dirty="0" smtClean="0"/>
              <a:t> Прикладеної сили</a:t>
            </a:r>
          </a:p>
          <a:p>
            <a:pPr>
              <a:buFont typeface="Wingdings" pitchFamily="2" charset="2"/>
              <a:buChar char="Ø"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>
              <a:buFont typeface="Wingdings" pitchFamily="2" charset="2"/>
              <a:buChar char="Ø"/>
            </a:pPr>
            <a:endParaRPr lang="uk-UA" dirty="0"/>
          </a:p>
          <a:p>
            <a:pPr>
              <a:buFont typeface="Wingdings" pitchFamily="2" charset="2"/>
              <a:buChar char="Ø"/>
            </a:pPr>
            <a:endParaRPr lang="uk-UA" dirty="0" smtClean="0"/>
          </a:p>
          <a:p>
            <a:pPr>
              <a:buFont typeface="Wingdings" pitchFamily="2" charset="2"/>
              <a:buChar char="Ø"/>
            </a:pPr>
            <a:r>
              <a:rPr lang="uk-UA" dirty="0" smtClean="0"/>
              <a:t> Модуля </a:t>
            </a:r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    переміщення</a:t>
            </a:r>
            <a:endParaRPr lang="uk-UA" dirty="0"/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572000" y="1369233"/>
            <a:ext cx="4204970" cy="2618105"/>
            <a:chOff x="2061" y="1691"/>
            <a:chExt cx="6622" cy="4123"/>
          </a:xfrm>
        </p:grpSpPr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2061" y="1691"/>
              <a:ext cx="6622" cy="4123"/>
              <a:chOff x="2061" y="1691"/>
              <a:chExt cx="6622" cy="4123"/>
            </a:xfrm>
          </p:grpSpPr>
          <p:pic>
            <p:nvPicPr>
              <p:cNvPr id="17" name="Picture 1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3" y="1691"/>
                <a:ext cx="2700" cy="2336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pic>
          <p:pic>
            <p:nvPicPr>
              <p:cNvPr id="18" name="Picture 1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72" y="4523"/>
                <a:ext cx="1083" cy="1140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pic>
          <p:sp>
            <p:nvSpPr>
              <p:cNvPr id="19" name="Line 16"/>
              <p:cNvSpPr>
                <a:spLocks noChangeShapeType="1"/>
              </p:cNvSpPr>
              <p:nvPr/>
            </p:nvSpPr>
            <p:spPr bwMode="auto">
              <a:xfrm>
                <a:off x="2061" y="5814"/>
                <a:ext cx="5580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uk-UA"/>
              </a:p>
            </p:txBody>
          </p:sp>
          <p:sp>
            <p:nvSpPr>
              <p:cNvPr id="20" name="Line 17"/>
              <p:cNvSpPr>
                <a:spLocks noChangeShapeType="1"/>
              </p:cNvSpPr>
              <p:nvPr/>
            </p:nvSpPr>
            <p:spPr bwMode="auto">
              <a:xfrm>
                <a:off x="2061" y="4194"/>
                <a:ext cx="5580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uk-UA"/>
              </a:p>
            </p:txBody>
          </p:sp>
        </p:grpSp>
        <p:pic>
          <p:nvPicPr>
            <p:cNvPr id="15" name="Picture 1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1" y="3114"/>
              <a:ext cx="1245" cy="929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16" name="Picture 1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1" y="4734"/>
              <a:ext cx="1245" cy="929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4857115" y="4418042"/>
            <a:ext cx="3775075" cy="1842770"/>
            <a:chOff x="1881" y="2912"/>
            <a:chExt cx="5943" cy="2902"/>
          </a:xfrm>
        </p:grpSpPr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1" y="4554"/>
              <a:ext cx="1083" cy="114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sp>
          <p:nvSpPr>
            <p:cNvPr id="23" name="Line 22"/>
            <p:cNvSpPr>
              <a:spLocks noChangeShapeType="1"/>
            </p:cNvSpPr>
            <p:nvPr/>
          </p:nvSpPr>
          <p:spPr bwMode="auto">
            <a:xfrm>
              <a:off x="4761" y="5814"/>
              <a:ext cx="288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>
              <a:off x="2061" y="4194"/>
              <a:ext cx="558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pic>
          <p:nvPicPr>
            <p:cNvPr id="25" name="Picture 2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8" y="2912"/>
              <a:ext cx="1083" cy="114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6" name="Picture 2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1" y="3114"/>
              <a:ext cx="1245" cy="87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7" name="Picture 2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" y="4734"/>
              <a:ext cx="1245" cy="87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pic>
        <p:nvPicPr>
          <p:cNvPr id="28" name="Звук 2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663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1498">
        <p14:doors dir="vert"/>
      </p:transition>
    </mc:Choice>
    <mc:Fallback>
      <p:transition spd="slow" advTm="214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847928"/>
          </a:xfrm>
        </p:spPr>
        <p:txBody>
          <a:bodyPr/>
          <a:lstStyle/>
          <a:p>
            <a:pPr marL="0" indent="0">
              <a:buNone/>
            </a:pPr>
            <a:r>
              <a:rPr lang="uk-UA" sz="2800" b="1" i="1" dirty="0" smtClean="0">
                <a:solidFill>
                  <a:schemeClr val="accent2"/>
                </a:solidFill>
              </a:rPr>
              <a:t>   В</a:t>
            </a:r>
            <a:r>
              <a:rPr lang="uk-UA" sz="2800" b="1" i="1" dirty="0">
                <a:solidFill>
                  <a:schemeClr val="accent2"/>
                </a:solidFill>
              </a:rPr>
              <a:t>. </a:t>
            </a:r>
            <a:r>
              <a:rPr lang="uk-UA" sz="2800" b="1" i="1" dirty="0" err="1">
                <a:solidFill>
                  <a:schemeClr val="accent2"/>
                </a:solidFill>
              </a:rPr>
              <a:t>Перов</a:t>
            </a:r>
            <a:r>
              <a:rPr lang="uk-UA" sz="2800" b="1" i="1" dirty="0">
                <a:solidFill>
                  <a:schemeClr val="accent2"/>
                </a:solidFill>
              </a:rPr>
              <a:t> “Трійка</a:t>
            </a:r>
            <a:r>
              <a:rPr lang="uk-UA" sz="2800" b="1" i="1" dirty="0" smtClean="0">
                <a:solidFill>
                  <a:schemeClr val="accent2"/>
                </a:solidFill>
              </a:rPr>
              <a:t>”         Лебідь</a:t>
            </a:r>
            <a:r>
              <a:rPr lang="uk-UA" sz="2800" b="1" i="1" dirty="0">
                <a:solidFill>
                  <a:schemeClr val="accent2"/>
                </a:solidFill>
              </a:rPr>
              <a:t>, рак і щука”</a:t>
            </a:r>
            <a:endParaRPr lang="ru-RU" sz="2800" b="1" i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uk-UA" sz="2800" b="1" i="1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uk-UA" sz="2800" b="1" i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uk-UA" sz="2800" b="1" i="1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uk-UA" sz="2800" b="1" i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uk-UA" sz="2800" b="1" i="1" dirty="0" smtClean="0">
                <a:solidFill>
                  <a:schemeClr val="accent2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uk-UA" sz="2800" b="1" i="1" dirty="0">
                <a:solidFill>
                  <a:schemeClr val="accent2"/>
                </a:solidFill>
              </a:rPr>
              <a:t>І. Рєпін “Бурлаки на Волзі”</a:t>
            </a:r>
            <a:endParaRPr lang="ru-RU" sz="2800" b="1" i="1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uk-UA" sz="2800" b="1" i="1" dirty="0" smtClean="0">
                <a:solidFill>
                  <a:schemeClr val="accent2"/>
                </a:solidFill>
              </a:rPr>
              <a:t>       </a:t>
            </a:r>
          </a:p>
          <a:p>
            <a:pPr marL="0" indent="0" algn="ctr">
              <a:buNone/>
            </a:pPr>
            <a:r>
              <a:rPr lang="uk-UA" sz="2800" b="1" i="1" dirty="0" smtClean="0">
                <a:solidFill>
                  <a:schemeClr val="accent2"/>
                </a:solidFill>
              </a:rPr>
              <a:t>    </a:t>
            </a:r>
            <a:endParaRPr lang="uk-UA" dirty="0" smtClean="0"/>
          </a:p>
        </p:txBody>
      </p:sp>
      <p:pic>
        <p:nvPicPr>
          <p:cNvPr id="5" name="Picture 5" descr="img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9" y="1052513"/>
            <a:ext cx="3528640" cy="2448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img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2513"/>
            <a:ext cx="2551112" cy="2448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img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221088"/>
            <a:ext cx="4608512" cy="2343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8257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80"/>
    </mc:Choice>
    <mc:Fallback>
      <p:transition spd="slow" advTm="20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991944"/>
          </a:xfrm>
        </p:spPr>
        <p:txBody>
          <a:bodyPr/>
          <a:lstStyle/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 algn="ctr">
              <a:buNone/>
            </a:pPr>
            <a:r>
              <a:rPr lang="uk-UA" sz="4000" b="1" i="1" dirty="0">
                <a:solidFill>
                  <a:srgbClr val="0000FF"/>
                </a:solidFill>
              </a:rPr>
              <a:t>Механічна робота</a:t>
            </a:r>
            <a:endParaRPr lang="uk-UA" sz="4000" b="1" i="1" dirty="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81037"/>
            <a:ext cx="1778000" cy="1608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692150"/>
            <a:ext cx="1766887" cy="1585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1" y="4437063"/>
            <a:ext cx="1778000" cy="1665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437063"/>
            <a:ext cx="1766888" cy="1665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8915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3514">
        <p:checker/>
      </p:transition>
    </mc:Choice>
    <mc:Fallback>
      <p:transition spd="slow" advTm="13514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31904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uk-UA" sz="2800" b="1" i="1" dirty="0">
                <a:solidFill>
                  <a:srgbClr val="FFFF00"/>
                </a:solidFill>
              </a:rPr>
              <a:t>Механічна робота – це фізична величина, прямо пропорційна добутку сили та пройденого шляху. 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uk-UA" sz="2800" b="1" i="1" dirty="0">
                <a:solidFill>
                  <a:srgbClr val="FFFF00"/>
                </a:solidFill>
              </a:rPr>
              <a:t>Позначається буквою А</a:t>
            </a:r>
            <a:r>
              <a:rPr lang="uk-UA" sz="2800" b="1" i="1" dirty="0" smtClean="0">
                <a:solidFill>
                  <a:srgbClr val="FFFF00"/>
                </a:solidFill>
              </a:rPr>
              <a:t>.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uk-UA" sz="2800" b="1" i="1" dirty="0">
                <a:solidFill>
                  <a:srgbClr val="FFFF00"/>
                </a:solidFill>
              </a:rPr>
              <a:t>Чудовий трикутник </a:t>
            </a:r>
            <a:r>
              <a:rPr lang="uk-UA" sz="2800" b="1" i="1" dirty="0" smtClean="0">
                <a:solidFill>
                  <a:srgbClr val="FFFF00"/>
                </a:solidFill>
              </a:rPr>
              <a:t> (пояснення далі).</a:t>
            </a:r>
            <a:endParaRPr lang="ru-RU" sz="2800" b="1" i="1" dirty="0">
              <a:solidFill>
                <a:srgbClr val="FFFF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uk-UA" sz="2800" b="1" i="1" dirty="0" smtClean="0">
              <a:solidFill>
                <a:srgbClr val="FFFF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uk-UA" sz="2800" b="1" i="1" dirty="0" smtClean="0">
              <a:solidFill>
                <a:srgbClr val="FFFF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uk-UA" sz="2800" b="1" i="1" dirty="0">
              <a:solidFill>
                <a:srgbClr val="FFFF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uk-UA" sz="2800" b="1" i="1" dirty="0" smtClean="0">
              <a:solidFill>
                <a:srgbClr val="FFFF00"/>
              </a:solidFill>
            </a:endParaRPr>
          </a:p>
          <a:p>
            <a:pPr marL="609600" indent="-609600">
              <a:lnSpc>
                <a:spcPct val="90000"/>
              </a:lnSpc>
              <a:buFontTx/>
              <a:buAutoNum type="arabicPeriod" startAt="4"/>
            </a:pPr>
            <a:r>
              <a:rPr lang="uk-UA" sz="2800" b="1" i="1" dirty="0">
                <a:solidFill>
                  <a:srgbClr val="FFFF00"/>
                </a:solidFill>
              </a:rPr>
              <a:t>Робота – величина скалярна.</a:t>
            </a:r>
          </a:p>
          <a:p>
            <a:pPr marL="609600" indent="-609600">
              <a:lnSpc>
                <a:spcPct val="90000"/>
              </a:lnSpc>
              <a:buFontTx/>
              <a:buAutoNum type="arabicPeriod" startAt="4"/>
            </a:pPr>
            <a:r>
              <a:rPr lang="en-US" sz="2800" b="1" i="1" dirty="0">
                <a:solidFill>
                  <a:srgbClr val="FFFF00"/>
                </a:solidFill>
              </a:rPr>
              <a:t>[A] </a:t>
            </a:r>
            <a:r>
              <a:rPr lang="uk-UA" sz="2800" b="1" i="1" dirty="0">
                <a:solidFill>
                  <a:srgbClr val="FFFF00"/>
                </a:solidFill>
              </a:rPr>
              <a:t>= 1 Дж (джоуль</a:t>
            </a:r>
            <a:r>
              <a:rPr lang="uk-UA" sz="2800" b="1" i="1" dirty="0" smtClean="0">
                <a:solidFill>
                  <a:srgbClr val="FFFF00"/>
                </a:solidFill>
              </a:rPr>
              <a:t>).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uk-UA" sz="2800" b="1" i="1" dirty="0">
              <a:solidFill>
                <a:srgbClr val="FFFF00"/>
              </a:solidFill>
            </a:endParaRPr>
          </a:p>
          <a:p>
            <a:endParaRPr lang="uk-UA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96952"/>
            <a:ext cx="2879725" cy="164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2100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32"/>
    </mc:Choice>
    <mc:Fallback>
      <p:transition spd="slow" advTm="22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000" dirty="0"/>
              <a:t>Розглянемо приклади механічної роботи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uk-UA" sz="2400" dirty="0" smtClean="0"/>
              <a:t>Під </a:t>
            </a:r>
            <a:r>
              <a:rPr lang="uk-UA" sz="2400" dirty="0"/>
              <a:t>час піднімання каменя руками механічна робота вико­нується м'язовою силою рук. </a:t>
            </a:r>
            <a:endParaRPr lang="uk-UA" sz="2400" dirty="0" smtClean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uk-UA" sz="2400" dirty="0" smtClean="0"/>
              <a:t>Поїзд </a:t>
            </a:r>
            <a:r>
              <a:rPr lang="uk-UA" sz="2400" dirty="0"/>
              <a:t>рухається під дією сили тяги електровоза, при цьому виконується механічна робота. </a:t>
            </a:r>
            <a:endParaRPr lang="uk-UA" sz="2400" dirty="0" smtClean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uk-UA" sz="2400" dirty="0" smtClean="0"/>
              <a:t>Під </a:t>
            </a:r>
            <a:r>
              <a:rPr lang="uk-UA" sz="2400" dirty="0"/>
              <a:t>час пострілу з рушниці сила тиску порохових газів виконує роботу — переміщує кулю вздовж ствола, швидкість кулі при цьому збільшується</a:t>
            </a:r>
            <a:r>
              <a:rPr lang="uk-UA" sz="2400" dirty="0" smtClean="0"/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uk-UA" sz="2400" dirty="0"/>
              <a:t> Отже,     </a:t>
            </a:r>
            <a:endParaRPr lang="uk-UA" sz="24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uk-UA" sz="2400" dirty="0"/>
              <a:t> </a:t>
            </a:r>
            <a:r>
              <a:rPr lang="uk-UA" sz="2400" b="1" i="1" dirty="0" smtClean="0">
                <a:solidFill>
                  <a:srgbClr val="FF0000"/>
                </a:solidFill>
              </a:rPr>
              <a:t>механічна </a:t>
            </a:r>
            <a:r>
              <a:rPr lang="uk-UA" sz="2400" b="1" i="1" dirty="0">
                <a:solidFill>
                  <a:srgbClr val="FF0000"/>
                </a:solidFill>
              </a:rPr>
              <a:t>робота виконується тоді, коли </a:t>
            </a:r>
            <a:r>
              <a:rPr lang="uk-UA" sz="2400" b="1" i="1" dirty="0" smtClean="0">
                <a:solidFill>
                  <a:srgbClr val="FF0000"/>
                </a:solidFill>
              </a:rPr>
              <a:t>тіло                                    рухається </a:t>
            </a:r>
            <a:r>
              <a:rPr lang="uk-UA" sz="2400" b="1" i="1" dirty="0">
                <a:solidFill>
                  <a:srgbClr val="FF0000"/>
                </a:solidFill>
              </a:rPr>
              <a:t>під дією прикладеної </a:t>
            </a:r>
            <a:r>
              <a:rPr lang="uk-UA" sz="2400" b="1" i="1" dirty="0" smtClean="0">
                <a:solidFill>
                  <a:srgbClr val="FF0000"/>
                </a:solidFill>
              </a:rPr>
              <a:t> до </a:t>
            </a:r>
            <a:r>
              <a:rPr lang="uk-UA" sz="2400" b="1" i="1" dirty="0">
                <a:solidFill>
                  <a:srgbClr val="FF0000"/>
                </a:solidFill>
              </a:rPr>
              <a:t>нього </a:t>
            </a:r>
            <a:r>
              <a:rPr lang="uk-UA" sz="2400" b="1" i="1" dirty="0" smtClean="0">
                <a:solidFill>
                  <a:srgbClr val="FF0000"/>
                </a:solidFill>
              </a:rPr>
              <a:t>сили</a:t>
            </a:r>
            <a:r>
              <a:rPr lang="ru-RU" sz="2400" dirty="0" smtClean="0">
                <a:solidFill>
                  <a:srgbClr val="C00000"/>
                </a:solidFill>
              </a:rPr>
              <a:t>.</a:t>
            </a:r>
            <a:endParaRPr lang="ru-RU" sz="2400" dirty="0">
              <a:solidFill>
                <a:srgbClr val="C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ru-RU" sz="2400" dirty="0"/>
          </a:p>
          <a:p>
            <a:pPr marL="514350" indent="-514350">
              <a:buFont typeface="+mj-lt"/>
              <a:buAutoNum type="arabicPeriod"/>
            </a:pPr>
            <a:endParaRPr lang="uk-UA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6482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9197">
        <p14:prism isInverted="1"/>
      </p:transition>
    </mc:Choice>
    <mc:Fallback>
      <p:transition spd="slow" advTm="391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5.1|4|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.2|5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7.4|14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6|2.8|4.1|2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|2.6|2.4|5.9|7.7|7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4.3|10.4|5.2|4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|4.1|1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5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4|3.3|5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|15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4|2.5|3.2|4.2|3.1|2.9|2.9|2.4|2.3|2.4|2.6|2.9|1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.8|6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7|7.9|13.6|11.7|10.8|2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1|7.5|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.5|2.6|3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3|2.2|2.3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8|4.1|2.8|3.3|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6|8.1|9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263</TotalTime>
  <Words>1041</Words>
  <Application>Microsoft Office PowerPoint</Application>
  <PresentationFormat>Экран (4:3)</PresentationFormat>
  <Paragraphs>181</Paragraphs>
  <Slides>27</Slides>
  <Notes>0</Notes>
  <HiddenSlides>0</HiddenSlides>
  <MMClips>28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Поток</vt:lpstr>
      <vt:lpstr>Microsoft Equation 3.0</vt:lpstr>
      <vt:lpstr>Презентація на тему:  “Механічна робота. Потужність” </vt:lpstr>
      <vt:lpstr>Зміст</vt:lpstr>
      <vt:lpstr>Цілі презентації:</vt:lpstr>
      <vt:lpstr>Робота – загальні знання</vt:lpstr>
      <vt:lpstr>Робота залежить від:</vt:lpstr>
      <vt:lpstr>Презентация PowerPoint</vt:lpstr>
      <vt:lpstr>Презентация PowerPoint</vt:lpstr>
      <vt:lpstr>Презентация PowerPoint</vt:lpstr>
      <vt:lpstr>Розглянемо приклади механічної роботи</vt:lpstr>
      <vt:lpstr>Презентация PowerPoint</vt:lpstr>
      <vt:lpstr>Аналіз загальної формули роботи </vt:lpstr>
      <vt:lpstr>Презентация PowerPoint</vt:lpstr>
      <vt:lpstr>Коли робота = 0 ?</vt:lpstr>
      <vt:lpstr>Презентация PowerPoint</vt:lpstr>
      <vt:lpstr>Робота різних сил</vt:lpstr>
      <vt:lpstr>2. Робота сили пружності </vt:lpstr>
      <vt:lpstr>3. Робота сили тертя</vt:lpstr>
      <vt:lpstr>Презентация PowerPoint</vt:lpstr>
      <vt:lpstr>Презентация PowerPoint</vt:lpstr>
      <vt:lpstr>Презентация PowerPoint</vt:lpstr>
      <vt:lpstr>Презентация PowerPoint</vt:lpstr>
      <vt:lpstr>Потужність</vt:lpstr>
      <vt:lpstr>Презентация PowerPoint</vt:lpstr>
      <vt:lpstr>Поміркуйте</vt:lpstr>
      <vt:lpstr>Заключення</vt:lpstr>
      <vt:lpstr>Презентацію створено за допомогою комп’ютерної програми “Power Point” © ТОВ “Microsoft Office”, 2010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Роман</dc:creator>
  <cp:lastModifiedBy>Роман</cp:lastModifiedBy>
  <cp:revision>23</cp:revision>
  <dcterms:created xsi:type="dcterms:W3CDTF">2012-12-17T12:39:53Z</dcterms:created>
  <dcterms:modified xsi:type="dcterms:W3CDTF">2012-12-17T17:03:37Z</dcterms:modified>
</cp:coreProperties>
</file>