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4CEFF8-846F-4157-9C17-C527A6A1630E}" type="doc">
      <dgm:prSet loTypeId="urn:microsoft.com/office/officeart/2005/8/layout/pyramid2" loCatId="pyramid" qsTypeId="urn:microsoft.com/office/officeart/2005/8/quickstyle/simple1" qsCatId="simple" csTypeId="urn:microsoft.com/office/officeart/2005/8/colors/accent5_4" csCatId="accent5"/>
      <dgm:spPr/>
      <dgm:t>
        <a:bodyPr/>
        <a:lstStyle/>
        <a:p>
          <a:endParaRPr lang="uk-UA"/>
        </a:p>
      </dgm:t>
    </dgm:pt>
    <dgm:pt modelId="{F4DBE595-B74B-42D0-AA26-961FC77C0368}">
      <dgm:prSet/>
      <dgm:spPr/>
      <dgm:t>
        <a:bodyPr/>
        <a:lstStyle/>
        <a:p>
          <a:pPr rtl="0"/>
          <a:r>
            <a:rPr lang="uk-UA" b="0" i="0" baseline="0" smtClean="0"/>
            <a:t>Сила пружності </a:t>
          </a:r>
          <a:endParaRPr lang="uk-UA"/>
        </a:p>
      </dgm:t>
    </dgm:pt>
    <dgm:pt modelId="{E9C777FD-E0E7-40E6-B2DE-6FCA200B1241}" type="parTrans" cxnId="{F7179A9C-BCDC-4CD9-B327-81737A553E9A}">
      <dgm:prSet/>
      <dgm:spPr/>
      <dgm:t>
        <a:bodyPr/>
        <a:lstStyle/>
        <a:p>
          <a:endParaRPr lang="uk-UA"/>
        </a:p>
      </dgm:t>
    </dgm:pt>
    <dgm:pt modelId="{F200ED7F-D7B6-4195-9F07-5152268FB7B1}" type="sibTrans" cxnId="{F7179A9C-BCDC-4CD9-B327-81737A553E9A}">
      <dgm:prSet/>
      <dgm:spPr/>
      <dgm:t>
        <a:bodyPr/>
        <a:lstStyle/>
        <a:p>
          <a:endParaRPr lang="uk-UA"/>
        </a:p>
      </dgm:t>
    </dgm:pt>
    <dgm:pt modelId="{D417A10E-887E-46D1-A303-B24984DF48ED}">
      <dgm:prSet/>
      <dgm:spPr/>
      <dgm:t>
        <a:bodyPr/>
        <a:lstStyle/>
        <a:p>
          <a:pPr rtl="0"/>
          <a:r>
            <a:rPr lang="uk-UA" b="0" i="0" baseline="0" smtClean="0"/>
            <a:t>Сила тертя</a:t>
          </a:r>
          <a:endParaRPr lang="uk-UA"/>
        </a:p>
      </dgm:t>
    </dgm:pt>
    <dgm:pt modelId="{75EBA7E7-C08D-4008-96B6-B3C85E06B6CA}" type="parTrans" cxnId="{5CA32E5A-B630-4E30-9692-B5091356FD69}">
      <dgm:prSet/>
      <dgm:spPr/>
      <dgm:t>
        <a:bodyPr/>
        <a:lstStyle/>
        <a:p>
          <a:endParaRPr lang="uk-UA"/>
        </a:p>
      </dgm:t>
    </dgm:pt>
    <dgm:pt modelId="{2637FC22-9194-4731-BC2C-A442DEFA453A}" type="sibTrans" cxnId="{5CA32E5A-B630-4E30-9692-B5091356FD69}">
      <dgm:prSet/>
      <dgm:spPr/>
      <dgm:t>
        <a:bodyPr/>
        <a:lstStyle/>
        <a:p>
          <a:endParaRPr lang="uk-UA"/>
        </a:p>
      </dgm:t>
    </dgm:pt>
    <dgm:pt modelId="{D2ED2118-23AF-452D-9EAC-484C6CBE0767}">
      <dgm:prSet/>
      <dgm:spPr/>
      <dgm:t>
        <a:bodyPr/>
        <a:lstStyle/>
        <a:p>
          <a:pPr rtl="0"/>
          <a:r>
            <a:rPr lang="uk-UA" b="0" i="0" baseline="0" smtClean="0"/>
            <a:t>Сила тяжіння</a:t>
          </a:r>
          <a:endParaRPr lang="uk-UA"/>
        </a:p>
      </dgm:t>
    </dgm:pt>
    <dgm:pt modelId="{0F626D7B-7C5F-473E-ADE5-E7D094335E87}" type="parTrans" cxnId="{FFD4D75A-C8B4-4F24-A6AE-2613EC31076E}">
      <dgm:prSet/>
      <dgm:spPr/>
      <dgm:t>
        <a:bodyPr/>
        <a:lstStyle/>
        <a:p>
          <a:endParaRPr lang="uk-UA"/>
        </a:p>
      </dgm:t>
    </dgm:pt>
    <dgm:pt modelId="{F9015C6F-DB47-4998-82B7-281B9D350E3A}" type="sibTrans" cxnId="{FFD4D75A-C8B4-4F24-A6AE-2613EC31076E}">
      <dgm:prSet/>
      <dgm:spPr/>
      <dgm:t>
        <a:bodyPr/>
        <a:lstStyle/>
        <a:p>
          <a:endParaRPr lang="uk-UA"/>
        </a:p>
      </dgm:t>
    </dgm:pt>
    <dgm:pt modelId="{FAFADDBA-24CC-4DFD-A81F-349BC45F91B4}" type="pres">
      <dgm:prSet presAssocID="{434CEFF8-846F-4157-9C17-C527A6A1630E}" presName="compositeShape" presStyleCnt="0">
        <dgm:presLayoutVars>
          <dgm:dir/>
          <dgm:resizeHandles/>
        </dgm:presLayoutVars>
      </dgm:prSet>
      <dgm:spPr/>
      <dgm:t>
        <a:bodyPr/>
        <a:lstStyle/>
        <a:p>
          <a:endParaRPr lang="uk-UA"/>
        </a:p>
      </dgm:t>
    </dgm:pt>
    <dgm:pt modelId="{1B761789-9FEB-4E95-82D6-25CC95F8B8F7}" type="pres">
      <dgm:prSet presAssocID="{434CEFF8-846F-4157-9C17-C527A6A1630E}" presName="pyramid" presStyleLbl="node1" presStyleIdx="0" presStyleCnt="1"/>
      <dgm:spPr/>
    </dgm:pt>
    <dgm:pt modelId="{8C6875C1-C331-474A-85E7-8FBB66EDCFC0}" type="pres">
      <dgm:prSet presAssocID="{434CEFF8-846F-4157-9C17-C527A6A1630E}" presName="theList" presStyleCnt="0"/>
      <dgm:spPr/>
    </dgm:pt>
    <dgm:pt modelId="{BF30BDDA-E69A-4C76-BF48-EC537B3D0F03}" type="pres">
      <dgm:prSet presAssocID="{F4DBE595-B74B-42D0-AA26-961FC77C0368}" presName="aNode" presStyleLbl="fgAcc1" presStyleIdx="0" presStyleCnt="3">
        <dgm:presLayoutVars>
          <dgm:bulletEnabled val="1"/>
        </dgm:presLayoutVars>
      </dgm:prSet>
      <dgm:spPr/>
      <dgm:t>
        <a:bodyPr/>
        <a:lstStyle/>
        <a:p>
          <a:endParaRPr lang="uk-UA"/>
        </a:p>
      </dgm:t>
    </dgm:pt>
    <dgm:pt modelId="{F66A8853-5549-4075-9568-6B4F3CC66253}" type="pres">
      <dgm:prSet presAssocID="{F4DBE595-B74B-42D0-AA26-961FC77C0368}" presName="aSpace" presStyleCnt="0"/>
      <dgm:spPr/>
    </dgm:pt>
    <dgm:pt modelId="{B5A47128-4A35-499C-A1AE-4CD75ECB3986}" type="pres">
      <dgm:prSet presAssocID="{D417A10E-887E-46D1-A303-B24984DF48ED}" presName="aNode" presStyleLbl="fgAcc1" presStyleIdx="1" presStyleCnt="3">
        <dgm:presLayoutVars>
          <dgm:bulletEnabled val="1"/>
        </dgm:presLayoutVars>
      </dgm:prSet>
      <dgm:spPr/>
      <dgm:t>
        <a:bodyPr/>
        <a:lstStyle/>
        <a:p>
          <a:endParaRPr lang="uk-UA"/>
        </a:p>
      </dgm:t>
    </dgm:pt>
    <dgm:pt modelId="{C1863B04-91CB-4073-BC49-C09B3E8590C6}" type="pres">
      <dgm:prSet presAssocID="{D417A10E-887E-46D1-A303-B24984DF48ED}" presName="aSpace" presStyleCnt="0"/>
      <dgm:spPr/>
    </dgm:pt>
    <dgm:pt modelId="{3643D452-209B-4367-A4A5-3E6C759852CB}" type="pres">
      <dgm:prSet presAssocID="{D2ED2118-23AF-452D-9EAC-484C6CBE0767}" presName="aNode" presStyleLbl="fgAcc1" presStyleIdx="2" presStyleCnt="3">
        <dgm:presLayoutVars>
          <dgm:bulletEnabled val="1"/>
        </dgm:presLayoutVars>
      </dgm:prSet>
      <dgm:spPr/>
      <dgm:t>
        <a:bodyPr/>
        <a:lstStyle/>
        <a:p>
          <a:endParaRPr lang="uk-UA"/>
        </a:p>
      </dgm:t>
    </dgm:pt>
    <dgm:pt modelId="{6424D987-D15E-404C-A6F3-01C11D9407AE}" type="pres">
      <dgm:prSet presAssocID="{D2ED2118-23AF-452D-9EAC-484C6CBE0767}" presName="aSpace" presStyleCnt="0"/>
      <dgm:spPr/>
    </dgm:pt>
  </dgm:ptLst>
  <dgm:cxnLst>
    <dgm:cxn modelId="{F7179A9C-BCDC-4CD9-B327-81737A553E9A}" srcId="{434CEFF8-846F-4157-9C17-C527A6A1630E}" destId="{F4DBE595-B74B-42D0-AA26-961FC77C0368}" srcOrd="0" destOrd="0" parTransId="{E9C777FD-E0E7-40E6-B2DE-6FCA200B1241}" sibTransId="{F200ED7F-D7B6-4195-9F07-5152268FB7B1}"/>
    <dgm:cxn modelId="{5D6C8D79-A9DA-4FCC-9733-937F92A89B68}" type="presOf" srcId="{D2ED2118-23AF-452D-9EAC-484C6CBE0767}" destId="{3643D452-209B-4367-A4A5-3E6C759852CB}" srcOrd="0" destOrd="0" presId="urn:microsoft.com/office/officeart/2005/8/layout/pyramid2"/>
    <dgm:cxn modelId="{5CA32E5A-B630-4E30-9692-B5091356FD69}" srcId="{434CEFF8-846F-4157-9C17-C527A6A1630E}" destId="{D417A10E-887E-46D1-A303-B24984DF48ED}" srcOrd="1" destOrd="0" parTransId="{75EBA7E7-C08D-4008-96B6-B3C85E06B6CA}" sibTransId="{2637FC22-9194-4731-BC2C-A442DEFA453A}"/>
    <dgm:cxn modelId="{B23F85CF-37FA-4B8E-A861-98014E1432E4}" type="presOf" srcId="{F4DBE595-B74B-42D0-AA26-961FC77C0368}" destId="{BF30BDDA-E69A-4C76-BF48-EC537B3D0F03}" srcOrd="0" destOrd="0" presId="urn:microsoft.com/office/officeart/2005/8/layout/pyramid2"/>
    <dgm:cxn modelId="{D9947549-8550-4878-8D74-89481F13567A}" type="presOf" srcId="{D417A10E-887E-46D1-A303-B24984DF48ED}" destId="{B5A47128-4A35-499C-A1AE-4CD75ECB3986}" srcOrd="0" destOrd="0" presId="urn:microsoft.com/office/officeart/2005/8/layout/pyramid2"/>
    <dgm:cxn modelId="{E0D4FFD5-40D8-4E79-9461-120EA31425A4}" type="presOf" srcId="{434CEFF8-846F-4157-9C17-C527A6A1630E}" destId="{FAFADDBA-24CC-4DFD-A81F-349BC45F91B4}" srcOrd="0" destOrd="0" presId="urn:microsoft.com/office/officeart/2005/8/layout/pyramid2"/>
    <dgm:cxn modelId="{FFD4D75A-C8B4-4F24-A6AE-2613EC31076E}" srcId="{434CEFF8-846F-4157-9C17-C527A6A1630E}" destId="{D2ED2118-23AF-452D-9EAC-484C6CBE0767}" srcOrd="2" destOrd="0" parTransId="{0F626D7B-7C5F-473E-ADE5-E7D094335E87}" sibTransId="{F9015C6F-DB47-4998-82B7-281B9D350E3A}"/>
    <dgm:cxn modelId="{F571BEE8-9DD5-4BC9-B9DA-9D554AB8A502}" type="presParOf" srcId="{FAFADDBA-24CC-4DFD-A81F-349BC45F91B4}" destId="{1B761789-9FEB-4E95-82D6-25CC95F8B8F7}" srcOrd="0" destOrd="0" presId="urn:microsoft.com/office/officeart/2005/8/layout/pyramid2"/>
    <dgm:cxn modelId="{4C5E8D8A-6FB9-4A74-87F8-3147976E5E3C}" type="presParOf" srcId="{FAFADDBA-24CC-4DFD-A81F-349BC45F91B4}" destId="{8C6875C1-C331-474A-85E7-8FBB66EDCFC0}" srcOrd="1" destOrd="0" presId="urn:microsoft.com/office/officeart/2005/8/layout/pyramid2"/>
    <dgm:cxn modelId="{7CBBC031-4E26-4CF5-9153-38E5B7769921}" type="presParOf" srcId="{8C6875C1-C331-474A-85E7-8FBB66EDCFC0}" destId="{BF30BDDA-E69A-4C76-BF48-EC537B3D0F03}" srcOrd="0" destOrd="0" presId="urn:microsoft.com/office/officeart/2005/8/layout/pyramid2"/>
    <dgm:cxn modelId="{0CA8D62B-EE95-4B7A-B189-1623D9A874BA}" type="presParOf" srcId="{8C6875C1-C331-474A-85E7-8FBB66EDCFC0}" destId="{F66A8853-5549-4075-9568-6B4F3CC66253}" srcOrd="1" destOrd="0" presId="urn:microsoft.com/office/officeart/2005/8/layout/pyramid2"/>
    <dgm:cxn modelId="{9139AF63-6DD6-4184-A7D9-77F70E04CE8E}" type="presParOf" srcId="{8C6875C1-C331-474A-85E7-8FBB66EDCFC0}" destId="{B5A47128-4A35-499C-A1AE-4CD75ECB3986}" srcOrd="2" destOrd="0" presId="urn:microsoft.com/office/officeart/2005/8/layout/pyramid2"/>
    <dgm:cxn modelId="{806B6E79-E116-40B2-84E2-6C42C4FEADB6}" type="presParOf" srcId="{8C6875C1-C331-474A-85E7-8FBB66EDCFC0}" destId="{C1863B04-91CB-4073-BC49-C09B3E8590C6}" srcOrd="3" destOrd="0" presId="urn:microsoft.com/office/officeart/2005/8/layout/pyramid2"/>
    <dgm:cxn modelId="{38152752-5495-4C61-AD80-A4E681523072}" type="presParOf" srcId="{8C6875C1-C331-474A-85E7-8FBB66EDCFC0}" destId="{3643D452-209B-4367-A4A5-3E6C759852CB}" srcOrd="4" destOrd="0" presId="urn:microsoft.com/office/officeart/2005/8/layout/pyramid2"/>
    <dgm:cxn modelId="{192D6E1A-F3FD-4D75-B727-8BC852862059}" type="presParOf" srcId="{8C6875C1-C331-474A-85E7-8FBB66EDCFC0}" destId="{6424D987-D15E-404C-A6F3-01C11D9407AE}"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61789-9FEB-4E95-82D6-25CC95F8B8F7}">
      <dsp:nvSpPr>
        <dsp:cNvPr id="0" name=""/>
        <dsp:cNvSpPr/>
      </dsp:nvSpPr>
      <dsp:spPr>
        <a:xfrm>
          <a:off x="1123950" y="0"/>
          <a:ext cx="4724399" cy="4724399"/>
        </a:xfrm>
        <a:prstGeom prst="triangle">
          <a:avLst/>
        </a:prstGeom>
        <a:solidFill>
          <a:schemeClr val="accent5">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30BDDA-E69A-4C76-BF48-EC537B3D0F03}">
      <dsp:nvSpPr>
        <dsp:cNvPr id="0" name=""/>
        <dsp:cNvSpPr/>
      </dsp:nvSpPr>
      <dsp:spPr>
        <a:xfrm>
          <a:off x="3486150" y="474977"/>
          <a:ext cx="3070860" cy="1118354"/>
        </a:xfrm>
        <a:prstGeom prst="roundRect">
          <a:avLst/>
        </a:prstGeom>
        <a:solidFill>
          <a:schemeClr val="lt1">
            <a:alpha val="90000"/>
            <a:hueOff val="0"/>
            <a:satOff val="0"/>
            <a:lumOff val="0"/>
            <a:alphaOff val="0"/>
          </a:schemeClr>
        </a:solidFill>
        <a:ln w="19050" cap="flat" cmpd="sng" algn="ctr">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uk-UA" sz="3100" b="0" i="0" kern="1200" baseline="0" smtClean="0"/>
            <a:t>Сила пружності </a:t>
          </a:r>
          <a:endParaRPr lang="uk-UA" sz="3100" kern="1200"/>
        </a:p>
      </dsp:txBody>
      <dsp:txXfrm>
        <a:off x="3540744" y="529571"/>
        <a:ext cx="2961672" cy="1009166"/>
      </dsp:txXfrm>
    </dsp:sp>
    <dsp:sp modelId="{B5A47128-4A35-499C-A1AE-4CD75ECB3986}">
      <dsp:nvSpPr>
        <dsp:cNvPr id="0" name=""/>
        <dsp:cNvSpPr/>
      </dsp:nvSpPr>
      <dsp:spPr>
        <a:xfrm>
          <a:off x="3486150" y="1733125"/>
          <a:ext cx="3070860" cy="1118354"/>
        </a:xfrm>
        <a:prstGeom prst="roundRect">
          <a:avLst/>
        </a:prstGeom>
        <a:solidFill>
          <a:schemeClr val="lt1">
            <a:alpha val="90000"/>
            <a:hueOff val="0"/>
            <a:satOff val="0"/>
            <a:lumOff val="0"/>
            <a:alphaOff val="0"/>
          </a:schemeClr>
        </a:solidFill>
        <a:ln w="19050" cap="flat" cmpd="sng" algn="ctr">
          <a:solidFill>
            <a:schemeClr val="accent5">
              <a:shade val="50000"/>
              <a:hueOff val="-93616"/>
              <a:satOff val="5299"/>
              <a:lumOff val="244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uk-UA" sz="3100" b="0" i="0" kern="1200" baseline="0" smtClean="0"/>
            <a:t>Сила тертя</a:t>
          </a:r>
          <a:endParaRPr lang="uk-UA" sz="3100" kern="1200"/>
        </a:p>
      </dsp:txBody>
      <dsp:txXfrm>
        <a:off x="3540744" y="1787719"/>
        <a:ext cx="2961672" cy="1009166"/>
      </dsp:txXfrm>
    </dsp:sp>
    <dsp:sp modelId="{3643D452-209B-4367-A4A5-3E6C759852CB}">
      <dsp:nvSpPr>
        <dsp:cNvPr id="0" name=""/>
        <dsp:cNvSpPr/>
      </dsp:nvSpPr>
      <dsp:spPr>
        <a:xfrm>
          <a:off x="3486150" y="2991274"/>
          <a:ext cx="3070860" cy="1118354"/>
        </a:xfrm>
        <a:prstGeom prst="roundRect">
          <a:avLst/>
        </a:prstGeom>
        <a:solidFill>
          <a:schemeClr val="lt1">
            <a:alpha val="90000"/>
            <a:hueOff val="0"/>
            <a:satOff val="0"/>
            <a:lumOff val="0"/>
            <a:alphaOff val="0"/>
          </a:schemeClr>
        </a:solidFill>
        <a:ln w="19050" cap="flat" cmpd="sng" algn="ctr">
          <a:solidFill>
            <a:schemeClr val="accent5">
              <a:shade val="50000"/>
              <a:hueOff val="-93616"/>
              <a:satOff val="5299"/>
              <a:lumOff val="244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uk-UA" sz="3100" b="0" i="0" kern="1200" baseline="0" smtClean="0"/>
            <a:t>Сила тяжіння</a:t>
          </a:r>
          <a:endParaRPr lang="uk-UA" sz="3100" kern="1200"/>
        </a:p>
      </dsp:txBody>
      <dsp:txXfrm>
        <a:off x="3540744" y="3045868"/>
        <a:ext cx="2961672" cy="100916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B4C71EC6-210F-42DE-9C53-41977AD35B3D}" type="datetimeFigureOut">
              <a:rPr lang="ru-RU" smtClean="0"/>
              <a:t>25.12.2012</a:t>
            </a:fld>
            <a:endParaRPr lang="ru-RU"/>
          </a:p>
        </p:txBody>
      </p:sp>
      <p:sp>
        <p:nvSpPr>
          <p:cNvPr id="23" name="Slide Number Placeholder 22"/>
          <p:cNvSpPr>
            <a:spLocks noGrp="1"/>
          </p:cNvSpPr>
          <p:nvPr>
            <p:ph type="sldNum" sz="quarter" idx="11"/>
          </p:nvPr>
        </p:nvSpPr>
        <p:spPr/>
        <p:txBody>
          <a:bodyPr/>
          <a:lstStyle/>
          <a:p>
            <a:fld id="{B19B0651-EE4F-4900-A07F-96A6BFA9D0F0}" type="slidenum">
              <a:rPr lang="ru-RU" smtClean="0"/>
              <a:t>‹#›</a:t>
            </a:fld>
            <a:endParaRPr lang="ru-RU"/>
          </a:p>
        </p:txBody>
      </p:sp>
      <p:sp>
        <p:nvSpPr>
          <p:cNvPr id="24" name="Footer Placeholder 23"/>
          <p:cNvSpPr>
            <a:spLocks noGrp="1"/>
          </p:cNvSpPr>
          <p:nvPr>
            <p:ph type="ftr" sz="quarter" idx="12"/>
          </p:nvPr>
        </p:nvSpPr>
        <p:spPr/>
        <p:txBody>
          <a:bodyPr/>
          <a:lstStyle/>
          <a:p>
            <a:endParaRPr lang="ru-RU"/>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25.12.2012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25.12.2012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11"/>
          <p:cNvSpPr>
            <a:spLocks noGrp="1"/>
          </p:cNvSpPr>
          <p:nvPr>
            <p:ph type="dt" sz="half" idx="14"/>
          </p:nvPr>
        </p:nvSpPr>
        <p:spPr/>
        <p:txBody>
          <a:bodyPr/>
          <a:lstStyle/>
          <a:p>
            <a:fld id="{B4C71EC6-210F-42DE-9C53-41977AD35B3D}" type="datetimeFigureOut">
              <a:rPr lang="ru-RU" smtClean="0"/>
              <a:t>25.12.2012</a:t>
            </a:fld>
            <a:endParaRPr lang="ru-RU"/>
          </a:p>
        </p:txBody>
      </p:sp>
      <p:sp>
        <p:nvSpPr>
          <p:cNvPr id="19" name="Slide Number Placeholder 18"/>
          <p:cNvSpPr>
            <a:spLocks noGrp="1"/>
          </p:cNvSpPr>
          <p:nvPr>
            <p:ph type="sldNum" sz="quarter" idx="15"/>
          </p:nvPr>
        </p:nvSpPr>
        <p:spPr/>
        <p:txBody>
          <a:bodyPr/>
          <a:lstStyle/>
          <a:p>
            <a:fld id="{B19B0651-EE4F-4900-A07F-96A6BFA9D0F0}" type="slidenum">
              <a:rPr lang="ru-RU" smtClean="0"/>
              <a:t>‹#›</a:t>
            </a:fld>
            <a:endParaRPr lang="ru-RU"/>
          </a:p>
        </p:txBody>
      </p:sp>
      <p:sp>
        <p:nvSpPr>
          <p:cNvPr id="21" name="Footer Placeholder 20"/>
          <p:cNvSpPr>
            <a:spLocks noGrp="1"/>
          </p:cNvSpPr>
          <p:nvPr>
            <p:ph type="ftr" sz="quarter" idx="16"/>
          </p:nvPr>
        </p:nvSpPr>
        <p:spPr/>
        <p:txBody>
          <a:bodyPr/>
          <a:lstStyle/>
          <a:p>
            <a:endParaRPr lang="ru-RU"/>
          </a:p>
        </p:txBody>
      </p:sp>
      <p:sp>
        <p:nvSpPr>
          <p:cNvPr id="8" name="Title 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6" name="Date Placeholder 15"/>
          <p:cNvSpPr>
            <a:spLocks noGrp="1"/>
          </p:cNvSpPr>
          <p:nvPr>
            <p:ph type="dt" sz="half" idx="10"/>
          </p:nvPr>
        </p:nvSpPr>
        <p:spPr/>
        <p:txBody>
          <a:bodyPr/>
          <a:lstStyle/>
          <a:p>
            <a:fld id="{B4C71EC6-210F-42DE-9C53-41977AD35B3D}" type="datetimeFigureOut">
              <a:rPr lang="ru-RU" smtClean="0"/>
              <a:t>25.12.2012</a:t>
            </a:fld>
            <a:endParaRPr lang="ru-RU"/>
          </a:p>
        </p:txBody>
      </p:sp>
      <p:sp>
        <p:nvSpPr>
          <p:cNvPr id="20" name="Slide Number Placeholder 19"/>
          <p:cNvSpPr>
            <a:spLocks noGrp="1"/>
          </p:cNvSpPr>
          <p:nvPr>
            <p:ph type="sldNum" sz="quarter" idx="11"/>
          </p:nvPr>
        </p:nvSpPr>
        <p:spPr/>
        <p:txBody>
          <a:bodyPr/>
          <a:lstStyle/>
          <a:p>
            <a:fld id="{B19B0651-EE4F-4900-A07F-96A6BFA9D0F0}" type="slidenum">
              <a:rPr lang="ru-RU" smtClean="0"/>
              <a:t>‹#›</a:t>
            </a:fld>
            <a:endParaRPr lang="ru-RU"/>
          </a:p>
        </p:txBody>
      </p:sp>
      <p:sp>
        <p:nvSpPr>
          <p:cNvPr id="21" name="Footer Placeholder 20"/>
          <p:cNvSpPr>
            <a:spLocks noGrp="1"/>
          </p:cNvSpPr>
          <p:nvPr>
            <p:ph type="ftr" sz="quarter" idx="12"/>
          </p:nvPr>
        </p:nvSpPr>
        <p:spPr/>
        <p:txBody>
          <a:bodyPr/>
          <a:lstStyle/>
          <a:p>
            <a:endParaRPr lang="ru-RU"/>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7" name="Title 26"/>
          <p:cNvSpPr>
            <a:spLocks noGrp="1"/>
          </p:cNvSpPr>
          <p:nvPr>
            <p:ph type="title"/>
          </p:nvPr>
        </p:nvSpPr>
        <p:spPr/>
        <p:txBody>
          <a:bodyPr/>
          <a:lstStyle/>
          <a:p>
            <a:r>
              <a:rPr lang="ru-RU" smtClean="0"/>
              <a:t>Образец заголовка</a:t>
            </a:r>
            <a:endParaRPr lang="en-US" dirty="0"/>
          </a:p>
        </p:txBody>
      </p:sp>
      <p:sp>
        <p:nvSpPr>
          <p:cNvPr id="20" name="Date Placeholder 19"/>
          <p:cNvSpPr>
            <a:spLocks noGrp="1"/>
          </p:cNvSpPr>
          <p:nvPr>
            <p:ph type="dt" sz="half" idx="15"/>
          </p:nvPr>
        </p:nvSpPr>
        <p:spPr/>
        <p:txBody>
          <a:bodyPr/>
          <a:lstStyle/>
          <a:p>
            <a:fld id="{B4C71EC6-210F-42DE-9C53-41977AD35B3D}" type="datetimeFigureOut">
              <a:rPr lang="ru-RU" smtClean="0"/>
              <a:t>25.12.2012</a:t>
            </a:fld>
            <a:endParaRPr lang="ru-RU"/>
          </a:p>
        </p:txBody>
      </p:sp>
      <p:sp>
        <p:nvSpPr>
          <p:cNvPr id="25" name="Slide Number Placeholder 24"/>
          <p:cNvSpPr>
            <a:spLocks noGrp="1"/>
          </p:cNvSpPr>
          <p:nvPr>
            <p:ph type="sldNum" sz="quarter" idx="16"/>
          </p:nvPr>
        </p:nvSpPr>
        <p:spPr/>
        <p:txBody>
          <a:bodyPr/>
          <a:lstStyle/>
          <a:p>
            <a:fld id="{B19B0651-EE4F-4900-A07F-96A6BFA9D0F0}" type="slidenum">
              <a:rPr lang="ru-RU" smtClean="0"/>
              <a:t>‹#›</a:t>
            </a:fld>
            <a:endParaRPr lang="ru-RU"/>
          </a:p>
        </p:txBody>
      </p:sp>
      <p:sp>
        <p:nvSpPr>
          <p:cNvPr id="26" name="Footer Placeholder 25"/>
          <p:cNvSpPr>
            <a:spLocks noGrp="1"/>
          </p:cNvSpPr>
          <p:nvPr>
            <p:ph type="ftr" sz="quarter" idx="17"/>
          </p:nvPr>
        </p:nvSpPr>
        <p:spPr/>
        <p:txBody>
          <a:bodyPr/>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30" name="Title 29"/>
          <p:cNvSpPr>
            <a:spLocks noGrp="1"/>
          </p:cNvSpPr>
          <p:nvPr>
            <p:ph type="title"/>
          </p:nvPr>
        </p:nvSpPr>
        <p:spPr/>
        <p:txBody>
          <a:bodyPr/>
          <a:lstStyle/>
          <a:p>
            <a:r>
              <a:rPr lang="ru-RU" smtClean="0"/>
              <a:t>Образец заголовка</a:t>
            </a:r>
            <a:endParaRPr lang="en-US"/>
          </a:p>
        </p:txBody>
      </p:sp>
      <p:sp>
        <p:nvSpPr>
          <p:cNvPr id="20" name="Date Placeholder 19"/>
          <p:cNvSpPr>
            <a:spLocks noGrp="1"/>
          </p:cNvSpPr>
          <p:nvPr>
            <p:ph type="dt" sz="half" idx="16"/>
          </p:nvPr>
        </p:nvSpPr>
        <p:spPr/>
        <p:txBody>
          <a:bodyPr/>
          <a:lstStyle/>
          <a:p>
            <a:fld id="{B4C71EC6-210F-42DE-9C53-41977AD35B3D}" type="datetimeFigureOut">
              <a:rPr lang="ru-RU" smtClean="0"/>
              <a:t>25.12.2012</a:t>
            </a:fld>
            <a:endParaRPr lang="ru-RU"/>
          </a:p>
        </p:txBody>
      </p:sp>
      <p:sp>
        <p:nvSpPr>
          <p:cNvPr id="24" name="Slide Number Placeholder 23"/>
          <p:cNvSpPr>
            <a:spLocks noGrp="1"/>
          </p:cNvSpPr>
          <p:nvPr>
            <p:ph type="sldNum" sz="quarter" idx="17"/>
          </p:nvPr>
        </p:nvSpPr>
        <p:spPr/>
        <p:txBody>
          <a:bodyPr/>
          <a:lstStyle/>
          <a:p>
            <a:fld id="{B19B0651-EE4F-4900-A07F-96A6BFA9D0F0}" type="slidenum">
              <a:rPr lang="ru-RU" smtClean="0"/>
              <a:t>‹#›</a:t>
            </a:fld>
            <a:endParaRPr lang="ru-RU"/>
          </a:p>
        </p:txBody>
      </p:sp>
      <p:sp>
        <p:nvSpPr>
          <p:cNvPr id="29" name="Footer Placeholder 28"/>
          <p:cNvSpPr>
            <a:spLocks noGrp="1"/>
          </p:cNvSpPr>
          <p:nvPr>
            <p:ph type="ftr" sz="quarter" idx="18"/>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B4C71EC6-210F-42DE-9C53-41977AD35B3D}" type="datetimeFigureOut">
              <a:rPr lang="ru-RU" smtClean="0"/>
              <a:t>25.12.2012</a:t>
            </a:fld>
            <a:endParaRPr lang="ru-RU"/>
          </a:p>
        </p:txBody>
      </p:sp>
      <p:sp>
        <p:nvSpPr>
          <p:cNvPr id="14" name="Slide Number Placeholder 13"/>
          <p:cNvSpPr>
            <a:spLocks noGrp="1"/>
          </p:cNvSpPr>
          <p:nvPr>
            <p:ph type="sldNum" sz="quarter" idx="11"/>
          </p:nvPr>
        </p:nvSpPr>
        <p:spPr/>
        <p:txBody>
          <a:bodyPr/>
          <a:lstStyle/>
          <a:p>
            <a:fld id="{B19B0651-EE4F-4900-A07F-96A6BFA9D0F0}" type="slidenum">
              <a:rPr lang="ru-RU" smtClean="0"/>
              <a:t>‹#›</a:t>
            </a:fld>
            <a:endParaRPr lang="ru-RU"/>
          </a:p>
        </p:txBody>
      </p:sp>
      <p:sp>
        <p:nvSpPr>
          <p:cNvPr id="18" name="Footer Placeholder 17"/>
          <p:cNvSpPr>
            <a:spLocks noGrp="1"/>
          </p:cNvSpPr>
          <p:nvPr>
            <p:ph type="ftr" sz="quarter" idx="12"/>
          </p:nvPr>
        </p:nvSpPr>
        <p:spPr/>
        <p:txBody>
          <a:bodyPr/>
          <a:lstStyle/>
          <a:p>
            <a:endParaRPr lang="ru-RU"/>
          </a:p>
        </p:txBody>
      </p:sp>
      <p:sp>
        <p:nvSpPr>
          <p:cNvPr id="15" name="Title 14"/>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25.12.2012</a:t>
            </a:fld>
            <a:endParaRPr lang="ru-RU"/>
          </a:p>
        </p:txBody>
      </p:sp>
      <p:sp>
        <p:nvSpPr>
          <p:cNvPr id="12" name="Slide Number Placeholder 11"/>
          <p:cNvSpPr>
            <a:spLocks noGrp="1"/>
          </p:cNvSpPr>
          <p:nvPr>
            <p:ph type="sldNum" sz="quarter" idx="11"/>
          </p:nvPr>
        </p:nvSpPr>
        <p:spPr/>
        <p:txBody>
          <a:bodyPr/>
          <a:lstStyle/>
          <a:p>
            <a:fld id="{B19B0651-EE4F-4900-A07F-96A6BFA9D0F0}" type="slidenum">
              <a:rPr lang="ru-RU" smtClean="0"/>
              <a:t>‹#›</a:t>
            </a:fld>
            <a:endParaRPr lang="ru-RU"/>
          </a:p>
        </p:txBody>
      </p:sp>
      <p:sp>
        <p:nvSpPr>
          <p:cNvPr id="13" name="Footer Placeholder 12"/>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ru-RU" smtClean="0"/>
              <a:t>Образец заголовка</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Date Placeholder 12"/>
          <p:cNvSpPr>
            <a:spLocks noGrp="1"/>
          </p:cNvSpPr>
          <p:nvPr>
            <p:ph type="dt" sz="half" idx="15"/>
          </p:nvPr>
        </p:nvSpPr>
        <p:spPr/>
        <p:txBody>
          <a:bodyPr/>
          <a:lstStyle/>
          <a:p>
            <a:fld id="{B4C71EC6-210F-42DE-9C53-41977AD35B3D}" type="datetimeFigureOut">
              <a:rPr lang="ru-RU" smtClean="0"/>
              <a:t>25.12.2012</a:t>
            </a:fld>
            <a:endParaRPr lang="ru-RU"/>
          </a:p>
        </p:txBody>
      </p:sp>
      <p:sp>
        <p:nvSpPr>
          <p:cNvPr id="18" name="Slide Number Placeholder 17"/>
          <p:cNvSpPr>
            <a:spLocks noGrp="1"/>
          </p:cNvSpPr>
          <p:nvPr>
            <p:ph type="sldNum" sz="quarter" idx="16"/>
          </p:nvPr>
        </p:nvSpPr>
        <p:spPr/>
        <p:txBody>
          <a:bodyPr/>
          <a:lstStyle/>
          <a:p>
            <a:fld id="{B19B0651-EE4F-4900-A07F-96A6BFA9D0F0}" type="slidenum">
              <a:rPr lang="ru-RU" smtClean="0"/>
              <a:t>‹#›</a:t>
            </a:fld>
            <a:endParaRPr lang="ru-RU"/>
          </a:p>
        </p:txBody>
      </p:sp>
      <p:sp>
        <p:nvSpPr>
          <p:cNvPr id="20" name="Footer Placeholder 19"/>
          <p:cNvSpPr>
            <a:spLocks noGrp="1"/>
          </p:cNvSpPr>
          <p:nvPr>
            <p:ph type="ftr" sz="quarter" idx="17"/>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ru-RU" smtClean="0"/>
              <a:t>Образец текста</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13" name="Date Placeholder 12"/>
          <p:cNvSpPr>
            <a:spLocks noGrp="1"/>
          </p:cNvSpPr>
          <p:nvPr>
            <p:ph type="dt" sz="half" idx="14"/>
          </p:nvPr>
        </p:nvSpPr>
        <p:spPr/>
        <p:txBody>
          <a:bodyPr/>
          <a:lstStyle/>
          <a:p>
            <a:fld id="{B4C71EC6-210F-42DE-9C53-41977AD35B3D}" type="datetimeFigureOut">
              <a:rPr lang="ru-RU" smtClean="0"/>
              <a:t>25.12.2012</a:t>
            </a:fld>
            <a:endParaRPr lang="ru-RU"/>
          </a:p>
        </p:txBody>
      </p:sp>
      <p:sp>
        <p:nvSpPr>
          <p:cNvPr id="20" name="Slide Number Placeholder 19"/>
          <p:cNvSpPr>
            <a:spLocks noGrp="1"/>
          </p:cNvSpPr>
          <p:nvPr>
            <p:ph type="sldNum" sz="quarter" idx="15"/>
          </p:nvPr>
        </p:nvSpPr>
        <p:spPr/>
        <p:txBody>
          <a:bodyPr/>
          <a:lstStyle/>
          <a:p>
            <a:fld id="{B19B0651-EE4F-4900-A07F-96A6BFA9D0F0}" type="slidenum">
              <a:rPr lang="ru-RU" smtClean="0"/>
              <a:t>‹#›</a:t>
            </a:fld>
            <a:endParaRPr lang="ru-RU"/>
          </a:p>
        </p:txBody>
      </p:sp>
      <p:sp>
        <p:nvSpPr>
          <p:cNvPr id="21" name="Footer Placeholder 20"/>
          <p:cNvSpPr>
            <a:spLocks noGrp="1"/>
          </p:cNvSpPr>
          <p:nvPr>
            <p:ph type="ftr" sz="quarter" idx="16"/>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B4C71EC6-210F-42DE-9C53-41977AD35B3D}" type="datetimeFigureOut">
              <a:rPr lang="ru-RU" smtClean="0"/>
              <a:t>25.12.2012</a:t>
            </a:fld>
            <a:endParaRPr lang="ru-RU"/>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ru-RU"/>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pPr algn="r"/>
            <a:r>
              <a:rPr lang="uk-UA" b="1" dirty="0" smtClean="0"/>
              <a:t>Підготувала: ліцеїст 104н.в. </a:t>
            </a:r>
            <a:r>
              <a:rPr lang="uk-UA" b="1" dirty="0" smtClean="0"/>
              <a:t>Бондаренко </a:t>
            </a:r>
            <a:r>
              <a:rPr lang="uk-UA" b="1" dirty="0" smtClean="0"/>
              <a:t>Оксана</a:t>
            </a:r>
            <a:endParaRPr lang="uk-UA" b="1" dirty="0"/>
          </a:p>
        </p:txBody>
      </p:sp>
      <p:sp>
        <p:nvSpPr>
          <p:cNvPr id="2" name="Заголовок 1"/>
          <p:cNvSpPr>
            <a:spLocks noGrp="1"/>
          </p:cNvSpPr>
          <p:nvPr>
            <p:ph type="title"/>
          </p:nvPr>
        </p:nvSpPr>
        <p:spPr/>
        <p:txBody>
          <a:bodyPr/>
          <a:lstStyle/>
          <a:p>
            <a:r>
              <a:rPr lang="ru-RU" dirty="0" smtClean="0"/>
              <a:t>Динам</a:t>
            </a:r>
            <a:r>
              <a:rPr lang="uk-UA" dirty="0" err="1" smtClean="0"/>
              <a:t>іка</a:t>
            </a:r>
            <a:r>
              <a:rPr lang="uk-UA" dirty="0" smtClean="0"/>
              <a:t>.</a:t>
            </a:r>
            <a:endParaRPr lang="uk-UA" dirty="0"/>
          </a:p>
        </p:txBody>
      </p:sp>
    </p:spTree>
    <p:extLst>
      <p:ext uri="{BB962C8B-B14F-4D97-AF65-F5344CB8AC3E}">
        <p14:creationId xmlns:p14="http://schemas.microsoft.com/office/powerpoint/2010/main" val="364041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ru-RU" dirty="0" err="1"/>
              <a:t>Всі</a:t>
            </a:r>
            <a:r>
              <a:rPr lang="ru-RU" dirty="0"/>
              <a:t> </a:t>
            </a:r>
            <a:r>
              <a:rPr lang="ru-RU" dirty="0" err="1"/>
              <a:t>тіла</a:t>
            </a:r>
            <a:r>
              <a:rPr lang="ru-RU" dirty="0"/>
              <a:t> </a:t>
            </a:r>
            <a:r>
              <a:rPr lang="ru-RU" dirty="0" err="1"/>
              <a:t>притягаються</a:t>
            </a:r>
            <a:r>
              <a:rPr lang="ru-RU" dirty="0"/>
              <a:t> </a:t>
            </a:r>
            <a:r>
              <a:rPr lang="ru-RU" dirty="0" err="1"/>
              <a:t>одне</a:t>
            </a:r>
            <a:r>
              <a:rPr lang="ru-RU" dirty="0"/>
              <a:t> до одного. </a:t>
            </a:r>
            <a:r>
              <a:rPr lang="ru-RU" dirty="0" err="1"/>
              <a:t>Така</a:t>
            </a:r>
            <a:r>
              <a:rPr lang="ru-RU" dirty="0"/>
              <a:t> </a:t>
            </a:r>
            <a:r>
              <a:rPr lang="ru-RU" dirty="0" err="1"/>
              <a:t>універсальна</a:t>
            </a:r>
            <a:r>
              <a:rPr lang="ru-RU" dirty="0"/>
              <a:t> </a:t>
            </a:r>
            <a:r>
              <a:rPr lang="ru-RU" dirty="0" err="1"/>
              <a:t>взаємодія</a:t>
            </a:r>
            <a:r>
              <a:rPr lang="ru-RU" dirty="0"/>
              <a:t> (</a:t>
            </a:r>
            <a:r>
              <a:rPr lang="ru-RU" dirty="0" err="1"/>
              <a:t>гравітаційна</a:t>
            </a:r>
            <a:r>
              <a:rPr lang="ru-RU" dirty="0"/>
              <a:t>) </a:t>
            </a:r>
            <a:r>
              <a:rPr lang="ru-RU" dirty="0" err="1"/>
              <a:t>тим</a:t>
            </a:r>
            <a:r>
              <a:rPr lang="ru-RU" dirty="0"/>
              <a:t> </a:t>
            </a:r>
            <a:r>
              <a:rPr lang="ru-RU" dirty="0" err="1"/>
              <a:t>сильніша</a:t>
            </a:r>
            <a:r>
              <a:rPr lang="ru-RU" dirty="0"/>
              <a:t>, </a:t>
            </a:r>
            <a:r>
              <a:rPr lang="ru-RU" dirty="0" err="1"/>
              <a:t>чим</a:t>
            </a:r>
            <a:r>
              <a:rPr lang="ru-RU" dirty="0"/>
              <a:t> </a:t>
            </a:r>
            <a:r>
              <a:rPr lang="ru-RU" dirty="0" err="1"/>
              <a:t>масивніші</a:t>
            </a:r>
            <a:r>
              <a:rPr lang="ru-RU" dirty="0"/>
              <a:t> </a:t>
            </a:r>
            <a:r>
              <a:rPr lang="ru-RU" dirty="0" err="1"/>
              <a:t>взаємодіючі</a:t>
            </a:r>
            <a:r>
              <a:rPr lang="ru-RU" dirty="0"/>
              <a:t> </a:t>
            </a:r>
            <a:r>
              <a:rPr lang="ru-RU" dirty="0" err="1"/>
              <a:t>тіла</a:t>
            </a:r>
            <a:r>
              <a:rPr lang="ru-RU" dirty="0"/>
              <a:t> і </a:t>
            </a:r>
            <a:r>
              <a:rPr lang="ru-RU" dirty="0" err="1"/>
              <a:t>чим</a:t>
            </a:r>
            <a:r>
              <a:rPr lang="ru-RU" dirty="0"/>
              <a:t> </a:t>
            </a:r>
            <a:r>
              <a:rPr lang="ru-RU" dirty="0" err="1"/>
              <a:t>ближче</a:t>
            </a:r>
            <a:r>
              <a:rPr lang="ru-RU" dirty="0"/>
              <a:t> вони </a:t>
            </a:r>
            <a:r>
              <a:rPr lang="ru-RU" dirty="0" err="1"/>
              <a:t>одне</a:t>
            </a:r>
            <a:r>
              <a:rPr lang="ru-RU" dirty="0"/>
              <a:t> до одного</a:t>
            </a:r>
            <a:r>
              <a:rPr lang="ru-RU" dirty="0" smtClean="0"/>
              <a:t>. </a:t>
            </a:r>
          </a:p>
          <a:p>
            <a:r>
              <a:rPr lang="uk-UA" sz="2400" b="1" i="1" u="sng" dirty="0"/>
              <a:t>Закон всесвітнього тяжіння</a:t>
            </a:r>
            <a:r>
              <a:rPr lang="uk-UA" sz="2400" b="1" i="1" dirty="0"/>
              <a:t>: </a:t>
            </a:r>
            <a:r>
              <a:rPr lang="uk-UA" sz="2400" b="1" i="1" dirty="0" smtClean="0"/>
              <a:t> </a:t>
            </a:r>
            <a:r>
              <a:rPr lang="uk-UA" dirty="0" smtClean="0"/>
              <a:t>будь-які </a:t>
            </a:r>
            <a:r>
              <a:rPr lang="uk-UA" dirty="0"/>
              <a:t>дві матеріальні точки притягають одна одну із силою, яка прямо пропорційна добутку їх мас і обернено пропорційна квадратові </a:t>
            </a:r>
            <a:r>
              <a:rPr lang="uk-UA" dirty="0" smtClean="0"/>
              <a:t>відстані </a:t>
            </a:r>
            <a:r>
              <a:rPr lang="uk-UA" dirty="0"/>
              <a:t>між ними</a:t>
            </a:r>
            <a:r>
              <a:rPr lang="uk-UA" dirty="0" smtClean="0"/>
              <a:t>.</a:t>
            </a:r>
          </a:p>
          <a:p>
            <a:endParaRPr lang="uk-UA" dirty="0" smtClean="0"/>
          </a:p>
          <a:p>
            <a:endParaRPr lang="uk-UA" dirty="0"/>
          </a:p>
          <a:p>
            <a:endParaRPr lang="uk-UA" dirty="0" smtClean="0"/>
          </a:p>
          <a:p>
            <a:r>
              <a:rPr lang="uk-UA" dirty="0" smtClean="0"/>
              <a:t>      Гравітаційна стала.   </a:t>
            </a:r>
            <a:endParaRPr lang="uk-UA" dirty="0"/>
          </a:p>
        </p:txBody>
      </p:sp>
      <p:sp>
        <p:nvSpPr>
          <p:cNvPr id="3" name="Заголовок 2"/>
          <p:cNvSpPr>
            <a:spLocks noGrp="1"/>
          </p:cNvSpPr>
          <p:nvPr>
            <p:ph type="title"/>
          </p:nvPr>
        </p:nvSpPr>
        <p:spPr/>
        <p:txBody>
          <a:bodyPr/>
          <a:lstStyle/>
          <a:p>
            <a:r>
              <a:rPr lang="uk-UA" dirty="0"/>
              <a:t>Гравітаційна взаємодія</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717031"/>
            <a:ext cx="3312368" cy="1008113"/>
          </a:xfrm>
          <a:prstGeom prst="rect">
            <a:avLst/>
          </a:prstGeom>
          <a:ln/>
        </p:spPr>
        <p:style>
          <a:lnRef idx="2">
            <a:schemeClr val="dk1"/>
          </a:lnRef>
          <a:fillRef idx="1">
            <a:schemeClr val="lt1"/>
          </a:fillRef>
          <a:effectRef idx="0">
            <a:schemeClr val="dk1"/>
          </a:effectRef>
          <a:fontRef idx="minor">
            <a:schemeClr val="dk1"/>
          </a:fontRef>
        </p:style>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348093"/>
            <a:ext cx="4104456" cy="367563"/>
          </a:xfrm>
          <a:prstGeom prst="rect">
            <a:avLst/>
          </a:prstGeom>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350794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uk-UA"/>
          </a:p>
        </p:txBody>
      </p:sp>
      <p:pic>
        <p:nvPicPr>
          <p:cNvPr id="2050" name="Picture 2" descr="F:\загруженное.jp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9144" y="28631"/>
            <a:ext cx="9124856" cy="6832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019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4499992" y="1463040"/>
            <a:ext cx="3960440" cy="4198208"/>
          </a:xfrm>
        </p:spPr>
        <p:txBody>
          <a:bodyPr/>
          <a:lstStyle/>
          <a:p>
            <a:r>
              <a:rPr lang="ru-RU" sz="2000" dirty="0" err="1"/>
              <a:t>Основна</a:t>
            </a:r>
            <a:r>
              <a:rPr lang="ru-RU" sz="2000" dirty="0"/>
              <a:t> задача </a:t>
            </a:r>
            <a:r>
              <a:rPr lang="ru-RU" sz="2000" dirty="0" err="1"/>
              <a:t>динаміки</a:t>
            </a:r>
            <a:r>
              <a:rPr lang="ru-RU" sz="2000" dirty="0"/>
              <a:t> </a:t>
            </a:r>
            <a:r>
              <a:rPr lang="ru-RU" sz="2000" dirty="0" err="1"/>
              <a:t>полягає</a:t>
            </a:r>
            <a:r>
              <a:rPr lang="ru-RU" sz="2000" dirty="0"/>
              <a:t> у </a:t>
            </a:r>
            <a:r>
              <a:rPr lang="ru-RU" sz="2000" dirty="0" err="1"/>
              <a:t>визначенні</a:t>
            </a:r>
            <a:r>
              <a:rPr lang="ru-RU" sz="2000" dirty="0"/>
              <a:t> </a:t>
            </a:r>
            <a:r>
              <a:rPr lang="ru-RU" sz="2000" dirty="0" err="1"/>
              <a:t>положення</a:t>
            </a:r>
            <a:r>
              <a:rPr lang="ru-RU" sz="2000" dirty="0"/>
              <a:t> </a:t>
            </a:r>
            <a:r>
              <a:rPr lang="ru-RU" sz="2000" dirty="0" err="1"/>
              <a:t>тіла</a:t>
            </a:r>
            <a:r>
              <a:rPr lang="ru-RU" sz="2000" dirty="0"/>
              <a:t> в </a:t>
            </a:r>
            <a:r>
              <a:rPr lang="ru-RU" sz="2000" dirty="0" err="1"/>
              <a:t>довільний</a:t>
            </a:r>
            <a:r>
              <a:rPr lang="ru-RU" sz="2000" dirty="0"/>
              <a:t> момент часу за </a:t>
            </a:r>
            <a:r>
              <a:rPr lang="ru-RU" sz="2000" dirty="0" err="1"/>
              <a:t>відомим</a:t>
            </a:r>
            <a:r>
              <a:rPr lang="ru-RU" sz="2000" dirty="0"/>
              <a:t> </a:t>
            </a:r>
            <a:r>
              <a:rPr lang="ru-RU" sz="2000" dirty="0" err="1"/>
              <a:t>початковим</a:t>
            </a:r>
            <a:r>
              <a:rPr lang="ru-RU" sz="2000" dirty="0"/>
              <a:t> </a:t>
            </a:r>
            <a:r>
              <a:rPr lang="ru-RU" sz="2000" dirty="0" err="1"/>
              <a:t>положенням</a:t>
            </a:r>
            <a:r>
              <a:rPr lang="ru-RU" sz="2000" dirty="0"/>
              <a:t> </a:t>
            </a:r>
            <a:r>
              <a:rPr lang="ru-RU" sz="2000" dirty="0" err="1"/>
              <a:t>тіла</a:t>
            </a:r>
            <a:r>
              <a:rPr lang="ru-RU" sz="2000" dirty="0"/>
              <a:t>, </a:t>
            </a:r>
            <a:r>
              <a:rPr lang="ru-RU" sz="2000" dirty="0" err="1"/>
              <a:t>його</a:t>
            </a:r>
            <a:r>
              <a:rPr lang="ru-RU" sz="2000" dirty="0"/>
              <a:t> </a:t>
            </a:r>
            <a:r>
              <a:rPr lang="ru-RU" sz="2000" dirty="0" err="1"/>
              <a:t>початковій</a:t>
            </a:r>
            <a:r>
              <a:rPr lang="ru-RU" sz="2000" dirty="0"/>
              <a:t> </a:t>
            </a:r>
            <a:r>
              <a:rPr lang="ru-RU" sz="2000" dirty="0" err="1"/>
              <a:t>швидкості</a:t>
            </a:r>
            <a:r>
              <a:rPr lang="ru-RU" sz="2000" dirty="0"/>
              <a:t> та силам, </a:t>
            </a:r>
            <a:r>
              <a:rPr lang="ru-RU" sz="2000" dirty="0" err="1"/>
              <a:t>що</a:t>
            </a:r>
            <a:r>
              <a:rPr lang="ru-RU" sz="2000" dirty="0"/>
              <a:t> </a:t>
            </a:r>
            <a:r>
              <a:rPr lang="ru-RU" sz="2000" dirty="0" err="1"/>
              <a:t>діють</a:t>
            </a:r>
            <a:r>
              <a:rPr lang="ru-RU" sz="2000" dirty="0"/>
              <a:t> на </a:t>
            </a:r>
            <a:r>
              <a:rPr lang="ru-RU" sz="2000" dirty="0" err="1"/>
              <a:t>нього</a:t>
            </a:r>
            <a:r>
              <a:rPr lang="ru-RU" sz="2000" dirty="0"/>
              <a:t>. В </a:t>
            </a:r>
            <a:r>
              <a:rPr lang="ru-RU" sz="2000" dirty="0" err="1"/>
              <a:t>основі</a:t>
            </a:r>
            <a:r>
              <a:rPr lang="ru-RU" sz="2000" dirty="0"/>
              <a:t> </a:t>
            </a:r>
            <a:r>
              <a:rPr lang="ru-RU" sz="2000" dirty="0" err="1"/>
              <a:t>динаміки</a:t>
            </a:r>
            <a:r>
              <a:rPr lang="ru-RU" sz="2000" dirty="0"/>
              <a:t> лежать три </a:t>
            </a:r>
            <a:r>
              <a:rPr lang="ru-RU" sz="2000" dirty="0" err="1"/>
              <a:t>закони</a:t>
            </a:r>
            <a:r>
              <a:rPr lang="ru-RU" sz="2000" dirty="0"/>
              <a:t>, </a:t>
            </a:r>
            <a:r>
              <a:rPr lang="ru-RU" sz="2000" dirty="0" err="1"/>
              <a:t>сформульовані</a:t>
            </a:r>
            <a:r>
              <a:rPr lang="ru-RU" sz="2000" dirty="0"/>
              <a:t> I. Ньютоном у 1687 р</a:t>
            </a:r>
            <a:r>
              <a:rPr lang="ru-RU" sz="2000" dirty="0" smtClean="0"/>
              <a:t>.</a:t>
            </a:r>
          </a:p>
          <a:p>
            <a:endParaRPr lang="uk-UA" dirty="0"/>
          </a:p>
        </p:txBody>
      </p:sp>
      <p:sp>
        <p:nvSpPr>
          <p:cNvPr id="3" name="Заголовок 2"/>
          <p:cNvSpPr>
            <a:spLocks noGrp="1"/>
          </p:cNvSpPr>
          <p:nvPr>
            <p:ph type="title"/>
          </p:nvPr>
        </p:nvSpPr>
        <p:spPr/>
        <p:txBody>
          <a:bodyPr/>
          <a:lstStyle/>
          <a:p>
            <a:r>
              <a:rPr lang="uk-UA" dirty="0" smtClean="0"/>
              <a:t>           Закони </a:t>
            </a:r>
            <a:r>
              <a:rPr lang="uk-UA" dirty="0"/>
              <a:t>динаміки</a:t>
            </a:r>
          </a:p>
        </p:txBody>
      </p:sp>
      <p:pic>
        <p:nvPicPr>
          <p:cNvPr id="3075" name="Picture 3" descr="F:\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48229"/>
            <a:ext cx="3240360" cy="4478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35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uk-UA" dirty="0"/>
              <a:t>І</a:t>
            </a:r>
            <a:r>
              <a:rPr lang="uk-UA" dirty="0" smtClean="0"/>
              <a:t>снують </a:t>
            </a:r>
            <a:r>
              <a:rPr lang="uk-UA" dirty="0"/>
              <a:t>такі системи відліку, по відношенню до яких тіло, що рухається поступально, не має прискорення, якщо на нього не діють інші тіла (або якщо дії на нього інших тіл скомпенсовані). Такі системи називають </a:t>
            </a:r>
            <a:r>
              <a:rPr lang="uk-UA" i="1" dirty="0" err="1"/>
              <a:t>інерціальними</a:t>
            </a:r>
            <a:r>
              <a:rPr lang="uk-UA" i="1" dirty="0" smtClean="0"/>
              <a:t>.  </a:t>
            </a:r>
            <a:r>
              <a:rPr lang="uk-UA" dirty="0"/>
              <a:t>Н</a:t>
            </a:r>
            <a:r>
              <a:rPr lang="uk-UA" dirty="0" smtClean="0"/>
              <a:t>іякими </a:t>
            </a:r>
            <a:r>
              <a:rPr lang="uk-UA" dirty="0"/>
              <a:t>механічними дослідами всередині </a:t>
            </a:r>
            <a:r>
              <a:rPr lang="uk-UA" dirty="0" err="1"/>
              <a:t>інерціальної</a:t>
            </a:r>
            <a:r>
              <a:rPr lang="uk-UA" dirty="0"/>
              <a:t> системи відліку (ІСВ) не можна визначити, чи знаходиться вона у спокої, чи рухається з </a:t>
            </a:r>
            <a:r>
              <a:rPr lang="en-US" dirty="0"/>
              <a:t>V = </a:t>
            </a:r>
            <a:r>
              <a:rPr lang="en-US" dirty="0" err="1" smtClean="0"/>
              <a:t>const</a:t>
            </a:r>
            <a:r>
              <a:rPr lang="en-US" dirty="0" smtClean="0"/>
              <a:t>;</a:t>
            </a:r>
            <a:r>
              <a:rPr lang="uk-UA" dirty="0" smtClean="0"/>
              <a:t> перехід </a:t>
            </a:r>
            <a:r>
              <a:rPr lang="uk-UA" dirty="0"/>
              <a:t>від однієї ІСВ до іншої не впливає на жодний механічний процес (математичний опис будь-якого закону механіки однаковий в усіх ІСВ</a:t>
            </a:r>
            <a:r>
              <a:rPr lang="uk-UA" dirty="0" smtClean="0"/>
              <a:t>). Отже</a:t>
            </a:r>
            <a:r>
              <a:rPr lang="uk-UA" dirty="0"/>
              <a:t>, всі ІСВ рівноправні.</a:t>
            </a:r>
          </a:p>
          <a:p>
            <a:endParaRPr lang="uk-UA" i="1" dirty="0"/>
          </a:p>
        </p:txBody>
      </p:sp>
      <p:sp>
        <p:nvSpPr>
          <p:cNvPr id="3" name="Заголовок 2"/>
          <p:cNvSpPr>
            <a:spLocks noGrp="1"/>
          </p:cNvSpPr>
          <p:nvPr>
            <p:ph type="title"/>
          </p:nvPr>
        </p:nvSpPr>
        <p:spPr/>
        <p:txBody>
          <a:bodyPr/>
          <a:lstStyle/>
          <a:p>
            <a:r>
              <a:rPr lang="uk-UA" dirty="0"/>
              <a:t>Перший закон Ньютона</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149080"/>
            <a:ext cx="5731250" cy="1440160"/>
          </a:xfrm>
          <a:prstGeom prst="rect">
            <a:avLst/>
          </a:prstGeom>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1031637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ru-RU" sz="2000" dirty="0" err="1"/>
              <a:t>Ч</a:t>
            </a:r>
            <a:r>
              <a:rPr lang="ru-RU" sz="2000" dirty="0" err="1" smtClean="0"/>
              <a:t>ислове</a:t>
            </a:r>
            <a:r>
              <a:rPr lang="ru-RU" sz="2000" dirty="0" smtClean="0"/>
              <a:t> </a:t>
            </a:r>
            <a:r>
              <a:rPr lang="ru-RU" sz="2000" dirty="0" err="1"/>
              <a:t>значення</a:t>
            </a:r>
            <a:r>
              <a:rPr lang="ru-RU" sz="2000" dirty="0"/>
              <a:t> </a:t>
            </a:r>
            <a:r>
              <a:rPr lang="ru-RU" sz="2000" dirty="0" err="1"/>
              <a:t>прискорення</a:t>
            </a:r>
            <a:r>
              <a:rPr lang="ru-RU" sz="2000" dirty="0"/>
              <a:t>, </a:t>
            </a:r>
            <a:r>
              <a:rPr lang="ru-RU" sz="2000" dirty="0" err="1"/>
              <a:t>одержуваного</a:t>
            </a:r>
            <a:r>
              <a:rPr lang="ru-RU" sz="2000" dirty="0"/>
              <a:t> </a:t>
            </a:r>
            <a:r>
              <a:rPr lang="ru-RU" sz="2000" dirty="0" err="1"/>
              <a:t>тілом</a:t>
            </a:r>
            <a:r>
              <a:rPr lang="ru-RU" sz="2000" dirty="0"/>
              <a:t> </a:t>
            </a:r>
            <a:r>
              <a:rPr lang="ru-RU" sz="2000" dirty="0" err="1"/>
              <a:t>масою</a:t>
            </a:r>
            <a:r>
              <a:rPr lang="ru-RU" sz="2000" dirty="0"/>
              <a:t> т </a:t>
            </a:r>
            <a:r>
              <a:rPr lang="ru-RU" sz="2000" dirty="0" err="1"/>
              <a:t>під</a:t>
            </a:r>
            <a:r>
              <a:rPr lang="ru-RU" sz="2000" dirty="0"/>
              <a:t> </a:t>
            </a:r>
            <a:r>
              <a:rPr lang="ru-RU" sz="2000" dirty="0" err="1"/>
              <a:t>дією</a:t>
            </a:r>
            <a:r>
              <a:rPr lang="ru-RU" sz="2000" dirty="0"/>
              <a:t> </a:t>
            </a:r>
            <a:r>
              <a:rPr lang="ru-RU" sz="2000" dirty="0" err="1"/>
              <a:t>сили</a:t>
            </a:r>
            <a:r>
              <a:rPr lang="ru-RU" sz="2000" dirty="0"/>
              <a:t> F, прямо </a:t>
            </a:r>
            <a:r>
              <a:rPr lang="ru-RU" sz="2000" dirty="0" err="1"/>
              <a:t>пропорційне</a:t>
            </a:r>
            <a:r>
              <a:rPr lang="ru-RU" sz="2000" dirty="0"/>
              <a:t> числовому </a:t>
            </a:r>
            <a:r>
              <a:rPr lang="ru-RU" sz="2000" dirty="0" err="1"/>
              <a:t>значенню</a:t>
            </a:r>
            <a:r>
              <a:rPr lang="ru-RU" sz="2000" dirty="0"/>
              <a:t> </a:t>
            </a:r>
            <a:r>
              <a:rPr lang="ru-RU" sz="2000" dirty="0" err="1"/>
              <a:t>сили</a:t>
            </a:r>
            <a:r>
              <a:rPr lang="ru-RU" sz="2000" dirty="0"/>
              <a:t> і </a:t>
            </a:r>
            <a:r>
              <a:rPr lang="ru-RU" sz="2000" dirty="0" err="1"/>
              <a:t>обернено</a:t>
            </a:r>
            <a:r>
              <a:rPr lang="ru-RU" sz="2000" dirty="0"/>
              <a:t> </a:t>
            </a:r>
            <a:r>
              <a:rPr lang="ru-RU" sz="2000" dirty="0" err="1"/>
              <a:t>пропорційне</a:t>
            </a:r>
            <a:r>
              <a:rPr lang="ru-RU" sz="2000" dirty="0"/>
              <a:t> </a:t>
            </a:r>
            <a:r>
              <a:rPr lang="ru-RU" sz="2000" dirty="0" err="1"/>
              <a:t>масі</a:t>
            </a:r>
            <a:r>
              <a:rPr lang="ru-RU" sz="2000" dirty="0"/>
              <a:t> </a:t>
            </a:r>
            <a:r>
              <a:rPr lang="ru-RU" sz="2000" dirty="0" err="1"/>
              <a:t>тіла</a:t>
            </a:r>
            <a:r>
              <a:rPr lang="ru-RU" sz="2000" dirty="0"/>
              <a:t>, а </a:t>
            </a:r>
            <a:r>
              <a:rPr lang="ru-RU" sz="2000" dirty="0" err="1"/>
              <a:t>напрям</a:t>
            </a:r>
            <a:r>
              <a:rPr lang="ru-RU" sz="2000" dirty="0"/>
              <a:t> вектора а </a:t>
            </a:r>
            <a:r>
              <a:rPr lang="ru-RU" sz="2000" dirty="0" err="1"/>
              <a:t>збігається</a:t>
            </a:r>
            <a:r>
              <a:rPr lang="ru-RU" sz="2000" dirty="0"/>
              <a:t> з </a:t>
            </a:r>
            <a:r>
              <a:rPr lang="ru-RU" sz="2000" dirty="0" err="1"/>
              <a:t>напрямом</a:t>
            </a:r>
            <a:r>
              <a:rPr lang="ru-RU" sz="2000" dirty="0"/>
              <a:t> вектора F. </a:t>
            </a:r>
            <a:r>
              <a:rPr lang="ru-RU" sz="2000" dirty="0" err="1"/>
              <a:t>Наслідок</a:t>
            </a:r>
            <a:r>
              <a:rPr lang="ru-RU" sz="2000" dirty="0"/>
              <a:t> з другого закону </a:t>
            </a:r>
            <a:r>
              <a:rPr lang="ru-RU" sz="2000" dirty="0" err="1"/>
              <a:t>Ньютона:</a:t>
            </a:r>
            <a:r>
              <a:rPr lang="ru-RU" sz="2000" b="1" dirty="0" err="1"/>
              <a:t>F</a:t>
            </a:r>
            <a:r>
              <a:rPr lang="ru-RU" sz="2000" b="1" dirty="0"/>
              <a:t>=m*a</a:t>
            </a:r>
            <a:endParaRPr lang="uk-UA" sz="2000" b="1" i="1" dirty="0"/>
          </a:p>
          <a:p>
            <a:endParaRPr lang="uk-UA" dirty="0"/>
          </a:p>
        </p:txBody>
      </p:sp>
      <p:sp>
        <p:nvSpPr>
          <p:cNvPr id="3" name="Заголовок 2"/>
          <p:cNvSpPr>
            <a:spLocks noGrp="1"/>
          </p:cNvSpPr>
          <p:nvPr>
            <p:ph type="title"/>
          </p:nvPr>
        </p:nvSpPr>
        <p:spPr/>
        <p:txBody>
          <a:bodyPr/>
          <a:lstStyle/>
          <a:p>
            <a:r>
              <a:rPr lang="ru-RU" b="1" dirty="0" err="1"/>
              <a:t>Другий</a:t>
            </a:r>
            <a:r>
              <a:rPr lang="ru-RU" b="1" dirty="0"/>
              <a:t> закон Ньютона</a:t>
            </a:r>
            <a:endParaRPr lang="uk-U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940270"/>
            <a:ext cx="2671644" cy="1296144"/>
          </a:xfrm>
          <a:prstGeom prst="rect">
            <a:avLst/>
          </a:prstGeom>
          <a:ln/>
        </p:spPr>
        <p:style>
          <a:lnRef idx="2">
            <a:schemeClr val="dk1"/>
          </a:lnRef>
          <a:fillRef idx="1">
            <a:schemeClr val="lt1"/>
          </a:fillRef>
          <a:effectRef idx="0">
            <a:schemeClr val="dk1"/>
          </a:effectRef>
          <a:fontRef idx="minor">
            <a:schemeClr val="dk1"/>
          </a:fontRef>
        </p:style>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5394" y="5085184"/>
            <a:ext cx="3031684" cy="896696"/>
          </a:xfrm>
          <a:prstGeom prst="rect">
            <a:avLst/>
          </a:prstGeom>
          <a:ln/>
        </p:spPr>
        <p:style>
          <a:lnRef idx="2">
            <a:schemeClr val="dk1"/>
          </a:lnRef>
          <a:fillRef idx="1">
            <a:schemeClr val="lt1"/>
          </a:fillRef>
          <a:effectRef idx="0">
            <a:schemeClr val="dk1"/>
          </a:effectRef>
          <a:fontRef idx="minor">
            <a:schemeClr val="dk1"/>
          </a:fontRef>
        </p:style>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2940270"/>
            <a:ext cx="3000944" cy="1531094"/>
          </a:xfrm>
          <a:prstGeom prst="rect">
            <a:avLst/>
          </a:prstGeom>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3381697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uk-UA"/>
          </a:p>
        </p:txBody>
      </p:sp>
      <p:pic>
        <p:nvPicPr>
          <p:cNvPr id="7170" name="Picture 2" descr="F:\images.jp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0" y="12113"/>
            <a:ext cx="9144000" cy="6845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9997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ru-RU" sz="2400" dirty="0" err="1"/>
              <a:t>С</a:t>
            </a:r>
            <a:r>
              <a:rPr lang="ru-RU" sz="2400" dirty="0" err="1" smtClean="0"/>
              <a:t>или</a:t>
            </a:r>
            <a:r>
              <a:rPr lang="ru-RU" sz="2400" dirty="0"/>
              <a:t>, з </a:t>
            </a:r>
            <a:r>
              <a:rPr lang="ru-RU" sz="2400" dirty="0" err="1"/>
              <a:t>якими</a:t>
            </a:r>
            <a:r>
              <a:rPr lang="ru-RU" sz="2400" dirty="0"/>
              <a:t> будь-</a:t>
            </a:r>
            <a:r>
              <a:rPr lang="ru-RU" sz="2400" dirty="0" err="1"/>
              <a:t>які</a:t>
            </a:r>
            <a:r>
              <a:rPr lang="ru-RU" sz="2400" dirty="0"/>
              <a:t> два </a:t>
            </a:r>
            <a:r>
              <a:rPr lang="ru-RU" sz="2400" dirty="0" err="1"/>
              <a:t>тіла</a:t>
            </a:r>
            <a:r>
              <a:rPr lang="ru-RU" sz="2400" dirty="0"/>
              <a:t> </a:t>
            </a:r>
            <a:r>
              <a:rPr lang="ru-RU" sz="2400" dirty="0" err="1"/>
              <a:t>діють</a:t>
            </a:r>
            <a:r>
              <a:rPr lang="ru-RU" sz="2400" dirty="0"/>
              <a:t> </a:t>
            </a:r>
            <a:r>
              <a:rPr lang="ru-RU" sz="2400" dirty="0" err="1"/>
              <a:t>одне</a:t>
            </a:r>
            <a:r>
              <a:rPr lang="ru-RU" sz="2400" dirty="0"/>
              <a:t> на </a:t>
            </a:r>
            <a:r>
              <a:rPr lang="ru-RU" sz="2400" dirty="0" err="1"/>
              <a:t>одне</a:t>
            </a:r>
            <a:r>
              <a:rPr lang="ru-RU" sz="2400" dirty="0"/>
              <a:t>, </a:t>
            </a:r>
            <a:r>
              <a:rPr lang="ru-RU" sz="2400" dirty="0" err="1"/>
              <a:t>чисельно</a:t>
            </a:r>
            <a:r>
              <a:rPr lang="ru-RU" sz="2400" dirty="0"/>
              <a:t> </a:t>
            </a:r>
            <a:r>
              <a:rPr lang="ru-RU" sz="2400" dirty="0" err="1"/>
              <a:t>рівні</a:t>
            </a:r>
            <a:r>
              <a:rPr lang="ru-RU" sz="2400" dirty="0"/>
              <a:t>, </a:t>
            </a:r>
            <a:r>
              <a:rPr lang="ru-RU" sz="2400" dirty="0" err="1"/>
              <a:t>протилежно</a:t>
            </a:r>
            <a:r>
              <a:rPr lang="ru-RU" sz="2400" dirty="0"/>
              <a:t> </a:t>
            </a:r>
            <a:r>
              <a:rPr lang="ru-RU" sz="2400" dirty="0" err="1"/>
              <a:t>направлені</a:t>
            </a:r>
            <a:r>
              <a:rPr lang="ru-RU" sz="2400" dirty="0"/>
              <a:t> </a:t>
            </a:r>
            <a:r>
              <a:rPr lang="ru-RU" sz="2400" b="1" dirty="0"/>
              <a:t>F12 = F21</a:t>
            </a:r>
            <a:r>
              <a:rPr lang="ru-RU" sz="2400" dirty="0"/>
              <a:t> і </a:t>
            </a:r>
            <a:r>
              <a:rPr lang="ru-RU" sz="2400" dirty="0" err="1"/>
              <a:t>діють</a:t>
            </a:r>
            <a:r>
              <a:rPr lang="ru-RU" sz="2400" dirty="0"/>
              <a:t> </a:t>
            </a:r>
            <a:r>
              <a:rPr lang="ru-RU" sz="2400" dirty="0" err="1"/>
              <a:t>вздовж</a:t>
            </a:r>
            <a:r>
              <a:rPr lang="ru-RU" sz="2400" dirty="0"/>
              <a:t> </a:t>
            </a:r>
            <a:r>
              <a:rPr lang="ru-RU" sz="2400" dirty="0" err="1"/>
              <a:t>однієї</a:t>
            </a:r>
            <a:r>
              <a:rPr lang="ru-RU" sz="2400" dirty="0"/>
              <a:t> </a:t>
            </a:r>
            <a:r>
              <a:rPr lang="ru-RU" sz="2400" dirty="0" err="1"/>
              <a:t>прямої</a:t>
            </a:r>
            <a:r>
              <a:rPr lang="ru-RU" sz="2400" dirty="0"/>
              <a:t>.</a:t>
            </a:r>
            <a:endParaRPr lang="uk-UA" sz="2400" b="1" i="1" dirty="0"/>
          </a:p>
          <a:p>
            <a:endParaRPr lang="uk-UA" dirty="0"/>
          </a:p>
        </p:txBody>
      </p:sp>
      <p:sp>
        <p:nvSpPr>
          <p:cNvPr id="3" name="Заголовок 2"/>
          <p:cNvSpPr>
            <a:spLocks noGrp="1"/>
          </p:cNvSpPr>
          <p:nvPr>
            <p:ph type="title"/>
          </p:nvPr>
        </p:nvSpPr>
        <p:spPr/>
        <p:txBody>
          <a:bodyPr/>
          <a:lstStyle/>
          <a:p>
            <a:r>
              <a:rPr lang="uk-UA" dirty="0"/>
              <a:t>Третій закон </a:t>
            </a:r>
            <a:r>
              <a:rPr lang="uk-UA" dirty="0" smtClean="0"/>
              <a:t>Ньютона</a:t>
            </a:r>
            <a:endParaRPr lang="uk-UA"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305174"/>
            <a:ext cx="3582690" cy="1070689"/>
          </a:xfrm>
          <a:prstGeom prst="rect">
            <a:avLst/>
          </a:prstGeom>
          <a:ln/>
        </p:spPr>
        <p:style>
          <a:lnRef idx="2">
            <a:schemeClr val="dk1"/>
          </a:lnRef>
          <a:fillRef idx="1">
            <a:schemeClr val="lt1"/>
          </a:fillRef>
          <a:effectRef idx="0">
            <a:schemeClr val="dk1"/>
          </a:effectRef>
          <a:fontRef idx="minor">
            <a:schemeClr val="dk1"/>
          </a:fontRef>
        </p:style>
      </p:pic>
      <p:pic>
        <p:nvPicPr>
          <p:cNvPr id="6149" name="Picture 5" descr="\ Vec {F_1} = \ vec {-F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4869160"/>
            <a:ext cx="3806696" cy="1152128"/>
          </a:xfrm>
          <a:prstGeom prst="rect">
            <a:avLst/>
          </a:prstGeom>
          <a:ln/>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80903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fade">
                                      <p:cBhvr>
                                        <p:cTn id="12"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uk-UA" dirty="0"/>
              <a:t>Існування інерційних систем відліку лише постулюється першим законом Ньютона. Реальні системи відліку, пов'язані, наприклад, з Землею або з Сонцем, не володіють повною мірою властивістю </a:t>
            </a:r>
            <a:r>
              <a:rPr lang="uk-UA" dirty="0" err="1"/>
              <a:t>інерціальній</a:t>
            </a:r>
            <a:r>
              <a:rPr lang="uk-UA" dirty="0"/>
              <a:t> в силу їх кругового руху. Взагалі кажучи, експериментально довести існування ІСО неможливо, оскільки для цього необхідна наявність вільного тіла (</a:t>
            </a:r>
            <a:r>
              <a:rPr lang="uk-UA" dirty="0" err="1"/>
              <a:t>тіла</a:t>
            </a:r>
            <a:r>
              <a:rPr lang="uk-UA" dirty="0"/>
              <a:t> на яке не діють ніякі сили), а те, що тіло є вільним, може бути показано лише в </a:t>
            </a:r>
            <a:r>
              <a:rPr lang="en-US" dirty="0"/>
              <a:t>ISO. </a:t>
            </a:r>
            <a:r>
              <a:rPr lang="uk-UA" dirty="0"/>
              <a:t>Опис ж руху в неінерційній системах відліку, що рухаються з прискоренням щодо інерційних, вимагає введення т. </a:t>
            </a:r>
            <a:r>
              <a:rPr lang="uk-UA" dirty="0" err="1"/>
              <a:t>зв</a:t>
            </a:r>
            <a:r>
              <a:rPr lang="uk-UA" dirty="0"/>
              <a:t>. фіктивних сил таких як сила інерції, відцентрова сила або сила </a:t>
            </a:r>
            <a:r>
              <a:rPr lang="uk-UA" dirty="0" err="1"/>
              <a:t>Коріоліса</a:t>
            </a:r>
            <a:r>
              <a:rPr lang="uk-UA" dirty="0"/>
              <a:t>. Ці "сили" не обумовлені взаємодією тіл, тобто за своєю природою не є силами і вводяться лише для збереження форми другого закону Ньютона</a:t>
            </a:r>
            <a:r>
              <a:rPr lang="uk-UA" dirty="0" smtClean="0"/>
              <a:t>: </a:t>
            </a:r>
          </a:p>
          <a:p>
            <a:endParaRPr lang="uk-UA" dirty="0"/>
          </a:p>
        </p:txBody>
      </p:sp>
      <p:sp>
        <p:nvSpPr>
          <p:cNvPr id="3" name="Заголовок 2"/>
          <p:cNvSpPr>
            <a:spLocks noGrp="1"/>
          </p:cNvSpPr>
          <p:nvPr>
            <p:ph type="title"/>
          </p:nvPr>
        </p:nvSpPr>
        <p:spPr/>
        <p:txBody>
          <a:bodyPr>
            <a:normAutofit fontScale="90000"/>
          </a:bodyPr>
          <a:lstStyle/>
          <a:p>
            <a:r>
              <a:rPr lang="ru-RU" dirty="0" err="1" smtClean="0"/>
              <a:t>Закони</a:t>
            </a:r>
            <a:r>
              <a:rPr lang="ru-RU" dirty="0" smtClean="0"/>
              <a:t> </a:t>
            </a:r>
            <a:r>
              <a:rPr lang="ru-RU" dirty="0"/>
              <a:t>Ньютона в </a:t>
            </a:r>
            <a:r>
              <a:rPr lang="ru-RU" dirty="0" err="1"/>
              <a:t>неінерційній</a:t>
            </a:r>
            <a:r>
              <a:rPr lang="ru-RU" dirty="0"/>
              <a:t> системах </a:t>
            </a:r>
            <a:r>
              <a:rPr lang="ru-RU" dirty="0" err="1" smtClean="0"/>
              <a:t>відліку</a:t>
            </a:r>
            <a:r>
              <a:rPr lang="ru-RU" dirty="0" smtClean="0"/>
              <a:t>.</a:t>
            </a:r>
            <a:endParaRPr lang="uk-UA"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5115259"/>
            <a:ext cx="2476938" cy="701799"/>
          </a:xfrm>
          <a:prstGeom prst="rect">
            <a:avLst/>
          </a:prstGeom>
        </p:spPr>
        <p:style>
          <a:lnRef idx="2">
            <a:schemeClr val="dk1"/>
          </a:lnRef>
          <a:fillRef idx="1">
            <a:schemeClr val="lt1"/>
          </a:fillRef>
          <a:effectRef idx="0">
            <a:schemeClr val="dk1"/>
          </a:effectRef>
          <a:fontRef idx="minor">
            <a:schemeClr val="dk1"/>
          </a:fontRef>
        </p:style>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4797152"/>
            <a:ext cx="1656184" cy="1535735"/>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671263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907704" y="2276872"/>
            <a:ext cx="7680960" cy="1066800"/>
          </a:xfrm>
        </p:spPr>
        <p:txBody>
          <a:bodyPr>
            <a:normAutofit/>
          </a:bodyPr>
          <a:lstStyle/>
          <a:p>
            <a:r>
              <a:rPr lang="uk-UA" sz="6000" dirty="0" smtClean="0"/>
              <a:t>Дякую за увагу !</a:t>
            </a:r>
            <a:endParaRPr lang="uk-UA" sz="6000" dirty="0"/>
          </a:p>
        </p:txBody>
      </p:sp>
    </p:spTree>
    <p:extLst>
      <p:ext uri="{BB962C8B-B14F-4D97-AF65-F5344CB8AC3E}">
        <p14:creationId xmlns:p14="http://schemas.microsoft.com/office/powerpoint/2010/main" val="130277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normAutofit/>
          </a:bodyPr>
          <a:lstStyle/>
          <a:p>
            <a:r>
              <a:rPr lang="uk-UA" sz="2400" b="1" u="sng" dirty="0" smtClean="0"/>
              <a:t>Динаміка</a:t>
            </a:r>
            <a:r>
              <a:rPr lang="uk-UA" sz="2400" dirty="0" smtClean="0"/>
              <a:t> – розділ механіки, що вивчає закони руху тіл під дією прикладених до них сил. Динаміка оперує такими поняттями, як маса, сила, імпульс , енергія.</a:t>
            </a:r>
          </a:p>
          <a:p>
            <a:r>
              <a:rPr lang="uk-UA" sz="2400" dirty="0" smtClean="0"/>
              <a:t>Класична динаміка описує рухи об</a:t>
            </a:r>
            <a:r>
              <a:rPr lang="en-US" sz="2400" dirty="0" smtClean="0"/>
              <a:t>’</a:t>
            </a:r>
            <a:r>
              <a:rPr lang="uk-UA" sz="2400" dirty="0" err="1" smtClean="0"/>
              <a:t>єктів</a:t>
            </a:r>
            <a:r>
              <a:rPr lang="uk-UA" sz="2400" dirty="0" smtClean="0"/>
              <a:t> дуже малих розмірів(елементарні частинки) і при руках зі швидкостями близькими до швидкості світла. Такі рухи підкоряються іншим законам.</a:t>
            </a:r>
            <a:endParaRPr lang="uk-UA" sz="2400" dirty="0"/>
          </a:p>
        </p:txBody>
      </p:sp>
      <p:sp>
        <p:nvSpPr>
          <p:cNvPr id="3" name="Заголовок 2"/>
          <p:cNvSpPr>
            <a:spLocks noGrp="1"/>
          </p:cNvSpPr>
          <p:nvPr>
            <p:ph type="title"/>
          </p:nvPr>
        </p:nvSpPr>
        <p:spPr/>
        <p:txBody>
          <a:bodyPr/>
          <a:lstStyle/>
          <a:p>
            <a:r>
              <a:rPr lang="uk-UA" dirty="0" smtClean="0"/>
              <a:t>Динаміка</a:t>
            </a:r>
            <a:endParaRPr lang="uk-UA" dirty="0"/>
          </a:p>
        </p:txBody>
      </p:sp>
    </p:spTree>
    <p:extLst>
      <p:ext uri="{BB962C8B-B14F-4D97-AF65-F5344CB8AC3E}">
        <p14:creationId xmlns:p14="http://schemas.microsoft.com/office/powerpoint/2010/main" val="405588988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467544" y="1916832"/>
            <a:ext cx="7680960" cy="4724400"/>
          </a:xfrm>
        </p:spPr>
        <p:txBody>
          <a:bodyPr/>
          <a:lstStyle/>
          <a:p>
            <a:pPr marL="285750" indent="-285750">
              <a:buFont typeface="Arial" pitchFamily="34" charset="0"/>
              <a:buChar char="•"/>
            </a:pPr>
            <a:r>
              <a:rPr lang="uk-UA" sz="2800" dirty="0"/>
              <a:t>Д</a:t>
            </a:r>
            <a:r>
              <a:rPr lang="uk-UA" sz="2800" dirty="0" smtClean="0"/>
              <a:t>инаміку матеріальної точки ;</a:t>
            </a:r>
          </a:p>
          <a:p>
            <a:pPr marL="285750" indent="-285750">
              <a:buFont typeface="Arial" pitchFamily="34" charset="0"/>
              <a:buChar char="•"/>
            </a:pPr>
            <a:r>
              <a:rPr lang="uk-UA" sz="2800" dirty="0" smtClean="0"/>
              <a:t>Динаміку систем матеріальної точки;</a:t>
            </a:r>
          </a:p>
          <a:p>
            <a:pPr marL="285750" indent="-285750">
              <a:buFont typeface="Arial" pitchFamily="34" charset="0"/>
              <a:buChar char="•"/>
            </a:pPr>
            <a:r>
              <a:rPr lang="uk-UA" sz="2800" dirty="0" smtClean="0"/>
              <a:t>Динаміку пружного і пластичного деформованого тіла;</a:t>
            </a:r>
          </a:p>
          <a:p>
            <a:pPr marL="285750" indent="-285750">
              <a:buFont typeface="Arial" pitchFamily="34" charset="0"/>
              <a:buChar char="•"/>
            </a:pPr>
            <a:r>
              <a:rPr lang="uk-UA" sz="2800" dirty="0" smtClean="0"/>
              <a:t>Динаміку газів і рідин тощо.</a:t>
            </a:r>
          </a:p>
          <a:p>
            <a:pPr marL="285750" indent="-285750">
              <a:buFont typeface="Arial" pitchFamily="34" charset="0"/>
              <a:buChar char="•"/>
            </a:pPr>
            <a:endParaRPr lang="uk-UA" dirty="0"/>
          </a:p>
        </p:txBody>
      </p:sp>
      <p:sp>
        <p:nvSpPr>
          <p:cNvPr id="3" name="Заголовок 2"/>
          <p:cNvSpPr>
            <a:spLocks noGrp="1"/>
          </p:cNvSpPr>
          <p:nvPr>
            <p:ph type="title"/>
          </p:nvPr>
        </p:nvSpPr>
        <p:spPr>
          <a:xfrm>
            <a:off x="467544" y="260648"/>
            <a:ext cx="7680960" cy="1066800"/>
          </a:xfrm>
        </p:spPr>
        <p:txBody>
          <a:bodyPr/>
          <a:lstStyle/>
          <a:p>
            <a:r>
              <a:rPr lang="uk-UA" dirty="0" smtClean="0"/>
              <a:t> Динаміку поділяють на :</a:t>
            </a:r>
            <a:endParaRPr lang="uk-UA" dirty="0"/>
          </a:p>
        </p:txBody>
      </p:sp>
    </p:spTree>
    <p:extLst>
      <p:ext uri="{BB962C8B-B14F-4D97-AF65-F5344CB8AC3E}">
        <p14:creationId xmlns:p14="http://schemas.microsoft.com/office/powerpoint/2010/main" val="401844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1463040"/>
            <a:ext cx="5155678" cy="4724400"/>
          </a:xfrm>
        </p:spPr>
        <p:txBody>
          <a:bodyPr>
            <a:normAutofit lnSpcReduction="10000"/>
          </a:bodyPr>
          <a:lstStyle/>
          <a:p>
            <a:r>
              <a:rPr lang="uk-UA" b="1" u="sng" dirty="0"/>
              <a:t>Сила</a:t>
            </a:r>
            <a:r>
              <a:rPr lang="uk-UA" dirty="0"/>
              <a:t> — фізична величина, що характеризує ступінь взаємодії тіл. При дії </a:t>
            </a:r>
            <a:r>
              <a:rPr lang="uk-UA" dirty="0" err="1"/>
              <a:t>незрівноваженої</a:t>
            </a:r>
            <a:r>
              <a:rPr lang="uk-UA" dirty="0"/>
              <a:t> сили на фізичне тіло його рух змінюється, тобто тіло набуває прискорення</a:t>
            </a:r>
            <a:r>
              <a:rPr lang="uk-UA" dirty="0" smtClean="0"/>
              <a:t>. Сила </a:t>
            </a:r>
            <a:r>
              <a:rPr lang="uk-UA" dirty="0"/>
              <a:t>є векторною величиною — крім числа, що позначає більшу чи меншу дію, вона характеризується ще й напрямком дії. 1 Н - це сила, яка, діючи на тіло масою 1кг протягом 1с, змінює швидкість руху на 1м/с. Причиною зміни швидкості руху тіла є сила. 1 Н = </a:t>
            </a:r>
            <a:r>
              <a:rPr lang="uk-UA" dirty="0" smtClean="0"/>
              <a:t>1кг•1м/с .  Сили </a:t>
            </a:r>
            <a:r>
              <a:rPr lang="uk-UA" dirty="0"/>
              <a:t>можуть діяти на тіло вздовж однієї прямої в одному напрямку і у протилежних напрямках</a:t>
            </a:r>
            <a:r>
              <a:rPr lang="uk-UA" dirty="0" smtClean="0"/>
              <a:t>.</a:t>
            </a:r>
          </a:p>
          <a:p>
            <a:r>
              <a:rPr lang="ru-RU" dirty="0"/>
              <a:t>1. R = F1 + F2 - </a:t>
            </a:r>
            <a:r>
              <a:rPr lang="ru-RU" dirty="0" err="1"/>
              <a:t>рівнодійна</a:t>
            </a:r>
            <a:r>
              <a:rPr lang="ru-RU" dirty="0"/>
              <a:t> </a:t>
            </a:r>
            <a:r>
              <a:rPr lang="ru-RU" dirty="0" err="1"/>
              <a:t>двох</a:t>
            </a:r>
            <a:r>
              <a:rPr lang="ru-RU" dirty="0"/>
              <a:t> сил, </a:t>
            </a:r>
            <a:r>
              <a:rPr lang="ru-RU" dirty="0" err="1"/>
              <a:t>що</a:t>
            </a:r>
            <a:r>
              <a:rPr lang="ru-RU" dirty="0"/>
              <a:t> </a:t>
            </a:r>
            <a:r>
              <a:rPr lang="ru-RU" dirty="0" err="1"/>
              <a:t>діють</a:t>
            </a:r>
            <a:r>
              <a:rPr lang="ru-RU" dirty="0"/>
              <a:t> в одному </a:t>
            </a:r>
            <a:r>
              <a:rPr lang="ru-RU" dirty="0" err="1"/>
              <a:t>напрямку</a:t>
            </a:r>
            <a:r>
              <a:rPr lang="ru-RU" dirty="0"/>
              <a:t> 2. R = F1 – F2 - </a:t>
            </a:r>
            <a:r>
              <a:rPr lang="ru-RU" dirty="0" err="1"/>
              <a:t>рівнодійна</a:t>
            </a:r>
            <a:r>
              <a:rPr lang="ru-RU" dirty="0"/>
              <a:t> </a:t>
            </a:r>
            <a:r>
              <a:rPr lang="ru-RU" dirty="0" err="1"/>
              <a:t>двох</a:t>
            </a:r>
            <a:r>
              <a:rPr lang="ru-RU" dirty="0"/>
              <a:t> сил, </a:t>
            </a:r>
            <a:r>
              <a:rPr lang="ru-RU" dirty="0" err="1"/>
              <a:t>що</a:t>
            </a:r>
            <a:r>
              <a:rPr lang="ru-RU" dirty="0"/>
              <a:t> </a:t>
            </a:r>
            <a:r>
              <a:rPr lang="ru-RU" dirty="0" err="1"/>
              <a:t>діють</a:t>
            </a:r>
            <a:r>
              <a:rPr lang="ru-RU" dirty="0"/>
              <a:t> у </a:t>
            </a:r>
            <a:r>
              <a:rPr lang="ru-RU" dirty="0" err="1"/>
              <a:t>різних</a:t>
            </a:r>
            <a:r>
              <a:rPr lang="ru-RU" dirty="0"/>
              <a:t> </a:t>
            </a:r>
            <a:r>
              <a:rPr lang="ru-RU" dirty="0" err="1"/>
              <a:t>напрямках</a:t>
            </a:r>
            <a:r>
              <a:rPr lang="ru-RU" dirty="0"/>
              <a:t> Сила, </a:t>
            </a:r>
            <a:r>
              <a:rPr lang="ru-RU" dirty="0" err="1"/>
              <a:t>що</a:t>
            </a:r>
            <a:r>
              <a:rPr lang="ru-RU" dirty="0"/>
              <a:t> </a:t>
            </a:r>
            <a:r>
              <a:rPr lang="ru-RU" dirty="0" err="1"/>
              <a:t>дорівнює</a:t>
            </a:r>
            <a:r>
              <a:rPr lang="ru-RU" dirty="0"/>
              <a:t> </a:t>
            </a:r>
            <a:r>
              <a:rPr lang="ru-RU" dirty="0" err="1"/>
              <a:t>геометричній</a:t>
            </a:r>
            <a:r>
              <a:rPr lang="ru-RU" dirty="0"/>
              <a:t> </a:t>
            </a:r>
            <a:r>
              <a:rPr lang="ru-RU" dirty="0" err="1"/>
              <a:t>сумі</a:t>
            </a:r>
            <a:r>
              <a:rPr lang="ru-RU" dirty="0"/>
              <a:t> </a:t>
            </a:r>
            <a:r>
              <a:rPr lang="ru-RU" dirty="0" err="1"/>
              <a:t>всіх</a:t>
            </a:r>
            <a:r>
              <a:rPr lang="ru-RU" dirty="0"/>
              <a:t> </a:t>
            </a:r>
            <a:r>
              <a:rPr lang="ru-RU" dirty="0" err="1"/>
              <a:t>діючих</a:t>
            </a:r>
            <a:r>
              <a:rPr lang="ru-RU" dirty="0"/>
              <a:t> сил, </a:t>
            </a:r>
            <a:r>
              <a:rPr lang="ru-RU" dirty="0" err="1"/>
              <a:t>називають</a:t>
            </a:r>
            <a:r>
              <a:rPr lang="ru-RU" dirty="0"/>
              <a:t> </a:t>
            </a:r>
            <a:r>
              <a:rPr lang="ru-RU" dirty="0" err="1"/>
              <a:t>рівнодіючою</a:t>
            </a:r>
            <a:r>
              <a:rPr lang="ru-RU" dirty="0"/>
              <a:t> </a:t>
            </a:r>
            <a:r>
              <a:rPr lang="ru-RU" dirty="0" err="1"/>
              <a:t>або</a:t>
            </a:r>
            <a:r>
              <a:rPr lang="ru-RU" dirty="0"/>
              <a:t> </a:t>
            </a:r>
            <a:r>
              <a:rPr lang="ru-RU" dirty="0" err="1"/>
              <a:t>рівнодійною</a:t>
            </a:r>
            <a:r>
              <a:rPr lang="ru-RU" dirty="0"/>
              <a:t> силою.</a:t>
            </a:r>
            <a:endParaRPr lang="uk-UA" b="1" i="1" dirty="0"/>
          </a:p>
          <a:p>
            <a:endParaRPr lang="uk-UA" dirty="0"/>
          </a:p>
          <a:p>
            <a:endParaRPr lang="uk-UA" dirty="0"/>
          </a:p>
        </p:txBody>
      </p:sp>
      <p:sp>
        <p:nvSpPr>
          <p:cNvPr id="3" name="Заголовок 2"/>
          <p:cNvSpPr>
            <a:spLocks noGrp="1"/>
          </p:cNvSpPr>
          <p:nvPr>
            <p:ph type="title"/>
          </p:nvPr>
        </p:nvSpPr>
        <p:spPr/>
        <p:txBody>
          <a:bodyPr/>
          <a:lstStyle/>
          <a:p>
            <a:r>
              <a:rPr lang="uk-UA" dirty="0"/>
              <a:t>Механічна взаємодія тіл</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764704"/>
            <a:ext cx="3024336" cy="5855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040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461034158"/>
              </p:ext>
            </p:extLst>
          </p:nvPr>
        </p:nvGraphicFramePr>
        <p:xfrm>
          <a:off x="352426" y="1463040"/>
          <a:ext cx="768096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lstStyle/>
          <a:p>
            <a:r>
              <a:rPr lang="uk-UA" dirty="0" smtClean="0"/>
              <a:t>                         Види сил</a:t>
            </a:r>
            <a:endParaRPr lang="uk-UA" dirty="0"/>
          </a:p>
        </p:txBody>
      </p:sp>
    </p:spTree>
    <p:extLst>
      <p:ext uri="{BB962C8B-B14F-4D97-AF65-F5344CB8AC3E}">
        <p14:creationId xmlns:p14="http://schemas.microsoft.com/office/powerpoint/2010/main" val="12867448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23528" y="1484784"/>
            <a:ext cx="7680960" cy="4918680"/>
          </a:xfrm>
        </p:spPr>
        <p:txBody>
          <a:bodyPr/>
          <a:lstStyle/>
          <a:p>
            <a:r>
              <a:rPr lang="ru-RU" dirty="0"/>
              <a:t>При </a:t>
            </a:r>
            <a:r>
              <a:rPr lang="ru-RU" dirty="0" err="1"/>
              <a:t>розтягу</a:t>
            </a:r>
            <a:r>
              <a:rPr lang="ru-RU" dirty="0"/>
              <a:t> </a:t>
            </a:r>
            <a:r>
              <a:rPr lang="ru-RU" dirty="0" err="1"/>
              <a:t>або</a:t>
            </a:r>
            <a:r>
              <a:rPr lang="ru-RU" dirty="0"/>
              <a:t> </a:t>
            </a:r>
            <a:r>
              <a:rPr lang="ru-RU" dirty="0" err="1"/>
              <a:t>стисканні</a:t>
            </a:r>
            <a:r>
              <a:rPr lang="ru-RU" dirty="0"/>
              <a:t> </a:t>
            </a:r>
            <a:r>
              <a:rPr lang="ru-RU" dirty="0" err="1"/>
              <a:t>тіла</a:t>
            </a:r>
            <a:r>
              <a:rPr lang="ru-RU" dirty="0"/>
              <a:t> у </a:t>
            </a:r>
            <a:r>
              <a:rPr lang="ru-RU" dirty="0" err="1"/>
              <a:t>ньому</a:t>
            </a:r>
            <a:r>
              <a:rPr lang="ru-RU" dirty="0"/>
              <a:t> </a:t>
            </a:r>
            <a:r>
              <a:rPr lang="ru-RU" dirty="0" err="1"/>
              <a:t>виникають</a:t>
            </a:r>
            <a:r>
              <a:rPr lang="ru-RU" dirty="0"/>
              <a:t> </a:t>
            </a:r>
            <a:r>
              <a:rPr lang="ru-RU" dirty="0" err="1"/>
              <a:t>електричні</a:t>
            </a:r>
            <a:r>
              <a:rPr lang="ru-RU" dirty="0"/>
              <a:t> за </a:t>
            </a:r>
            <a:r>
              <a:rPr lang="ru-RU" dirty="0" err="1"/>
              <a:t>своєю</a:t>
            </a:r>
            <a:r>
              <a:rPr lang="ru-RU" dirty="0"/>
              <a:t> природою </a:t>
            </a:r>
            <a:r>
              <a:rPr lang="ru-RU" dirty="0" err="1"/>
              <a:t>сили</a:t>
            </a:r>
            <a:r>
              <a:rPr lang="ru-RU" dirty="0"/>
              <a:t>, </a:t>
            </a:r>
            <a:r>
              <a:rPr lang="ru-RU" dirty="0" err="1"/>
              <a:t>які</a:t>
            </a:r>
            <a:r>
              <a:rPr lang="ru-RU" dirty="0"/>
              <a:t> </a:t>
            </a:r>
            <a:r>
              <a:rPr lang="ru-RU" dirty="0" err="1"/>
              <a:t>намагаються</a:t>
            </a:r>
            <a:r>
              <a:rPr lang="ru-RU" dirty="0"/>
              <a:t> </a:t>
            </a:r>
            <a:r>
              <a:rPr lang="ru-RU" dirty="0" err="1"/>
              <a:t>повернути</a:t>
            </a:r>
            <a:r>
              <a:rPr lang="ru-RU" dirty="0"/>
              <a:t> </a:t>
            </a:r>
            <a:r>
              <a:rPr lang="ru-RU" dirty="0" err="1"/>
              <a:t>тіло</a:t>
            </a:r>
            <a:r>
              <a:rPr lang="ru-RU" dirty="0"/>
              <a:t> до початкового стану. </a:t>
            </a:r>
            <a:r>
              <a:rPr lang="ru-RU" dirty="0" err="1"/>
              <a:t>Такі</a:t>
            </a:r>
            <a:r>
              <a:rPr lang="ru-RU" dirty="0"/>
              <a:t> </a:t>
            </a:r>
            <a:r>
              <a:rPr lang="ru-RU" dirty="0" err="1"/>
              <a:t>сили</a:t>
            </a:r>
            <a:r>
              <a:rPr lang="ru-RU" dirty="0"/>
              <a:t> </a:t>
            </a:r>
            <a:r>
              <a:rPr lang="ru-RU" dirty="0" err="1"/>
              <a:t>називають</a:t>
            </a:r>
            <a:r>
              <a:rPr lang="ru-RU" dirty="0"/>
              <a:t> силами </a:t>
            </a:r>
            <a:r>
              <a:rPr lang="ru-RU" dirty="0" err="1"/>
              <a:t>пружності</a:t>
            </a:r>
            <a:r>
              <a:rPr lang="ru-RU" dirty="0"/>
              <a:t>. Вони </a:t>
            </a:r>
            <a:r>
              <a:rPr lang="ru-RU" dirty="0" err="1"/>
              <a:t>виникають</a:t>
            </a:r>
            <a:r>
              <a:rPr lang="ru-RU" dirty="0"/>
              <a:t> при </a:t>
            </a:r>
            <a:r>
              <a:rPr lang="ru-RU" dirty="0" err="1"/>
              <a:t>деформаціях</a:t>
            </a:r>
            <a:r>
              <a:rPr lang="ru-RU" dirty="0"/>
              <a:t> </a:t>
            </a:r>
            <a:r>
              <a:rPr lang="ru-RU" dirty="0" err="1"/>
              <a:t>тіла</a:t>
            </a:r>
            <a:r>
              <a:rPr lang="ru-RU" dirty="0"/>
              <a:t>. </a:t>
            </a:r>
            <a:r>
              <a:rPr lang="ru-RU" dirty="0" err="1"/>
              <a:t>Деформація</a:t>
            </a:r>
            <a:r>
              <a:rPr lang="ru-RU" dirty="0"/>
              <a:t> </a:t>
            </a:r>
            <a:r>
              <a:rPr lang="ru-RU" dirty="0" err="1" smtClean="0"/>
              <a:t>тіла</a:t>
            </a:r>
            <a:r>
              <a:rPr lang="ru-RU" dirty="0" smtClean="0"/>
              <a:t> </a:t>
            </a:r>
            <a:r>
              <a:rPr lang="ru-RU" dirty="0"/>
              <a:t>– </a:t>
            </a:r>
            <a:r>
              <a:rPr lang="ru-RU" dirty="0" err="1"/>
              <a:t>це</a:t>
            </a:r>
            <a:r>
              <a:rPr lang="ru-RU" dirty="0"/>
              <a:t> </a:t>
            </a:r>
            <a:r>
              <a:rPr lang="ru-RU" dirty="0" err="1"/>
              <a:t>зміна</a:t>
            </a:r>
            <a:r>
              <a:rPr lang="ru-RU" dirty="0"/>
              <a:t> </a:t>
            </a:r>
            <a:r>
              <a:rPr lang="ru-RU" dirty="0" err="1"/>
              <a:t>його</a:t>
            </a:r>
            <a:r>
              <a:rPr lang="ru-RU" dirty="0"/>
              <a:t> </a:t>
            </a:r>
            <a:r>
              <a:rPr lang="ru-RU" dirty="0" err="1"/>
              <a:t>форми</a:t>
            </a:r>
            <a:r>
              <a:rPr lang="ru-RU" dirty="0"/>
              <a:t> </a:t>
            </a:r>
            <a:r>
              <a:rPr lang="ru-RU" dirty="0" err="1"/>
              <a:t>або</a:t>
            </a:r>
            <a:r>
              <a:rPr lang="ru-RU" dirty="0"/>
              <a:t> </a:t>
            </a:r>
            <a:r>
              <a:rPr lang="ru-RU" dirty="0" err="1"/>
              <a:t>об`єму</a:t>
            </a:r>
            <a:r>
              <a:rPr lang="ru-RU" dirty="0" smtClean="0"/>
              <a:t>.</a:t>
            </a:r>
          </a:p>
          <a:p>
            <a:r>
              <a:rPr lang="uk-UA" sz="2000" b="1" i="1" dirty="0"/>
              <a:t>Види деформації</a:t>
            </a:r>
            <a:r>
              <a:rPr lang="uk-UA" sz="2000" dirty="0" smtClean="0"/>
              <a:t>:</a:t>
            </a:r>
          </a:p>
          <a:p>
            <a:pPr marL="457200" indent="-457200">
              <a:buAutoNum type="arabicPeriod"/>
            </a:pPr>
            <a:r>
              <a:rPr lang="uk-UA" sz="2000" dirty="0" err="1" smtClean="0"/>
              <a:t>Пружня</a:t>
            </a:r>
            <a:r>
              <a:rPr lang="uk-UA" sz="2000" dirty="0" smtClean="0"/>
              <a:t> </a:t>
            </a:r>
            <a:r>
              <a:rPr lang="uk-UA" sz="2000" dirty="0"/>
              <a:t>– при припиненні дії на тіло виникає повне відновлення його початкових форм і об`єму. Відновлення відбувається під дією сили пружності</a:t>
            </a:r>
            <a:r>
              <a:rPr lang="uk-UA" sz="2000" dirty="0" smtClean="0"/>
              <a:t>.</a:t>
            </a:r>
          </a:p>
          <a:p>
            <a:pPr marL="457200" indent="-457200">
              <a:buFont typeface="Arial" pitchFamily="34" charset="0"/>
              <a:buAutoNum type="arabicPeriod"/>
            </a:pPr>
            <a:r>
              <a:rPr lang="ru-RU" sz="2000" dirty="0"/>
              <a:t>Пластична – при </a:t>
            </a:r>
            <a:r>
              <a:rPr lang="ru-RU" sz="2000" dirty="0" err="1"/>
              <a:t>припиненні</a:t>
            </a:r>
            <a:r>
              <a:rPr lang="ru-RU" sz="2000" dirty="0"/>
              <a:t> </a:t>
            </a:r>
            <a:r>
              <a:rPr lang="ru-RU" sz="2000" dirty="0" err="1"/>
              <a:t>дії</a:t>
            </a:r>
            <a:r>
              <a:rPr lang="ru-RU" sz="2000" dirty="0"/>
              <a:t> на </a:t>
            </a:r>
            <a:r>
              <a:rPr lang="ru-RU" sz="2000" dirty="0" err="1"/>
              <a:t>тіло</a:t>
            </a:r>
            <a:r>
              <a:rPr lang="ru-RU" sz="2000" dirty="0"/>
              <a:t> </a:t>
            </a:r>
            <a:r>
              <a:rPr lang="ru-RU" sz="2000" dirty="0" err="1"/>
              <a:t>зберігаються</a:t>
            </a:r>
            <a:r>
              <a:rPr lang="ru-RU" sz="2000" dirty="0"/>
              <a:t> </a:t>
            </a:r>
            <a:r>
              <a:rPr lang="ru-RU" sz="2000" dirty="0" err="1"/>
              <a:t>деякі</a:t>
            </a:r>
            <a:r>
              <a:rPr lang="ru-RU" sz="2000" dirty="0"/>
              <a:t> </a:t>
            </a:r>
            <a:r>
              <a:rPr lang="ru-RU" sz="2000" dirty="0" err="1"/>
              <a:t>зміни</a:t>
            </a:r>
            <a:r>
              <a:rPr lang="ru-RU" sz="2000" dirty="0"/>
              <a:t> </a:t>
            </a:r>
            <a:r>
              <a:rPr lang="ru-RU" sz="2000" dirty="0" err="1"/>
              <a:t>порівняно</a:t>
            </a:r>
            <a:r>
              <a:rPr lang="ru-RU" sz="2000" dirty="0"/>
              <a:t> з </a:t>
            </a:r>
            <a:r>
              <a:rPr lang="ru-RU" sz="2000" dirty="0" err="1"/>
              <a:t>початковим</a:t>
            </a:r>
            <a:r>
              <a:rPr lang="ru-RU" sz="2000" dirty="0"/>
              <a:t> станом (</a:t>
            </a:r>
            <a:r>
              <a:rPr lang="ru-RU" sz="2000" dirty="0" err="1"/>
              <a:t>залишається</a:t>
            </a:r>
            <a:r>
              <a:rPr lang="ru-RU" sz="2000" dirty="0"/>
              <a:t> початкова </a:t>
            </a:r>
            <a:r>
              <a:rPr lang="ru-RU" sz="2000" dirty="0" err="1"/>
              <a:t>деформація</a:t>
            </a:r>
            <a:r>
              <a:rPr lang="ru-RU" sz="2000" dirty="0"/>
              <a:t>.</a:t>
            </a:r>
            <a:endParaRPr lang="uk-UA" sz="2000" b="1" i="1" dirty="0"/>
          </a:p>
          <a:p>
            <a:pPr marL="457200" indent="-457200">
              <a:buAutoNum type="arabicPeriod"/>
            </a:pPr>
            <a:endParaRPr lang="uk-UA" sz="2000" dirty="0"/>
          </a:p>
        </p:txBody>
      </p:sp>
      <p:sp>
        <p:nvSpPr>
          <p:cNvPr id="3" name="Заголовок 2"/>
          <p:cNvSpPr>
            <a:spLocks noGrp="1"/>
          </p:cNvSpPr>
          <p:nvPr>
            <p:ph type="title"/>
          </p:nvPr>
        </p:nvSpPr>
        <p:spPr>
          <a:xfrm>
            <a:off x="323528" y="116632"/>
            <a:ext cx="7680960" cy="1066800"/>
          </a:xfrm>
        </p:spPr>
        <p:txBody>
          <a:bodyPr/>
          <a:lstStyle/>
          <a:p>
            <a:r>
              <a:rPr lang="uk-UA" dirty="0"/>
              <a:t>Сила пружності</a:t>
            </a:r>
          </a:p>
        </p:txBody>
      </p:sp>
    </p:spTree>
    <p:extLst>
      <p:ext uri="{BB962C8B-B14F-4D97-AF65-F5344CB8AC3E}">
        <p14:creationId xmlns:p14="http://schemas.microsoft.com/office/powerpoint/2010/main" val="91232690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ru-RU" dirty="0"/>
              <a:t>З </a:t>
            </a:r>
            <a:r>
              <a:rPr lang="ru-RU" dirty="0" err="1"/>
              <a:t>явищем</a:t>
            </a:r>
            <a:r>
              <a:rPr lang="ru-RU" dirty="0"/>
              <a:t> </a:t>
            </a:r>
            <a:r>
              <a:rPr lang="ru-RU" dirty="0" err="1"/>
              <a:t>тертя</a:t>
            </a:r>
            <a:r>
              <a:rPr lang="ru-RU" dirty="0"/>
              <a:t> </a:t>
            </a:r>
            <a:r>
              <a:rPr lang="ru-RU" dirty="0" err="1"/>
              <a:t>людина</a:t>
            </a:r>
            <a:r>
              <a:rPr lang="ru-RU" dirty="0"/>
              <a:t> </a:t>
            </a:r>
            <a:r>
              <a:rPr lang="ru-RU" dirty="0" err="1"/>
              <a:t>зустрічається</a:t>
            </a:r>
            <a:r>
              <a:rPr lang="ru-RU" dirty="0"/>
              <a:t> </a:t>
            </a:r>
            <a:r>
              <a:rPr lang="ru-RU" dirty="0" err="1"/>
              <a:t>щоденно</a:t>
            </a:r>
            <a:r>
              <a:rPr lang="ru-RU" dirty="0"/>
              <a:t> в </a:t>
            </a:r>
            <a:r>
              <a:rPr lang="ru-RU" dirty="0" err="1"/>
              <a:t>процесі</a:t>
            </a:r>
            <a:r>
              <a:rPr lang="ru-RU" dirty="0"/>
              <a:t> </a:t>
            </a:r>
            <a:r>
              <a:rPr lang="ru-RU" dirty="0" err="1"/>
              <a:t>трудової</a:t>
            </a:r>
            <a:r>
              <a:rPr lang="ru-RU" dirty="0"/>
              <a:t> </a:t>
            </a:r>
            <a:r>
              <a:rPr lang="ru-RU" dirty="0" err="1"/>
              <a:t>діяльності</a:t>
            </a:r>
            <a:r>
              <a:rPr lang="ru-RU" dirty="0"/>
              <a:t>: в одних </a:t>
            </a:r>
            <a:r>
              <a:rPr lang="ru-RU" dirty="0" err="1"/>
              <a:t>випадках</a:t>
            </a:r>
            <a:r>
              <a:rPr lang="ru-RU" dirty="0"/>
              <a:t> вона </a:t>
            </a:r>
            <a:r>
              <a:rPr lang="ru-RU" dirty="0" err="1"/>
              <a:t>зменшує</a:t>
            </a:r>
            <a:r>
              <a:rPr lang="ru-RU" dirty="0"/>
              <a:t> </a:t>
            </a:r>
            <a:r>
              <a:rPr lang="ru-RU" dirty="0" err="1"/>
              <a:t>його</a:t>
            </a:r>
            <a:r>
              <a:rPr lang="ru-RU" dirty="0"/>
              <a:t>, в </a:t>
            </a:r>
            <a:r>
              <a:rPr lang="ru-RU" dirty="0" err="1"/>
              <a:t>інших</a:t>
            </a:r>
            <a:r>
              <a:rPr lang="ru-RU" dirty="0"/>
              <a:t> — </a:t>
            </a:r>
            <a:r>
              <a:rPr lang="ru-RU" dirty="0" err="1"/>
              <a:t>збільшує</a:t>
            </a:r>
            <a:r>
              <a:rPr lang="ru-RU" dirty="0"/>
              <a:t>. Сила </a:t>
            </a:r>
            <a:r>
              <a:rPr lang="ru-RU" dirty="0" err="1"/>
              <a:t>тертя</a:t>
            </a:r>
            <a:r>
              <a:rPr lang="ru-RU" dirty="0"/>
              <a:t> </a:t>
            </a:r>
            <a:r>
              <a:rPr lang="ru-RU" dirty="0" err="1"/>
              <a:t>супроводжує</a:t>
            </a:r>
            <a:r>
              <a:rPr lang="ru-RU" dirty="0"/>
              <a:t> будь-</a:t>
            </a:r>
            <a:r>
              <a:rPr lang="ru-RU" dirty="0" err="1"/>
              <a:t>який</a:t>
            </a:r>
            <a:r>
              <a:rPr lang="ru-RU" dirty="0"/>
              <a:t> </a:t>
            </a:r>
            <a:r>
              <a:rPr lang="ru-RU" dirty="0" err="1"/>
              <a:t>рух</a:t>
            </a:r>
            <a:r>
              <a:rPr lang="ru-RU" dirty="0"/>
              <a:t> </a:t>
            </a:r>
            <a:r>
              <a:rPr lang="ru-RU" dirty="0" err="1"/>
              <a:t>тіла</a:t>
            </a:r>
            <a:r>
              <a:rPr lang="ru-RU" dirty="0"/>
              <a:t> </a:t>
            </a:r>
            <a:r>
              <a:rPr lang="ru-RU" dirty="0" err="1"/>
              <a:t>чи</a:t>
            </a:r>
            <a:r>
              <a:rPr lang="ru-RU" dirty="0"/>
              <a:t> стан </a:t>
            </a:r>
            <a:r>
              <a:rPr lang="ru-RU" dirty="0" err="1"/>
              <a:t>спокою</a:t>
            </a:r>
            <a:r>
              <a:rPr lang="ru-RU" dirty="0"/>
              <a:t>. Вона </a:t>
            </a:r>
            <a:r>
              <a:rPr lang="ru-RU" dirty="0" err="1"/>
              <a:t>виникає</a:t>
            </a:r>
            <a:r>
              <a:rPr lang="ru-RU" dirty="0"/>
              <a:t> при </a:t>
            </a:r>
            <a:r>
              <a:rPr lang="ru-RU" dirty="0" err="1"/>
              <a:t>безпосередньому</a:t>
            </a:r>
            <a:r>
              <a:rPr lang="ru-RU" dirty="0"/>
              <a:t> </a:t>
            </a:r>
            <a:r>
              <a:rPr lang="ru-RU" dirty="0" err="1"/>
              <a:t>стиканні</a:t>
            </a:r>
            <a:r>
              <a:rPr lang="ru-RU" dirty="0"/>
              <a:t> </a:t>
            </a:r>
            <a:r>
              <a:rPr lang="ru-RU" dirty="0" err="1"/>
              <a:t>тіл</a:t>
            </a:r>
            <a:r>
              <a:rPr lang="ru-RU" dirty="0"/>
              <a:t> і </a:t>
            </a:r>
            <a:r>
              <a:rPr lang="ru-RU" dirty="0" err="1"/>
              <a:t>завжди</a:t>
            </a:r>
            <a:r>
              <a:rPr lang="ru-RU" dirty="0"/>
              <a:t> </a:t>
            </a:r>
            <a:r>
              <a:rPr lang="ru-RU" dirty="0" err="1"/>
              <a:t>напрямлена</a:t>
            </a:r>
            <a:r>
              <a:rPr lang="ru-RU" dirty="0"/>
              <a:t> </a:t>
            </a:r>
            <a:r>
              <a:rPr lang="ru-RU" dirty="0" err="1"/>
              <a:t>вздовж</a:t>
            </a:r>
            <a:r>
              <a:rPr lang="ru-RU" dirty="0"/>
              <a:t> </a:t>
            </a:r>
            <a:r>
              <a:rPr lang="ru-RU" dirty="0" err="1"/>
              <a:t>поверхні</a:t>
            </a:r>
            <a:r>
              <a:rPr lang="ru-RU" dirty="0"/>
              <a:t> </a:t>
            </a:r>
            <a:r>
              <a:rPr lang="ru-RU" dirty="0" err="1"/>
              <a:t>стикання</a:t>
            </a:r>
            <a:r>
              <a:rPr lang="ru-RU" dirty="0"/>
              <a:t>.</a:t>
            </a:r>
            <a:endParaRPr lang="uk-UA" b="1" i="1" dirty="0"/>
          </a:p>
          <a:p>
            <a:r>
              <a:rPr lang="ru-RU" dirty="0"/>
              <a:t>Є </a:t>
            </a:r>
            <a:r>
              <a:rPr lang="ru-RU" dirty="0" err="1"/>
              <a:t>такі</a:t>
            </a:r>
            <a:r>
              <a:rPr lang="ru-RU" dirty="0"/>
              <a:t> </a:t>
            </a:r>
            <a:r>
              <a:rPr lang="ru-RU" dirty="0" err="1"/>
              <a:t>види</a:t>
            </a:r>
            <a:r>
              <a:rPr lang="ru-RU" dirty="0"/>
              <a:t> </a:t>
            </a:r>
            <a:r>
              <a:rPr lang="ru-RU" dirty="0" err="1"/>
              <a:t>тертя</a:t>
            </a:r>
            <a:r>
              <a:rPr lang="ru-RU" dirty="0"/>
              <a:t>:</a:t>
            </a:r>
            <a:endParaRPr lang="uk-UA" b="1" i="1" dirty="0"/>
          </a:p>
          <a:p>
            <a:r>
              <a:rPr lang="ru-RU" dirty="0"/>
              <a:t>1)</a:t>
            </a:r>
            <a:r>
              <a:rPr lang="ru-RU" dirty="0" err="1"/>
              <a:t>спокою</a:t>
            </a:r>
            <a:r>
              <a:rPr lang="ru-RU" dirty="0"/>
              <a:t>;</a:t>
            </a:r>
            <a:endParaRPr lang="uk-UA" b="1" i="1" dirty="0"/>
          </a:p>
          <a:p>
            <a:r>
              <a:rPr lang="ru-RU" dirty="0"/>
              <a:t>2)</a:t>
            </a:r>
            <a:r>
              <a:rPr lang="ru-RU" dirty="0" err="1"/>
              <a:t>ковзання</a:t>
            </a:r>
            <a:r>
              <a:rPr lang="ru-RU" dirty="0"/>
              <a:t>;</a:t>
            </a:r>
            <a:endParaRPr lang="uk-UA" b="1" i="1" dirty="0"/>
          </a:p>
          <a:p>
            <a:r>
              <a:rPr lang="ru-RU" dirty="0"/>
              <a:t>3)</a:t>
            </a:r>
            <a:r>
              <a:rPr lang="ru-RU" dirty="0" err="1"/>
              <a:t>кочення</a:t>
            </a:r>
            <a:r>
              <a:rPr lang="ru-RU" dirty="0"/>
              <a:t>.</a:t>
            </a:r>
            <a:endParaRPr lang="uk-UA" b="1" i="1" dirty="0"/>
          </a:p>
          <a:p>
            <a:r>
              <a:rPr lang="ru-RU" dirty="0" err="1"/>
              <a:t>Також</a:t>
            </a:r>
            <a:r>
              <a:rPr lang="ru-RU" dirty="0"/>
              <a:t> </a:t>
            </a:r>
            <a:r>
              <a:rPr lang="ru-RU" dirty="0" err="1"/>
              <a:t>тертя</a:t>
            </a:r>
            <a:r>
              <a:rPr lang="ru-RU" dirty="0"/>
              <a:t> </a:t>
            </a:r>
            <a:r>
              <a:rPr lang="ru-RU" dirty="0" err="1"/>
              <a:t>буває</a:t>
            </a:r>
            <a:r>
              <a:rPr lang="ru-RU" dirty="0"/>
              <a:t> сухим і </a:t>
            </a:r>
            <a:r>
              <a:rPr lang="ru-RU" dirty="0" err="1"/>
              <a:t>рідким</a:t>
            </a:r>
            <a:r>
              <a:rPr lang="ru-RU" dirty="0"/>
              <a:t>. Сила </a:t>
            </a:r>
            <a:r>
              <a:rPr lang="ru-RU" dirty="0" err="1"/>
              <a:t>тертя</a:t>
            </a:r>
            <a:r>
              <a:rPr lang="ru-RU" dirty="0"/>
              <a:t> </a:t>
            </a:r>
            <a:r>
              <a:rPr lang="ru-RU" dirty="0" err="1"/>
              <a:t>спокою</a:t>
            </a:r>
            <a:r>
              <a:rPr lang="ru-RU" dirty="0"/>
              <a:t> </a:t>
            </a:r>
            <a:r>
              <a:rPr lang="ru-RU" dirty="0" err="1"/>
              <a:t>напрямлена</a:t>
            </a:r>
            <a:r>
              <a:rPr lang="ru-RU" dirty="0"/>
              <a:t> </a:t>
            </a:r>
            <a:r>
              <a:rPr lang="ru-RU" dirty="0" err="1"/>
              <a:t>протилежно</a:t>
            </a:r>
            <a:r>
              <a:rPr lang="ru-RU" dirty="0"/>
              <a:t> — </a:t>
            </a:r>
            <a:r>
              <a:rPr lang="ru-RU" dirty="0" err="1"/>
              <a:t>силі</a:t>
            </a:r>
            <a:r>
              <a:rPr lang="ru-RU" dirty="0"/>
              <a:t>, </a:t>
            </a:r>
            <a:r>
              <a:rPr lang="ru-RU" dirty="0" err="1"/>
              <a:t>що</a:t>
            </a:r>
            <a:r>
              <a:rPr lang="ru-RU" dirty="0"/>
              <a:t> </a:t>
            </a:r>
            <a:r>
              <a:rPr lang="ru-RU" dirty="0" err="1"/>
              <a:t>прикладена</a:t>
            </a:r>
            <a:r>
              <a:rPr lang="ru-RU" dirty="0"/>
              <a:t> до </a:t>
            </a:r>
            <a:r>
              <a:rPr lang="ru-RU" dirty="0" err="1"/>
              <a:t>нерухомого</a:t>
            </a:r>
            <a:r>
              <a:rPr lang="ru-RU" dirty="0"/>
              <a:t> </a:t>
            </a:r>
            <a:r>
              <a:rPr lang="ru-RU" dirty="0" err="1"/>
              <a:t>тіла</a:t>
            </a:r>
            <a:r>
              <a:rPr lang="ru-RU" dirty="0"/>
              <a:t> і </a:t>
            </a:r>
            <a:r>
              <a:rPr lang="ru-RU" dirty="0" err="1"/>
              <a:t>паралельна</a:t>
            </a:r>
            <a:r>
              <a:rPr lang="ru-RU" dirty="0"/>
              <a:t> до </a:t>
            </a:r>
            <a:r>
              <a:rPr lang="ru-RU" dirty="0" err="1"/>
              <a:t>поверхні</a:t>
            </a:r>
            <a:r>
              <a:rPr lang="ru-RU" dirty="0"/>
              <a:t> </a:t>
            </a:r>
            <a:r>
              <a:rPr lang="ru-RU" dirty="0" err="1"/>
              <a:t>стикання</a:t>
            </a:r>
            <a:r>
              <a:rPr lang="ru-RU" dirty="0"/>
              <a:t> </a:t>
            </a:r>
            <a:r>
              <a:rPr lang="ru-RU" dirty="0" err="1"/>
              <a:t>його</a:t>
            </a:r>
            <a:r>
              <a:rPr lang="ru-RU" dirty="0"/>
              <a:t> з </a:t>
            </a:r>
            <a:r>
              <a:rPr lang="ru-RU" dirty="0" err="1"/>
              <a:t>іншим</a:t>
            </a:r>
            <a:r>
              <a:rPr lang="ru-RU" dirty="0"/>
              <a:t> </a:t>
            </a:r>
            <a:r>
              <a:rPr lang="ru-RU" dirty="0" err="1"/>
              <a:t>тілом</a:t>
            </a:r>
            <a:r>
              <a:rPr lang="ru-RU" dirty="0"/>
              <a:t>.</a:t>
            </a:r>
            <a:endParaRPr lang="uk-UA" b="1" i="1" dirty="0"/>
          </a:p>
          <a:p>
            <a:endParaRPr lang="uk-UA" dirty="0"/>
          </a:p>
        </p:txBody>
      </p:sp>
      <p:sp>
        <p:nvSpPr>
          <p:cNvPr id="3" name="Заголовок 2"/>
          <p:cNvSpPr>
            <a:spLocks noGrp="1"/>
          </p:cNvSpPr>
          <p:nvPr>
            <p:ph type="title"/>
          </p:nvPr>
        </p:nvSpPr>
        <p:spPr/>
        <p:txBody>
          <a:bodyPr/>
          <a:lstStyle/>
          <a:p>
            <a:r>
              <a:rPr lang="uk-UA" dirty="0" smtClean="0"/>
              <a:t>Сила тертя</a:t>
            </a:r>
            <a:endParaRPr lang="uk-UA" dirty="0"/>
          </a:p>
        </p:txBody>
      </p:sp>
    </p:spTree>
    <p:extLst>
      <p:ext uri="{BB962C8B-B14F-4D97-AF65-F5344CB8AC3E}">
        <p14:creationId xmlns:p14="http://schemas.microsoft.com/office/powerpoint/2010/main" val="353978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169368" y="-171400"/>
            <a:ext cx="5688632" cy="546154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6788612" y="2780928"/>
            <a:ext cx="2160240" cy="2585323"/>
          </a:xfrm>
          <a:prstGeom prst="rect">
            <a:avLst/>
          </a:prstGeom>
        </p:spPr>
        <p:txBody>
          <a:bodyPr wrap="square">
            <a:spAutoFit/>
          </a:bodyPr>
          <a:lstStyle/>
          <a:p>
            <a:r>
              <a:rPr lang="ru-RU" dirty="0"/>
              <a:t>W — сила ваги</a:t>
            </a:r>
            <a:r>
              <a:rPr lang="ru-RU" dirty="0" smtClean="0"/>
              <a:t>,</a:t>
            </a:r>
          </a:p>
          <a:p>
            <a:r>
              <a:rPr lang="ru-RU" dirty="0" smtClean="0"/>
              <a:t> </a:t>
            </a:r>
            <a:r>
              <a:rPr lang="ru-RU" dirty="0"/>
              <a:t>N — нормальна сила </a:t>
            </a:r>
            <a:r>
              <a:rPr lang="ru-RU" dirty="0" err="1"/>
              <a:t>реакції</a:t>
            </a:r>
            <a:r>
              <a:rPr lang="ru-RU" dirty="0"/>
              <a:t> опори, F — </a:t>
            </a:r>
            <a:r>
              <a:rPr lang="ru-RU" dirty="0" err="1"/>
              <a:t>прикладена</a:t>
            </a:r>
            <a:r>
              <a:rPr lang="ru-RU" dirty="0"/>
              <a:t> сила, </a:t>
            </a:r>
            <a:r>
              <a:rPr lang="ru-RU" dirty="0" err="1"/>
              <a:t>що</a:t>
            </a:r>
            <a:r>
              <a:rPr lang="ru-RU" dirty="0"/>
              <a:t> </a:t>
            </a:r>
            <a:r>
              <a:rPr lang="ru-RU" dirty="0" err="1"/>
              <a:t>заставляє</a:t>
            </a:r>
            <a:r>
              <a:rPr lang="ru-RU" dirty="0"/>
              <a:t> </a:t>
            </a:r>
            <a:r>
              <a:rPr lang="ru-RU" dirty="0" err="1"/>
              <a:t>тіло</a:t>
            </a:r>
            <a:r>
              <a:rPr lang="ru-RU" dirty="0"/>
              <a:t> </a:t>
            </a:r>
            <a:r>
              <a:rPr lang="ru-RU" dirty="0" err="1"/>
              <a:t>ковзати</a:t>
            </a:r>
            <a:r>
              <a:rPr lang="ru-RU" dirty="0"/>
              <a:t> по </a:t>
            </a:r>
            <a:r>
              <a:rPr lang="ru-RU" dirty="0" err="1"/>
              <a:t>поверхні</a:t>
            </a:r>
            <a:r>
              <a:rPr lang="ru-RU" dirty="0" smtClean="0"/>
              <a:t>,</a:t>
            </a:r>
          </a:p>
          <a:p>
            <a:r>
              <a:rPr lang="ru-RU" dirty="0" smtClean="0"/>
              <a:t> </a:t>
            </a:r>
            <a:r>
              <a:rPr lang="ru-RU" dirty="0" err="1"/>
              <a:t>Ff</a:t>
            </a:r>
            <a:r>
              <a:rPr lang="ru-RU" dirty="0"/>
              <a:t> — сила </a:t>
            </a:r>
            <a:r>
              <a:rPr lang="ru-RU" dirty="0" err="1"/>
              <a:t>тертя</a:t>
            </a:r>
            <a:r>
              <a:rPr lang="ru-RU" dirty="0"/>
              <a:t> </a:t>
            </a:r>
            <a:r>
              <a:rPr lang="ru-RU" dirty="0" err="1"/>
              <a:t>ковзання</a:t>
            </a:r>
            <a:r>
              <a:rPr lang="ru-RU" dirty="0"/>
              <a:t>.</a:t>
            </a:r>
            <a:endParaRPr lang="uk-UA" dirty="0"/>
          </a:p>
        </p:txBody>
      </p:sp>
    </p:spTree>
    <p:extLst>
      <p:ext uri="{BB962C8B-B14F-4D97-AF65-F5344CB8AC3E}">
        <p14:creationId xmlns:p14="http://schemas.microsoft.com/office/powerpoint/2010/main" val="2614013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404664"/>
            <a:ext cx="7680960" cy="5782776"/>
          </a:xfrm>
        </p:spPr>
        <p:txBody>
          <a:bodyPr>
            <a:normAutofit/>
          </a:bodyPr>
          <a:lstStyle/>
          <a:p>
            <a:r>
              <a:rPr lang="ru-RU" sz="2000" b="1" i="1" dirty="0"/>
              <a:t>Силою </a:t>
            </a:r>
            <a:r>
              <a:rPr lang="ru-RU" sz="2000" b="1" i="1" dirty="0" err="1"/>
              <a:t>тертя</a:t>
            </a:r>
            <a:r>
              <a:rPr lang="ru-RU" sz="2000" b="1" i="1" dirty="0"/>
              <a:t> </a:t>
            </a:r>
            <a:r>
              <a:rPr lang="ru-RU" sz="2000" b="1" i="1" dirty="0" err="1"/>
              <a:t>спокою</a:t>
            </a:r>
            <a:r>
              <a:rPr lang="ru-RU" sz="2000" b="1" i="1" dirty="0"/>
              <a:t> </a:t>
            </a:r>
            <a:r>
              <a:rPr lang="ru-RU" sz="2000" dirty="0" err="1"/>
              <a:t>називається</a:t>
            </a:r>
            <a:r>
              <a:rPr lang="ru-RU" sz="2000" dirty="0"/>
              <a:t> сила, яку треба </a:t>
            </a:r>
            <a:r>
              <a:rPr lang="ru-RU" sz="2000" dirty="0" err="1"/>
              <a:t>прикласти</a:t>
            </a:r>
            <a:r>
              <a:rPr lang="ru-RU" sz="2000" dirty="0"/>
              <a:t> до </a:t>
            </a:r>
            <a:r>
              <a:rPr lang="ru-RU" sz="2000" dirty="0" err="1"/>
              <a:t>тіла</a:t>
            </a:r>
            <a:r>
              <a:rPr lang="ru-RU" sz="2000" dirty="0"/>
              <a:t>, </a:t>
            </a:r>
            <a:r>
              <a:rPr lang="ru-RU" sz="2000" dirty="0" err="1"/>
              <a:t>щоб</a:t>
            </a:r>
            <a:r>
              <a:rPr lang="ru-RU" sz="2000" dirty="0"/>
              <a:t> </a:t>
            </a:r>
            <a:r>
              <a:rPr lang="ru-RU" sz="2000" dirty="0" err="1"/>
              <a:t>зрушити</a:t>
            </a:r>
            <a:r>
              <a:rPr lang="ru-RU" sz="2000" dirty="0"/>
              <a:t> </a:t>
            </a:r>
            <a:r>
              <a:rPr lang="ru-RU" sz="2000" dirty="0" err="1"/>
              <a:t>його</a:t>
            </a:r>
            <a:r>
              <a:rPr lang="ru-RU" sz="2000" dirty="0"/>
              <a:t> з </a:t>
            </a:r>
            <a:r>
              <a:rPr lang="ru-RU" sz="2000" dirty="0" err="1"/>
              <a:t>місця</a:t>
            </a:r>
            <a:r>
              <a:rPr lang="ru-RU" sz="2000" dirty="0"/>
              <a:t> </a:t>
            </a:r>
            <a:r>
              <a:rPr lang="ru-RU" sz="2000" dirty="0" err="1"/>
              <a:t>Fтр</a:t>
            </a:r>
            <a:r>
              <a:rPr lang="ru-RU" sz="2000" dirty="0"/>
              <a:t> </a:t>
            </a:r>
            <a:r>
              <a:rPr lang="ru-RU" sz="2000" dirty="0" err="1"/>
              <a:t>max</a:t>
            </a:r>
            <a:r>
              <a:rPr lang="ru-RU" sz="2000" dirty="0"/>
              <a:t> = µN, </a:t>
            </a:r>
            <a:r>
              <a:rPr lang="ru-RU" sz="2000" dirty="0" err="1"/>
              <a:t>тобто</a:t>
            </a:r>
            <a:r>
              <a:rPr lang="ru-RU" sz="2000" dirty="0"/>
              <a:t> максимальна сила </a:t>
            </a:r>
            <a:r>
              <a:rPr lang="ru-RU" sz="2000" dirty="0" err="1"/>
              <a:t>тертя</a:t>
            </a:r>
            <a:r>
              <a:rPr lang="ru-RU" sz="2000" dirty="0"/>
              <a:t> </a:t>
            </a:r>
            <a:r>
              <a:rPr lang="ru-RU" sz="2000" dirty="0" err="1"/>
              <a:t>спокою</a:t>
            </a:r>
            <a:r>
              <a:rPr lang="ru-RU" sz="2000" dirty="0"/>
              <a:t> </a:t>
            </a:r>
            <a:r>
              <a:rPr lang="ru-RU" sz="2000" dirty="0" err="1"/>
              <a:t>пропорційна</a:t>
            </a:r>
            <a:r>
              <a:rPr lang="ru-RU" sz="2000" dirty="0"/>
              <a:t> до </a:t>
            </a:r>
            <a:r>
              <a:rPr lang="ru-RU" sz="2000" dirty="0" err="1"/>
              <a:t>сили</a:t>
            </a:r>
            <a:r>
              <a:rPr lang="ru-RU" sz="2000" dirty="0"/>
              <a:t> нормального </a:t>
            </a:r>
            <a:r>
              <a:rPr lang="ru-RU" sz="2000" dirty="0" err="1"/>
              <a:t>тиску</a:t>
            </a:r>
            <a:r>
              <a:rPr lang="ru-RU" sz="2000" dirty="0"/>
              <a:t>, але </a:t>
            </a:r>
            <a:r>
              <a:rPr lang="ru-RU" sz="2000" dirty="0" err="1"/>
              <a:t>бувають</a:t>
            </a:r>
            <a:r>
              <a:rPr lang="ru-RU" sz="2000" dirty="0"/>
              <a:t> </a:t>
            </a:r>
            <a:r>
              <a:rPr lang="ru-RU" sz="2000" dirty="0" err="1"/>
              <a:t>випадки</a:t>
            </a:r>
            <a:r>
              <a:rPr lang="ru-RU" sz="2000" dirty="0"/>
              <a:t>, коли </a:t>
            </a:r>
            <a:r>
              <a:rPr lang="ru-RU" sz="2000" dirty="0" err="1"/>
              <a:t>саме</a:t>
            </a:r>
            <a:r>
              <a:rPr lang="ru-RU" sz="2000" dirty="0"/>
              <a:t> сила </a:t>
            </a:r>
            <a:r>
              <a:rPr lang="ru-RU" sz="2000" dirty="0" err="1"/>
              <a:t>тертя</a:t>
            </a:r>
            <a:r>
              <a:rPr lang="ru-RU" sz="2000" dirty="0"/>
              <a:t> </a:t>
            </a:r>
            <a:r>
              <a:rPr lang="ru-RU" sz="2000" dirty="0" err="1"/>
              <a:t>спокою</a:t>
            </a:r>
            <a:r>
              <a:rPr lang="ru-RU" sz="2000" dirty="0"/>
              <a:t> є причиною </a:t>
            </a:r>
            <a:r>
              <a:rPr lang="ru-RU" sz="2000" dirty="0" err="1"/>
              <a:t>руху</a:t>
            </a:r>
            <a:r>
              <a:rPr lang="ru-RU" sz="2000" dirty="0"/>
              <a:t>. </a:t>
            </a:r>
            <a:r>
              <a:rPr lang="ru-RU" sz="2000" dirty="0" err="1"/>
              <a:t>Під</a:t>
            </a:r>
            <a:r>
              <a:rPr lang="ru-RU" sz="2000" dirty="0"/>
              <a:t> час </a:t>
            </a:r>
            <a:r>
              <a:rPr lang="ru-RU" sz="2000" dirty="0" err="1"/>
              <a:t>ходіння</a:t>
            </a:r>
            <a:r>
              <a:rPr lang="ru-RU" sz="2000" dirty="0"/>
              <a:t> </a:t>
            </a:r>
            <a:r>
              <a:rPr lang="ru-RU" sz="2000" dirty="0" err="1"/>
              <a:t>саме</a:t>
            </a:r>
            <a:r>
              <a:rPr lang="ru-RU" sz="2000" dirty="0"/>
              <a:t> сила </a:t>
            </a:r>
            <a:r>
              <a:rPr lang="ru-RU" sz="2000" dirty="0" err="1"/>
              <a:t>тертя</a:t>
            </a:r>
            <a:r>
              <a:rPr lang="ru-RU" sz="2000" dirty="0"/>
              <a:t> </a:t>
            </a:r>
            <a:r>
              <a:rPr lang="ru-RU" sz="2000" dirty="0" err="1"/>
              <a:t>спокою</a:t>
            </a:r>
            <a:r>
              <a:rPr lang="ru-RU" sz="2000" dirty="0"/>
              <a:t>, </a:t>
            </a:r>
            <a:r>
              <a:rPr lang="ru-RU" sz="2000" dirty="0" err="1"/>
              <a:t>діючи</a:t>
            </a:r>
            <a:r>
              <a:rPr lang="ru-RU" sz="2000" dirty="0"/>
              <a:t> на </a:t>
            </a:r>
            <a:r>
              <a:rPr lang="ru-RU" sz="2000" dirty="0" err="1"/>
              <a:t>підошву</a:t>
            </a:r>
            <a:r>
              <a:rPr lang="ru-RU" sz="2000" dirty="0"/>
              <a:t>, </a:t>
            </a:r>
            <a:r>
              <a:rPr lang="ru-RU" sz="2000" dirty="0" err="1"/>
              <a:t>надає</a:t>
            </a:r>
            <a:r>
              <a:rPr lang="ru-RU" sz="2000" dirty="0"/>
              <a:t> </a:t>
            </a:r>
            <a:r>
              <a:rPr lang="ru-RU" sz="2000" dirty="0" err="1"/>
              <a:t>людині</a:t>
            </a:r>
            <a:r>
              <a:rPr lang="ru-RU" sz="2000" dirty="0"/>
              <a:t> </a:t>
            </a:r>
            <a:r>
              <a:rPr lang="ru-RU" sz="2000" dirty="0" err="1"/>
              <a:t>прискорення</a:t>
            </a:r>
            <a:r>
              <a:rPr lang="ru-RU" sz="2000" dirty="0"/>
              <a:t>, а сила, </a:t>
            </a:r>
            <a:r>
              <a:rPr lang="ru-RU" sz="2000" dirty="0" err="1"/>
              <a:t>що</a:t>
            </a:r>
            <a:r>
              <a:rPr lang="ru-RU" sz="2000" dirty="0"/>
              <a:t> </a:t>
            </a:r>
            <a:r>
              <a:rPr lang="ru-RU" sz="2000" dirty="0" err="1"/>
              <a:t>напрямлена</a:t>
            </a:r>
            <a:r>
              <a:rPr lang="ru-RU" sz="2000" dirty="0"/>
              <a:t> в </a:t>
            </a:r>
            <a:r>
              <a:rPr lang="ru-RU" sz="2000" dirty="0" err="1"/>
              <a:t>протилежну</a:t>
            </a:r>
            <a:r>
              <a:rPr lang="ru-RU" sz="2000" dirty="0"/>
              <a:t> сторону </a:t>
            </a:r>
            <a:r>
              <a:rPr lang="ru-RU" sz="2000" dirty="0" err="1"/>
              <a:t>їй</a:t>
            </a:r>
            <a:r>
              <a:rPr lang="ru-RU" sz="2000" dirty="0"/>
              <a:t>, </a:t>
            </a:r>
            <a:r>
              <a:rPr lang="ru-RU" sz="2000" dirty="0" err="1"/>
              <a:t>надає</a:t>
            </a:r>
            <a:r>
              <a:rPr lang="ru-RU" sz="2000" dirty="0"/>
              <a:t> </a:t>
            </a:r>
            <a:r>
              <a:rPr lang="ru-RU" sz="2000" dirty="0" err="1"/>
              <a:t>прискорення</a:t>
            </a:r>
            <a:r>
              <a:rPr lang="ru-RU" sz="2000" dirty="0"/>
              <a:t> </a:t>
            </a:r>
            <a:r>
              <a:rPr lang="ru-RU" sz="2000" dirty="0" err="1"/>
              <a:t>Землі</a:t>
            </a:r>
            <a:r>
              <a:rPr lang="ru-RU" sz="2000" dirty="0"/>
              <a:t>, а за </a:t>
            </a:r>
            <a:r>
              <a:rPr lang="ru-RU" sz="2000" dirty="0" err="1"/>
              <a:t>третім</a:t>
            </a:r>
            <a:r>
              <a:rPr lang="ru-RU" sz="2000" dirty="0"/>
              <a:t> законом Ньютона </a:t>
            </a:r>
            <a:r>
              <a:rPr lang="ru-RU" sz="2000" dirty="0" err="1"/>
              <a:t>дія</a:t>
            </a:r>
            <a:r>
              <a:rPr lang="ru-RU" sz="2000" dirty="0"/>
              <a:t> </a:t>
            </a:r>
            <a:r>
              <a:rPr lang="ru-RU" sz="2000" dirty="0" err="1"/>
              <a:t>рівна</a:t>
            </a:r>
            <a:r>
              <a:rPr lang="ru-RU" sz="2000" dirty="0"/>
              <a:t> </a:t>
            </a:r>
            <a:r>
              <a:rPr lang="ru-RU" sz="2000" dirty="0" err="1" smtClean="0"/>
              <a:t>протидії</a:t>
            </a:r>
            <a:r>
              <a:rPr lang="ru-RU" sz="2000" dirty="0" smtClean="0"/>
              <a:t>.  </a:t>
            </a:r>
            <a:r>
              <a:rPr lang="ru-RU" sz="2000" dirty="0" err="1" smtClean="0"/>
              <a:t>Якщо</a:t>
            </a:r>
            <a:r>
              <a:rPr lang="ru-RU" sz="2000" dirty="0" smtClean="0"/>
              <a:t> </a:t>
            </a:r>
            <a:r>
              <a:rPr lang="ru-RU" sz="2000" dirty="0" err="1"/>
              <a:t>тіло</a:t>
            </a:r>
            <a:r>
              <a:rPr lang="ru-RU" sz="2000" dirty="0"/>
              <a:t> </a:t>
            </a:r>
            <a:r>
              <a:rPr lang="ru-RU" sz="2000" dirty="0" err="1"/>
              <a:t>рухається</a:t>
            </a:r>
            <a:r>
              <a:rPr lang="ru-RU" sz="2000" dirty="0"/>
              <a:t> (</a:t>
            </a:r>
            <a:r>
              <a:rPr lang="ru-RU" sz="2000" dirty="0" err="1"/>
              <a:t>ковзає</a:t>
            </a:r>
            <a:r>
              <a:rPr lang="ru-RU" sz="2000" dirty="0"/>
              <a:t>) </a:t>
            </a:r>
            <a:r>
              <a:rPr lang="ru-RU" sz="2000" dirty="0" err="1"/>
              <a:t>рівномірно</a:t>
            </a:r>
            <a:r>
              <a:rPr lang="ru-RU" sz="2000" dirty="0"/>
              <a:t> по </a:t>
            </a:r>
            <a:r>
              <a:rPr lang="ru-RU" sz="2000" dirty="0" err="1"/>
              <a:t>поверхні</a:t>
            </a:r>
            <a:r>
              <a:rPr lang="ru-RU" sz="2000" dirty="0"/>
              <a:t> стола, то </a:t>
            </a:r>
            <a:r>
              <a:rPr lang="ru-RU" sz="2000" dirty="0" err="1"/>
              <a:t>між</a:t>
            </a:r>
            <a:r>
              <a:rPr lang="ru-RU" sz="2000" dirty="0"/>
              <a:t> </a:t>
            </a:r>
            <a:r>
              <a:rPr lang="ru-RU" sz="2000" dirty="0" err="1"/>
              <a:t>стиковими</a:t>
            </a:r>
            <a:r>
              <a:rPr lang="ru-RU" sz="2000" dirty="0"/>
              <a:t> </a:t>
            </a:r>
            <a:r>
              <a:rPr lang="ru-RU" sz="2000" dirty="0" err="1"/>
              <a:t>поверхнями</a:t>
            </a:r>
            <a:r>
              <a:rPr lang="ru-RU" sz="2000" dirty="0"/>
              <a:t> </a:t>
            </a:r>
            <a:r>
              <a:rPr lang="ru-RU" sz="2000" dirty="0" err="1"/>
              <a:t>виникає</a:t>
            </a:r>
            <a:r>
              <a:rPr lang="ru-RU" sz="2000" dirty="0"/>
              <a:t> сила </a:t>
            </a:r>
            <a:r>
              <a:rPr lang="ru-RU" sz="2000" dirty="0" err="1"/>
              <a:t>тертя</a:t>
            </a:r>
            <a:r>
              <a:rPr lang="ru-RU" sz="2000" dirty="0"/>
              <a:t> </a:t>
            </a:r>
            <a:r>
              <a:rPr lang="ru-RU" sz="2000" dirty="0" err="1"/>
              <a:t>ковзання</a:t>
            </a:r>
            <a:r>
              <a:rPr lang="ru-RU" sz="2000" dirty="0"/>
              <a:t>. Сила, </a:t>
            </a:r>
            <a:r>
              <a:rPr lang="ru-RU" sz="2000" dirty="0" err="1"/>
              <a:t>що</a:t>
            </a:r>
            <a:r>
              <a:rPr lang="ru-RU" sz="2000" dirty="0"/>
              <a:t> </a:t>
            </a:r>
            <a:r>
              <a:rPr lang="ru-RU" sz="2000" dirty="0" err="1"/>
              <a:t>виникає</a:t>
            </a:r>
            <a:r>
              <a:rPr lang="ru-RU" sz="2000" dirty="0"/>
              <a:t> при </a:t>
            </a:r>
            <a:r>
              <a:rPr lang="ru-RU" sz="2000" dirty="0" err="1"/>
              <a:t>ковзанні</a:t>
            </a:r>
            <a:r>
              <a:rPr lang="ru-RU" sz="2000" dirty="0"/>
              <a:t> одного </a:t>
            </a:r>
            <a:r>
              <a:rPr lang="ru-RU" sz="2000" dirty="0" err="1"/>
              <a:t>тіла</a:t>
            </a:r>
            <a:r>
              <a:rPr lang="ru-RU" sz="2000" dirty="0"/>
              <a:t> по </a:t>
            </a:r>
            <a:r>
              <a:rPr lang="ru-RU" sz="2000" dirty="0" err="1"/>
              <a:t>поверхні</a:t>
            </a:r>
            <a:r>
              <a:rPr lang="ru-RU" sz="2000" dirty="0"/>
              <a:t> </a:t>
            </a:r>
            <a:r>
              <a:rPr lang="ru-RU" sz="2000" dirty="0" err="1"/>
              <a:t>іншого</a:t>
            </a:r>
            <a:r>
              <a:rPr lang="ru-RU" sz="2000" dirty="0"/>
              <a:t> </a:t>
            </a:r>
            <a:r>
              <a:rPr lang="ru-RU" sz="2000" dirty="0" err="1"/>
              <a:t>тіла</a:t>
            </a:r>
            <a:r>
              <a:rPr lang="ru-RU" sz="2000" dirty="0"/>
              <a:t>, </a:t>
            </a:r>
            <a:r>
              <a:rPr lang="ru-RU" sz="2000" dirty="0" err="1"/>
              <a:t>називається</a:t>
            </a:r>
            <a:r>
              <a:rPr lang="ru-RU" sz="2000" dirty="0"/>
              <a:t> </a:t>
            </a:r>
            <a:r>
              <a:rPr lang="ru-RU" sz="2000" b="1" dirty="0"/>
              <a:t>силою </a:t>
            </a:r>
            <a:r>
              <a:rPr lang="ru-RU" sz="2000" b="1" dirty="0" err="1"/>
              <a:t>тертя</a:t>
            </a:r>
            <a:r>
              <a:rPr lang="ru-RU" sz="2000" b="1" dirty="0"/>
              <a:t> </a:t>
            </a:r>
            <a:r>
              <a:rPr lang="ru-RU" sz="2000" b="1" dirty="0" err="1" smtClean="0"/>
              <a:t>ковзання</a:t>
            </a:r>
            <a:r>
              <a:rPr lang="ru-RU" sz="2000" dirty="0" smtClean="0"/>
              <a:t>. </a:t>
            </a:r>
            <a:r>
              <a:rPr lang="ru-RU" sz="2000" dirty="0" err="1" smtClean="0"/>
              <a:t>Якщо</a:t>
            </a:r>
            <a:r>
              <a:rPr lang="ru-RU" sz="2000" dirty="0" smtClean="0"/>
              <a:t> </a:t>
            </a:r>
            <a:r>
              <a:rPr lang="ru-RU" sz="2000" dirty="0"/>
              <a:t>до бруска </a:t>
            </a:r>
            <a:r>
              <a:rPr lang="ru-RU" sz="2000" dirty="0" err="1"/>
              <a:t>прикласти</a:t>
            </a:r>
            <a:r>
              <a:rPr lang="ru-RU" sz="2000" dirty="0"/>
              <a:t> силу і </a:t>
            </a:r>
            <a:r>
              <a:rPr lang="ru-RU" sz="2000" dirty="0" err="1"/>
              <a:t>тягнути</a:t>
            </a:r>
            <a:r>
              <a:rPr lang="ru-RU" sz="2000" dirty="0"/>
              <a:t> </a:t>
            </a:r>
            <a:r>
              <a:rPr lang="ru-RU" sz="2000" dirty="0" err="1"/>
              <a:t>його</a:t>
            </a:r>
            <a:r>
              <a:rPr lang="ru-RU" sz="2000" dirty="0"/>
              <a:t> </a:t>
            </a:r>
            <a:r>
              <a:rPr lang="ru-RU" sz="2000" dirty="0" err="1"/>
              <a:t>рівномірно</a:t>
            </a:r>
            <a:r>
              <a:rPr lang="ru-RU" sz="2000" dirty="0"/>
              <a:t> і </a:t>
            </a:r>
            <a:r>
              <a:rPr lang="ru-RU" sz="2000" dirty="0" err="1"/>
              <a:t>прямолінійно</a:t>
            </a:r>
            <a:r>
              <a:rPr lang="ru-RU" sz="2000" dirty="0"/>
              <a:t>, То динамометр </a:t>
            </a:r>
            <a:r>
              <a:rPr lang="ru-RU" sz="2000" dirty="0" err="1"/>
              <a:t>покаже</a:t>
            </a:r>
            <a:r>
              <a:rPr lang="ru-RU" sz="2000" dirty="0"/>
              <a:t> силу </a:t>
            </a:r>
            <a:r>
              <a:rPr lang="ru-RU" sz="2000" dirty="0" err="1"/>
              <a:t>тертя</a:t>
            </a:r>
            <a:r>
              <a:rPr lang="ru-RU" sz="2000" dirty="0"/>
              <a:t> </a:t>
            </a:r>
            <a:r>
              <a:rPr lang="ru-RU" sz="2000" dirty="0" err="1"/>
              <a:t>ковзання</a:t>
            </a:r>
            <a:r>
              <a:rPr lang="ru-RU" sz="2000" dirty="0"/>
              <a:t>. </a:t>
            </a:r>
            <a:r>
              <a:rPr lang="ru-RU" sz="2000" dirty="0" err="1"/>
              <a:t>Ця</a:t>
            </a:r>
            <a:r>
              <a:rPr lang="ru-RU" sz="2000" dirty="0"/>
              <a:t> сила </a:t>
            </a:r>
            <a:r>
              <a:rPr lang="ru-RU" sz="2000" dirty="0" err="1"/>
              <a:t>напрямлена</a:t>
            </a:r>
            <a:r>
              <a:rPr lang="ru-RU" sz="2000" dirty="0"/>
              <a:t> </a:t>
            </a:r>
            <a:r>
              <a:rPr lang="ru-RU" sz="2000" dirty="0" err="1"/>
              <a:t>завжди</a:t>
            </a:r>
            <a:r>
              <a:rPr lang="ru-RU" sz="2000" dirty="0"/>
              <a:t> </a:t>
            </a:r>
            <a:r>
              <a:rPr lang="ru-RU" sz="2000" dirty="0" err="1"/>
              <a:t>протилежно</a:t>
            </a:r>
            <a:r>
              <a:rPr lang="ru-RU" sz="2000" dirty="0"/>
              <a:t> </a:t>
            </a:r>
            <a:r>
              <a:rPr lang="ru-RU" sz="2000" dirty="0" err="1"/>
              <a:t>напряму</a:t>
            </a:r>
            <a:r>
              <a:rPr lang="ru-RU" sz="2000" dirty="0"/>
              <a:t> </a:t>
            </a:r>
            <a:r>
              <a:rPr lang="ru-RU" sz="2000" dirty="0" err="1"/>
              <a:t>руху</a:t>
            </a:r>
            <a:r>
              <a:rPr lang="ru-RU" sz="2000" dirty="0"/>
              <a:t> </a:t>
            </a:r>
            <a:r>
              <a:rPr lang="ru-RU" sz="2000" dirty="0" err="1"/>
              <a:t>тіла</a:t>
            </a:r>
            <a:r>
              <a:rPr lang="ru-RU" sz="2000" dirty="0"/>
              <a:t> </a:t>
            </a:r>
            <a:r>
              <a:rPr lang="ru-RU" sz="2000" dirty="0" err="1"/>
              <a:t>відносно</a:t>
            </a:r>
            <a:r>
              <a:rPr lang="ru-RU" sz="2000" dirty="0"/>
              <a:t> </a:t>
            </a:r>
            <a:r>
              <a:rPr lang="ru-RU" sz="2000" dirty="0" err="1"/>
              <a:t>поверхні</a:t>
            </a:r>
            <a:r>
              <a:rPr lang="ru-RU" sz="2000" dirty="0"/>
              <a:t>, по </a:t>
            </a:r>
            <a:r>
              <a:rPr lang="ru-RU" sz="2000" dirty="0" err="1"/>
              <a:t>якій</a:t>
            </a:r>
            <a:r>
              <a:rPr lang="ru-RU" sz="2000" dirty="0"/>
              <a:t> </a:t>
            </a:r>
            <a:r>
              <a:rPr lang="ru-RU" sz="2000" dirty="0" err="1"/>
              <a:t>воно</a:t>
            </a:r>
            <a:r>
              <a:rPr lang="ru-RU" sz="2000" dirty="0"/>
              <a:t> </a:t>
            </a:r>
            <a:r>
              <a:rPr lang="ru-RU" sz="2000" dirty="0" err="1"/>
              <a:t>рухається</a:t>
            </a:r>
            <a:r>
              <a:rPr lang="ru-RU" sz="2000" dirty="0"/>
              <a:t>. </a:t>
            </a:r>
            <a:r>
              <a:rPr lang="ru-RU" sz="2000" dirty="0" err="1"/>
              <a:t>Напрям</a:t>
            </a:r>
            <a:r>
              <a:rPr lang="ru-RU" sz="2000" dirty="0"/>
              <a:t> </a:t>
            </a:r>
            <a:r>
              <a:rPr lang="ru-RU" sz="2000" dirty="0" err="1"/>
              <a:t>сили</a:t>
            </a:r>
            <a:r>
              <a:rPr lang="ru-RU" sz="2000" dirty="0"/>
              <a:t> </a:t>
            </a:r>
            <a:r>
              <a:rPr lang="ru-RU" sz="2000" dirty="0" err="1"/>
              <a:t>тертя</a:t>
            </a:r>
            <a:r>
              <a:rPr lang="ru-RU" sz="2000" dirty="0"/>
              <a:t> </a:t>
            </a:r>
            <a:r>
              <a:rPr lang="ru-RU" sz="2000" dirty="0" err="1"/>
              <a:t>протилежний</a:t>
            </a:r>
            <a:r>
              <a:rPr lang="ru-RU" sz="2000" dirty="0"/>
              <a:t> </a:t>
            </a:r>
            <a:r>
              <a:rPr lang="ru-RU" sz="2000" dirty="0" err="1"/>
              <a:t>напряму</a:t>
            </a:r>
            <a:r>
              <a:rPr lang="ru-RU" sz="2000" dirty="0"/>
              <a:t> </a:t>
            </a:r>
            <a:r>
              <a:rPr lang="ru-RU" sz="2000" dirty="0" err="1"/>
              <a:t>руху</a:t>
            </a:r>
            <a:r>
              <a:rPr lang="ru-RU" sz="2000" dirty="0"/>
              <a:t> </a:t>
            </a:r>
            <a:r>
              <a:rPr lang="ru-RU" sz="2000" dirty="0" err="1"/>
              <a:t>тіла</a:t>
            </a:r>
            <a:r>
              <a:rPr lang="ru-RU" sz="2000" dirty="0"/>
              <a:t>, і тому сила </a:t>
            </a:r>
            <a:r>
              <a:rPr lang="ru-RU" sz="2000" dirty="0" err="1"/>
              <a:t>тертя</a:t>
            </a:r>
            <a:r>
              <a:rPr lang="ru-RU" sz="2000" dirty="0"/>
              <a:t> </a:t>
            </a:r>
            <a:r>
              <a:rPr lang="ru-RU" sz="2000" dirty="0" err="1"/>
              <a:t>завжди</a:t>
            </a:r>
            <a:r>
              <a:rPr lang="ru-RU" sz="2000" dirty="0"/>
              <a:t> </a:t>
            </a:r>
            <a:r>
              <a:rPr lang="ru-RU" sz="2000" dirty="0" err="1"/>
              <a:t>призводить</a:t>
            </a:r>
            <a:r>
              <a:rPr lang="ru-RU" sz="2000" dirty="0"/>
              <a:t> до </a:t>
            </a:r>
            <a:r>
              <a:rPr lang="ru-RU" sz="2000" dirty="0" err="1"/>
              <a:t>зменшення</a:t>
            </a:r>
            <a:r>
              <a:rPr lang="ru-RU" sz="2000" dirty="0"/>
              <a:t> </a:t>
            </a:r>
            <a:r>
              <a:rPr lang="ru-RU" sz="2000" dirty="0" err="1"/>
              <a:t>швидкості</a:t>
            </a:r>
            <a:r>
              <a:rPr lang="ru-RU" sz="2000" dirty="0"/>
              <a:t> </a:t>
            </a:r>
            <a:r>
              <a:rPr lang="ru-RU" sz="2000" dirty="0" err="1"/>
              <a:t>тіла</a:t>
            </a:r>
            <a:r>
              <a:rPr lang="ru-RU" sz="2000" dirty="0"/>
              <a:t>.</a:t>
            </a:r>
            <a:endParaRPr lang="uk-UA" sz="2000" dirty="0"/>
          </a:p>
        </p:txBody>
      </p:sp>
    </p:spTree>
    <p:extLst>
      <p:ext uri="{BB962C8B-B14F-4D97-AF65-F5344CB8AC3E}">
        <p14:creationId xmlns:p14="http://schemas.microsoft.com/office/powerpoint/2010/main" val="299537060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76</TotalTime>
  <Words>1066</Words>
  <Application>Microsoft Office PowerPoint</Application>
  <PresentationFormat>Экран (4:3)</PresentationFormat>
  <Paragraphs>51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Mylar</vt:lpstr>
      <vt:lpstr>Динаміка.</vt:lpstr>
      <vt:lpstr>Динаміка</vt:lpstr>
      <vt:lpstr> Динаміку поділяють на :</vt:lpstr>
      <vt:lpstr>Механічна взаємодія тіл</vt:lpstr>
      <vt:lpstr>                         Види сил</vt:lpstr>
      <vt:lpstr>Сила пружності</vt:lpstr>
      <vt:lpstr>Сила тертя</vt:lpstr>
      <vt:lpstr>Презентация PowerPoint</vt:lpstr>
      <vt:lpstr>Презентация PowerPoint</vt:lpstr>
      <vt:lpstr>Гравітаційна взаємодія</vt:lpstr>
      <vt:lpstr>Презентация PowerPoint</vt:lpstr>
      <vt:lpstr>           Закони динаміки</vt:lpstr>
      <vt:lpstr>Перший закон Ньютона</vt:lpstr>
      <vt:lpstr>Другий закон Ньютона</vt:lpstr>
      <vt:lpstr>Презентация PowerPoint</vt:lpstr>
      <vt:lpstr>Третій закон Ньютона</vt:lpstr>
      <vt:lpstr>Закони Ньютона в неінерційній системах відліку.</vt:lpstr>
      <vt:lpstr>Дякую за увагу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Динаміка.</dc:title>
  <dc:creator>Оксана</dc:creator>
  <cp:lastModifiedBy>Оксана</cp:lastModifiedBy>
  <cp:revision>11</cp:revision>
  <dcterms:created xsi:type="dcterms:W3CDTF">2012-12-25T11:21:25Z</dcterms:created>
  <dcterms:modified xsi:type="dcterms:W3CDTF">2012-12-25T15:59:49Z</dcterms:modified>
</cp:coreProperties>
</file>