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0000FF"/>
    <a:srgbClr val="666699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87986-8397-4038-8A6E-7EF44BD0E8AB}" type="datetimeFigureOut">
              <a:rPr lang="ru-RU" smtClean="0"/>
              <a:pPr/>
              <a:t>26.01.2013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AB0A9-38F5-4C51-81BD-4516329795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AB0A9-38F5-4C51-81BD-45163297952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54217-D0BA-409B-A3D6-6D96A0493501}" type="datetimeFigureOut">
              <a:rPr lang="ru-RU" smtClean="0"/>
              <a:pPr/>
              <a:t>26.01.2013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BE089-16EB-4591-917C-8AD1ECDB396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2886095"/>
          </a:xfrm>
        </p:spPr>
        <p:txBody>
          <a:bodyPr>
            <a:normAutofit/>
          </a:bodyPr>
          <a:lstStyle/>
          <a:p>
            <a:r>
              <a:rPr lang="uk-UA" b="1" dirty="0"/>
              <a:t>МОЛЕКУЛЯРНА ФІЗИКА.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ОСНОВИ МОЛЕКУЛЯРНО-КІНЕТИЧНОЇ ТЕОРІЇ</a:t>
            </a:r>
            <a:r>
              <a:rPr lang="ru-RU" b="1" dirty="0" smtClean="0"/>
              <a:t> (</a:t>
            </a:r>
            <a:r>
              <a:rPr lang="en-US" b="1" dirty="0" smtClean="0"/>
              <a:t>MKT</a:t>
            </a:r>
            <a:r>
              <a:rPr lang="ru-RU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4. </a:t>
            </a:r>
            <a:r>
              <a:rPr lang="uk-UA" dirty="0" smtClean="0"/>
              <a:t>Розмір </a:t>
            </a:r>
            <a:r>
              <a:rPr lang="uk-UA" dirty="0"/>
              <a:t>молекул дуже малий, тому їх кількість у </a:t>
            </a:r>
            <a:r>
              <a:rPr lang="uk-UA" dirty="0" err="1"/>
              <a:t>макроскопічому</a:t>
            </a:r>
            <a:r>
              <a:rPr lang="uk-UA" dirty="0"/>
              <a:t> тілі велика, що незручно. Тому використовують відносну кількість молекул, порівнюючи з 1 молем.</a:t>
            </a:r>
            <a:endParaRPr lang="ru-RU" dirty="0"/>
          </a:p>
          <a:p>
            <a:r>
              <a:rPr lang="uk-UA" b="1" dirty="0">
                <a:solidFill>
                  <a:srgbClr val="FFFF00"/>
                </a:solidFill>
              </a:rPr>
              <a:t>Моль</a:t>
            </a:r>
            <a:r>
              <a:rPr lang="uk-UA" dirty="0">
                <a:solidFill>
                  <a:srgbClr val="FFFF00"/>
                </a:solidFill>
              </a:rPr>
              <a:t> </a:t>
            </a:r>
            <a:r>
              <a:rPr lang="uk-UA" dirty="0"/>
              <a:t>— це кількість речовини, в якій міститься стільки молекул чи атомів, скільки є атомів в 0,012 кг вуглецю.</a:t>
            </a:r>
            <a:endParaRPr lang="ru-RU" dirty="0"/>
          </a:p>
          <a:p>
            <a:pPr>
              <a:buNone/>
            </a:pPr>
            <a:r>
              <a:rPr lang="uk-UA" dirty="0"/>
              <a:t>Незалежно від агрегатного стану, моль речовини містить одне і те </a:t>
            </a:r>
            <a:r>
              <a:rPr lang="uk-UA" dirty="0" smtClean="0"/>
              <a:t>ж</a:t>
            </a:r>
            <a:r>
              <a:rPr lang="ru-RU" dirty="0" smtClean="0"/>
              <a:t> </a:t>
            </a:r>
            <a:r>
              <a:rPr lang="uk-UA" dirty="0" smtClean="0"/>
              <a:t>число </a:t>
            </a:r>
            <a:r>
              <a:rPr lang="uk-UA" dirty="0"/>
              <a:t>молекул </a:t>
            </a:r>
            <a:r>
              <a:rPr lang="ru-RU" b="1" i="1" dirty="0">
                <a:solidFill>
                  <a:srgbClr val="FFFF00"/>
                </a:solidFill>
              </a:rPr>
              <a:t>N </a:t>
            </a:r>
            <a:r>
              <a:rPr lang="uk-UA" b="1" i="1" baseline="-25000" dirty="0">
                <a:solidFill>
                  <a:srgbClr val="FFFF00"/>
                </a:solidFill>
              </a:rPr>
              <a:t>А</a:t>
            </a:r>
            <a:r>
              <a:rPr lang="uk-UA" b="1" i="1" dirty="0">
                <a:solidFill>
                  <a:srgbClr val="FFFF00"/>
                </a:solidFill>
              </a:rPr>
              <a:t> </a:t>
            </a:r>
            <a:r>
              <a:rPr lang="ru-RU" b="1" dirty="0">
                <a:solidFill>
                  <a:srgbClr val="FFFF00"/>
                </a:solidFill>
              </a:rPr>
              <a:t>= 6,02 • 1</a:t>
            </a:r>
            <a:r>
              <a:rPr lang="uk-UA" b="1" dirty="0">
                <a:solidFill>
                  <a:srgbClr val="FFFF00"/>
                </a:solidFill>
              </a:rPr>
              <a:t>0</a:t>
            </a:r>
            <a:r>
              <a:rPr lang="uk-UA" b="1" baseline="30000" dirty="0">
                <a:solidFill>
                  <a:srgbClr val="FFFF00"/>
                </a:solidFill>
              </a:rPr>
              <a:t>23</a:t>
            </a:r>
            <a:r>
              <a:rPr lang="uk-UA" b="1" dirty="0">
                <a:solidFill>
                  <a:srgbClr val="FFFF00"/>
                </a:solidFill>
              </a:rPr>
              <a:t> </a:t>
            </a:r>
            <a:r>
              <a:rPr lang="uk-UA" b="1" dirty="0" smtClean="0">
                <a:solidFill>
                  <a:srgbClr val="FFFF00"/>
                </a:solidFill>
              </a:rPr>
              <a:t>моль</a:t>
            </a:r>
            <a:r>
              <a:rPr lang="uk-UA" b="1" dirty="0">
                <a:solidFill>
                  <a:srgbClr val="FFFF00"/>
                </a:solidFill>
              </a:rPr>
              <a:t> </a:t>
            </a:r>
            <a:r>
              <a:rPr lang="en-US" b="1" baseline="30000" dirty="0" smtClean="0">
                <a:solidFill>
                  <a:srgbClr val="FFFF00"/>
                </a:solidFill>
              </a:rPr>
              <a:t>-</a:t>
            </a:r>
            <a:r>
              <a:rPr lang="uk-UA" b="1" baseline="30000" dirty="0" smtClean="0">
                <a:solidFill>
                  <a:srgbClr val="FFFF00"/>
                </a:solidFill>
              </a:rPr>
              <a:t>1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uk-UA" b="1" dirty="0">
                <a:solidFill>
                  <a:srgbClr val="FFFF00"/>
                </a:solidFill>
              </a:rPr>
              <a:t>(стала </a:t>
            </a:r>
            <a:r>
              <a:rPr lang="uk-UA" b="1" dirty="0" err="1">
                <a:solidFill>
                  <a:srgbClr val="FFFF00"/>
                </a:solidFill>
              </a:rPr>
              <a:t>Авогадро</a:t>
            </a:r>
            <a:r>
              <a:rPr lang="uk-UA" b="1" dirty="0">
                <a:solidFill>
                  <a:srgbClr val="FFFF00"/>
                </a:solidFill>
              </a:rPr>
              <a:t>).</a:t>
            </a:r>
            <a:endParaRPr lang="ru-RU" b="1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5.  </a:t>
            </a:r>
            <a:r>
              <a:rPr lang="uk-UA" b="1" dirty="0" smtClean="0">
                <a:solidFill>
                  <a:srgbClr val="FFFF00"/>
                </a:solidFill>
              </a:rPr>
              <a:t>Кількість </a:t>
            </a:r>
            <a:r>
              <a:rPr lang="uk-UA" b="1" dirty="0">
                <a:solidFill>
                  <a:srgbClr val="FFFF00"/>
                </a:solidFill>
              </a:rPr>
              <a:t>речовини </a:t>
            </a:r>
            <a:r>
              <a:rPr lang="el-GR" b="1" dirty="0" smtClean="0">
                <a:solidFill>
                  <a:srgbClr val="FFFF00"/>
                </a:solidFill>
              </a:rPr>
              <a:t>ν</a:t>
            </a:r>
            <a:r>
              <a:rPr lang="uk-UA" b="1" dirty="0" smtClean="0">
                <a:solidFill>
                  <a:srgbClr val="FFFF00"/>
                </a:solidFill>
              </a:rPr>
              <a:t> </a:t>
            </a:r>
            <a:r>
              <a:rPr lang="ru-RU" dirty="0"/>
              <a:t>— </a:t>
            </a:r>
            <a:r>
              <a:rPr lang="uk-UA" dirty="0"/>
              <a:t>це кількість молей, тобто відношення числа молекул (чи атомів) </a:t>
            </a:r>
            <a:r>
              <a:rPr lang="ru-RU" i="1" dirty="0"/>
              <a:t>N </a:t>
            </a:r>
            <a:r>
              <a:rPr lang="uk-UA" dirty="0"/>
              <a:t>у даному тілі до числа молекул (</a:t>
            </a:r>
            <a:r>
              <a:rPr lang="uk-UA" dirty="0" smtClean="0"/>
              <a:t>чи </a:t>
            </a:r>
            <a:r>
              <a:rPr lang="uk-UA" dirty="0"/>
              <a:t>атомів) </a:t>
            </a:r>
            <a:r>
              <a:rPr lang="en-US" dirty="0" smtClean="0"/>
              <a:t>N</a:t>
            </a:r>
            <a:r>
              <a:rPr lang="uk-UA" i="1" baseline="-25000" dirty="0" smtClean="0"/>
              <a:t>А</a:t>
            </a:r>
            <a:r>
              <a:rPr lang="uk-UA" i="1" dirty="0" smtClean="0"/>
              <a:t> </a:t>
            </a:r>
            <a:r>
              <a:rPr lang="uk-UA" dirty="0"/>
              <a:t>в</a:t>
            </a:r>
            <a:r>
              <a:rPr lang="ru-RU" dirty="0"/>
              <a:t> 1</a:t>
            </a:r>
            <a:r>
              <a:rPr lang="uk-UA" dirty="0"/>
              <a:t> молі.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2071670" y="4714884"/>
          <a:ext cx="2357454" cy="2040104"/>
        </p:xfrm>
        <a:graphic>
          <a:graphicData uri="http://schemas.openxmlformats.org/presentationml/2006/ole">
            <p:oleObj spid="_x0000_s21517" name="Формула" r:id="rId3" imgW="495085" imgH="431613" progId="Equation.3">
              <p:embed/>
            </p:oleObj>
          </a:graphicData>
        </a:graphic>
      </p:graphicFrame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5572132" y="4786322"/>
          <a:ext cx="2143140" cy="1793240"/>
        </p:xfrm>
        <a:graphic>
          <a:graphicData uri="http://schemas.openxmlformats.org/presentationml/2006/ole">
            <p:oleObj spid="_x0000_s21519" name="Формула" r:id="rId4" imgW="469696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8572560" cy="57864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6</a:t>
            </a:r>
            <a:r>
              <a:rPr lang="en-US" b="1" dirty="0" smtClean="0">
                <a:solidFill>
                  <a:srgbClr val="FFFF00"/>
                </a:solidFill>
              </a:rPr>
              <a:t>. </a:t>
            </a:r>
            <a:r>
              <a:rPr lang="uk-UA" sz="3800" b="1" dirty="0" smtClean="0">
                <a:solidFill>
                  <a:srgbClr val="FFFF00"/>
                </a:solidFill>
              </a:rPr>
              <a:t>Молярна </a:t>
            </a:r>
            <a:r>
              <a:rPr lang="uk-UA" sz="3800" b="1" dirty="0">
                <a:solidFill>
                  <a:srgbClr val="FFFF00"/>
                </a:solidFill>
              </a:rPr>
              <a:t>маса</a:t>
            </a:r>
            <a:r>
              <a:rPr lang="ru-RU" sz="3800" b="1" dirty="0">
                <a:solidFill>
                  <a:srgbClr val="FFFF00"/>
                </a:solidFill>
              </a:rPr>
              <a:t> </a:t>
            </a:r>
            <a:r>
              <a:rPr lang="ru-RU" dirty="0"/>
              <a:t>—</a:t>
            </a:r>
            <a:r>
              <a:rPr lang="uk-UA" dirty="0"/>
              <a:t> фізична величина, що дорівнює відношенню маси</a:t>
            </a:r>
            <a:r>
              <a:rPr lang="ru-RU" dirty="0" smtClean="0"/>
              <a:t> </a:t>
            </a:r>
            <a:r>
              <a:rPr lang="uk-UA" dirty="0"/>
              <a:t>речовини </a:t>
            </a:r>
            <a:r>
              <a:rPr lang="uk-UA" i="1" dirty="0"/>
              <a:t>т </a:t>
            </a:r>
            <a:r>
              <a:rPr lang="uk-UA" dirty="0"/>
              <a:t>до кількості речовини V.</a:t>
            </a:r>
            <a:endParaRPr lang="ru-RU" dirty="0"/>
          </a:p>
          <a:p>
            <a:pPr>
              <a:buNone/>
            </a:pPr>
            <a:r>
              <a:rPr lang="ru-RU" dirty="0" smtClean="0"/>
              <a:t>.</a:t>
            </a:r>
            <a:r>
              <a:rPr lang="uk-UA" dirty="0" smtClean="0"/>
              <a:t> Іншими словами, це маса </a:t>
            </a:r>
            <a:r>
              <a:rPr lang="uk-UA" dirty="0"/>
              <a:t>речовини, взятої в кількості одного моля.</a:t>
            </a:r>
            <a:endParaRPr lang="ru-RU" dirty="0"/>
          </a:p>
          <a:p>
            <a:pPr>
              <a:buNone/>
            </a:pPr>
            <a:r>
              <a:rPr lang="uk-UA" dirty="0"/>
              <a:t>Оскільки в 1 молі є </a:t>
            </a:r>
            <a:r>
              <a:rPr lang="en-US" dirty="0" smtClean="0"/>
              <a:t>N</a:t>
            </a:r>
            <a:r>
              <a:rPr lang="uk-UA" i="1" baseline="-25000" dirty="0" smtClean="0"/>
              <a:t>А </a:t>
            </a:r>
            <a:r>
              <a:rPr lang="uk-UA" dirty="0" smtClean="0"/>
              <a:t>   </a:t>
            </a:r>
            <a:r>
              <a:rPr lang="uk-UA" dirty="0"/>
              <a:t>молекул, то</a:t>
            </a:r>
            <a:endParaRPr lang="ru-RU" dirty="0"/>
          </a:p>
          <a:p>
            <a:pPr>
              <a:buNone/>
            </a:pPr>
            <a:r>
              <a:rPr lang="uk-UA" sz="5700" i="1" dirty="0" smtClean="0">
                <a:solidFill>
                  <a:srgbClr val="FFFF00"/>
                </a:solidFill>
              </a:rPr>
              <a:t>М = т</a:t>
            </a:r>
            <a:r>
              <a:rPr lang="uk-UA" sz="5700" i="1" baseline="-25000" dirty="0" smtClean="0">
                <a:solidFill>
                  <a:srgbClr val="FFFF00"/>
                </a:solidFill>
              </a:rPr>
              <a:t>0</a:t>
            </a:r>
            <a:r>
              <a:rPr lang="en-US" sz="5700" i="1" dirty="0" smtClean="0">
                <a:solidFill>
                  <a:srgbClr val="FFFF00"/>
                </a:solidFill>
              </a:rPr>
              <a:t>N</a:t>
            </a:r>
            <a:r>
              <a:rPr lang="uk-UA" sz="5700" i="1" baseline="-25000" dirty="0" smtClean="0">
                <a:solidFill>
                  <a:srgbClr val="FFFF00"/>
                </a:solidFill>
              </a:rPr>
              <a:t>А </a:t>
            </a:r>
            <a:r>
              <a:rPr lang="en-US" sz="5700" i="1" baseline="-25000" dirty="0" smtClean="0">
                <a:solidFill>
                  <a:srgbClr val="FFFF00"/>
                </a:solidFill>
              </a:rPr>
              <a:t> </a:t>
            </a:r>
            <a:r>
              <a:rPr lang="uk-UA" sz="5700" i="1" baseline="-25000" dirty="0" smtClean="0">
                <a:solidFill>
                  <a:srgbClr val="FFFF00"/>
                </a:solidFill>
              </a:rPr>
              <a:t>,  </a:t>
            </a:r>
            <a:r>
              <a:rPr lang="en-US" sz="5400" i="1" dirty="0" smtClean="0">
                <a:solidFill>
                  <a:srgbClr val="FFFF00"/>
                </a:solidFill>
              </a:rPr>
              <a:t>M</a:t>
            </a:r>
            <a:r>
              <a:rPr lang="uk-UA" sz="5400" i="1" dirty="0" smtClean="0">
                <a:solidFill>
                  <a:srgbClr val="FFFF00"/>
                </a:solidFill>
              </a:rPr>
              <a:t> </a:t>
            </a:r>
            <a:r>
              <a:rPr lang="ru-RU" sz="5400" dirty="0">
                <a:solidFill>
                  <a:srgbClr val="FFFF00"/>
                </a:solidFill>
              </a:rPr>
              <a:t>= </a:t>
            </a:r>
            <a:r>
              <a:rPr lang="en-US" sz="5400" i="1" dirty="0" err="1" smtClean="0">
                <a:solidFill>
                  <a:srgbClr val="FFFF00"/>
                </a:solidFill>
              </a:rPr>
              <a:t>M</a:t>
            </a:r>
            <a:r>
              <a:rPr lang="en-US" sz="5400" i="1" baseline="-25000" dirty="0" err="1" smtClean="0">
                <a:solidFill>
                  <a:srgbClr val="FFFF00"/>
                </a:solidFill>
              </a:rPr>
              <a:t>r</a:t>
            </a:r>
            <a:r>
              <a:rPr lang="ru-RU" sz="5400" dirty="0" smtClean="0">
                <a:solidFill>
                  <a:srgbClr val="FFFF00"/>
                </a:solidFill>
              </a:rPr>
              <a:t> ∙1</a:t>
            </a:r>
            <a:r>
              <a:rPr lang="uk-UA" sz="5400" dirty="0" smtClean="0">
                <a:solidFill>
                  <a:srgbClr val="FFFF00"/>
                </a:solidFill>
              </a:rPr>
              <a:t>0</a:t>
            </a:r>
            <a:r>
              <a:rPr lang="en-US" sz="5400" baseline="30000" dirty="0" smtClean="0">
                <a:solidFill>
                  <a:srgbClr val="FFFF00"/>
                </a:solidFill>
              </a:rPr>
              <a:t>-</a:t>
            </a:r>
            <a:r>
              <a:rPr lang="uk-UA" sz="5400" baseline="30000" dirty="0" smtClean="0">
                <a:solidFill>
                  <a:srgbClr val="FFFF00"/>
                </a:solidFill>
              </a:rPr>
              <a:t>3</a:t>
            </a:r>
            <a:r>
              <a:rPr lang="en-US" sz="5400" baseline="30000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кг/моль</a:t>
            </a:r>
            <a:endParaRPr lang="ru-RU" dirty="0">
              <a:solidFill>
                <a:srgbClr val="FFFF00"/>
              </a:solidFill>
            </a:endParaRPr>
          </a:p>
          <a:p>
            <a:pPr lvl="1">
              <a:buNone/>
            </a:pPr>
            <a:r>
              <a:rPr lang="uk-UA" dirty="0" err="1" smtClean="0"/>
              <a:t>Авогадро</a:t>
            </a:r>
            <a:r>
              <a:rPr lang="uk-UA" dirty="0" smtClean="0"/>
              <a:t> </a:t>
            </a:r>
            <a:r>
              <a:rPr lang="uk-UA" dirty="0"/>
              <a:t>встановив, що моль газу за нормальних умов займає об'єм</a:t>
            </a:r>
            <a:endParaRPr lang="ru-RU" dirty="0"/>
          </a:p>
          <a:p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4500562" y="5000636"/>
            <a:ext cx="3143272" cy="1150815"/>
          </a:xfrm>
          <a:prstGeom prst="rect">
            <a:avLst/>
          </a:prstGeom>
          <a:noFill/>
          <a:ln w="57150">
            <a:solidFill>
              <a:schemeClr val="tx1">
                <a:lumMod val="6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357166"/>
            <a:ext cx="8286808" cy="78584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Молярний об’єм – це об’єм одного моля речовини:</a:t>
            </a: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785926"/>
            <a:ext cx="2852022" cy="1528235"/>
          </a:xfrm>
          <a:prstGeom prst="rect">
            <a:avLst/>
          </a:prstGeom>
          <a:solidFill>
            <a:schemeClr val="tx1"/>
          </a:solidFill>
          <a:ln w="76200">
            <a:solidFill>
              <a:schemeClr val="accent6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2786058"/>
            <a:ext cx="2622527" cy="1071570"/>
          </a:xfrm>
          <a:prstGeom prst="rect">
            <a:avLst/>
          </a:prstGeom>
          <a:solidFill>
            <a:schemeClr val="tx1"/>
          </a:solidFill>
          <a:ln w="7620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Концентрація молекул </a:t>
            </a:r>
            <a:r>
              <a:rPr lang="uk-UA" b="1" i="1" dirty="0" smtClean="0">
                <a:solidFill>
                  <a:srgbClr val="FFFF00"/>
                </a:solidFill>
              </a:rPr>
              <a:t>(</a:t>
            </a:r>
            <a:r>
              <a:rPr lang="en-US" b="1" i="1" dirty="0" smtClean="0">
                <a:solidFill>
                  <a:srgbClr val="FFFF00"/>
                </a:solidFill>
              </a:rPr>
              <a:t>n</a:t>
            </a:r>
            <a:r>
              <a:rPr lang="uk-UA" b="1" i="1" dirty="0" smtClean="0">
                <a:solidFill>
                  <a:srgbClr val="FFFF00"/>
                </a:solidFill>
              </a:rPr>
              <a:t>) </a:t>
            </a:r>
            <a:r>
              <a:rPr lang="uk-UA" dirty="0" smtClean="0"/>
              <a:t>— число молекул в одиниці об'єму.</a:t>
            </a:r>
            <a:endParaRPr lang="ru-RU" dirty="0" smtClean="0"/>
          </a:p>
          <a:p>
            <a:endParaRPr lang="ru-RU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[n]=</a:t>
            </a:r>
            <a:r>
              <a:rPr lang="uk-UA" dirty="0" smtClean="0"/>
              <a:t>м</a:t>
            </a:r>
            <a:r>
              <a:rPr lang="uk-UA" dirty="0" smtClean="0">
                <a:latin typeface="Calibri"/>
                <a:cs typeface="Calibri"/>
              </a:rPr>
              <a:t>⁻³</a:t>
            </a:r>
            <a:endParaRPr lang="ru-RU" dirty="0"/>
          </a:p>
          <a:p>
            <a:pPr>
              <a:buNone/>
            </a:pPr>
            <a:r>
              <a:rPr lang="uk-UA" i="1" dirty="0" smtClean="0"/>
              <a:t> </a:t>
            </a:r>
            <a:endParaRPr lang="en-US" i="1" dirty="0" smtClean="0"/>
          </a:p>
          <a:p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4286248" y="2928934"/>
          <a:ext cx="1643074" cy="1497023"/>
        </p:xfrm>
        <a:graphic>
          <a:graphicData uri="http://schemas.openxmlformats.org/presentationml/2006/ole">
            <p:oleObj spid="_x0000_s22529" name="Формула" r:id="rId3" imgW="431613" imgH="393529" progId="Equation.3">
              <p:embed/>
            </p:oleObj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715304" cy="85725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uk-UA" sz="3100" b="1" dirty="0" smtClean="0"/>
              <a:t>Питання для опрацювання матеріалу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686832" cy="5286412"/>
          </a:xfrm>
        </p:spPr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uk-UA" sz="2000" dirty="0" smtClean="0"/>
              <a:t>Основні </a:t>
            </a:r>
            <a:r>
              <a:rPr lang="uk-UA" sz="2000" dirty="0"/>
              <a:t>положення </a:t>
            </a:r>
            <a:r>
              <a:rPr lang="en-US" sz="2000" dirty="0"/>
              <a:t>MKT</a:t>
            </a:r>
            <a:r>
              <a:rPr lang="uk-UA" sz="2000" dirty="0"/>
              <a:t> та їх дослідне підтвердження.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Що таке атом (молекула)?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Що називається молярною масою?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Що таке кількість речовини (одиниці виміру)?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Дати визначення поняття концентрації; назвати числове значення сталої Авогадро.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Що називається дифузією; броунівським рухом?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Агрегатні стани речовини та їх пояснення з точки зору </a:t>
            </a:r>
            <a:r>
              <a:rPr lang="en-US" sz="2000" dirty="0"/>
              <a:t>MKT </a:t>
            </a:r>
            <a:r>
              <a:rPr lang="uk-UA" sz="2000" dirty="0"/>
              <a:t>(основні властивості).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Швидкість молекул, дослід Штерна.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Основне рівняння </a:t>
            </a:r>
            <a:r>
              <a:rPr lang="en-US" sz="2000" dirty="0"/>
              <a:t>MKT</a:t>
            </a:r>
            <a:r>
              <a:rPr lang="uk-UA" sz="2000" dirty="0"/>
              <a:t>; фізичний смисл рівняння.</a:t>
            </a:r>
            <a:endParaRPr lang="ru-RU" sz="2000" dirty="0"/>
          </a:p>
          <a:p>
            <a:pPr marL="742950" indent="-742950">
              <a:buFont typeface="+mj-lt"/>
              <a:buAutoNum type="arabicPeriod"/>
            </a:pPr>
            <a:r>
              <a:rPr lang="uk-UA" sz="2000" dirty="0"/>
              <a:t> </a:t>
            </a:r>
            <a:r>
              <a:rPr lang="uk-UA" sz="2000" dirty="0" smtClean="0"/>
              <a:t>Температура</a:t>
            </a:r>
            <a:r>
              <a:rPr lang="uk-UA" sz="2000" dirty="0"/>
              <a:t>, теплова рівновага; абсолютний нуль.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Ідеальний газ; параметри, що характеризують ідеальний газ.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Стала Больцмана; універсальна газова стала.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Рівняння стану ідеального газу (Менделєєва-Клапейрона).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Газові закони (ізопроцеси в газах); графіки, що </a:t>
            </a:r>
            <a:r>
              <a:rPr lang="uk-UA" sz="2000" dirty="0" smtClean="0"/>
              <a:t>характеризують </a:t>
            </a:r>
            <a:r>
              <a:rPr lang="uk-UA" sz="2000" dirty="0"/>
              <a:t>закони.</a:t>
            </a:r>
            <a:endParaRPr lang="ru-RU" sz="2000" dirty="0"/>
          </a:p>
          <a:p>
            <a:pPr marL="742950" lvl="0" indent="-742950">
              <a:buFont typeface="+mj-lt"/>
              <a:buAutoNum type="arabicPeriod"/>
            </a:pPr>
            <a:r>
              <a:rPr lang="uk-UA" sz="2000" dirty="0"/>
              <a:t>Прилади, що вимірюють параметри газів.</a:t>
            </a:r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ОСНОВИ МОЛЕКУЛЯРНО-КІНЕТИЧНОЇ ТЕОРІЇ</a:t>
            </a:r>
            <a:r>
              <a:rPr lang="ru-RU" b="1" dirty="0"/>
              <a:t> (</a:t>
            </a:r>
            <a:r>
              <a:rPr lang="en-US" b="1" dirty="0"/>
              <a:t>MKT</a:t>
            </a:r>
            <a:r>
              <a:rPr lang="ru-RU" b="1" dirty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r>
              <a:rPr lang="uk-UA" b="1" i="1" u="sng" dirty="0">
                <a:solidFill>
                  <a:srgbClr val="002060"/>
                </a:solidFill>
              </a:rPr>
              <a:t>Молекулярна фізика</a:t>
            </a:r>
            <a:r>
              <a:rPr lang="uk-UA" b="1" i="1" dirty="0">
                <a:solidFill>
                  <a:srgbClr val="002060"/>
                </a:solidFill>
              </a:rPr>
              <a:t> </a:t>
            </a:r>
            <a:r>
              <a:rPr lang="uk-UA" dirty="0"/>
              <a:t>— розділ фізики, в якому вивчають фізичні властивості тіл у різних агрегатних станах на основі розгляду їх мікроскопічної (молекулярної) будови. </a:t>
            </a:r>
            <a:endParaRPr lang="en-US" dirty="0" smtClean="0"/>
          </a:p>
          <a:p>
            <a:r>
              <a:rPr lang="uk-UA" b="1" dirty="0" smtClean="0">
                <a:solidFill>
                  <a:srgbClr val="002060"/>
                </a:solidFill>
              </a:rPr>
              <a:t>Для </a:t>
            </a:r>
            <a:r>
              <a:rPr lang="uk-UA" b="1" dirty="0">
                <a:solidFill>
                  <a:srgbClr val="002060"/>
                </a:solidFill>
              </a:rPr>
              <a:t>опису </a:t>
            </a:r>
            <a:r>
              <a:rPr lang="uk-UA" dirty="0"/>
              <a:t>використовують два основні методи: молекулярно-кінетичний (статистичний) і </a:t>
            </a:r>
            <a:r>
              <a:rPr lang="uk-UA" dirty="0" smtClean="0"/>
              <a:t>термодинамічний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Молекулярно-кінетичний метод </a:t>
            </a:r>
            <a:r>
              <a:rPr lang="uk-UA" b="1" dirty="0" smtClean="0"/>
              <a:t>ґрунтується </a:t>
            </a:r>
            <a:r>
              <a:rPr lang="uk-UA" dirty="0"/>
              <a:t>на основі уявлень про частинки речовини, їх рух і взаємодію. Вчення називається</a:t>
            </a:r>
            <a:r>
              <a:rPr lang="en-US" dirty="0"/>
              <a:t> MKT.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 smtClean="0"/>
              <a:t>Основні положення</a:t>
            </a:r>
            <a:r>
              <a:rPr lang="en-US" b="1" u="sng" dirty="0" smtClean="0"/>
              <a:t> MKT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2643206" cy="1857388"/>
          </a:xfrm>
          <a:solidFill>
            <a:srgbClr val="666699"/>
          </a:solidFill>
        </p:spPr>
        <p:txBody>
          <a:bodyPr>
            <a:normAutofit fontScale="40000" lnSpcReduction="20000"/>
          </a:bodyPr>
          <a:lstStyle/>
          <a:p>
            <a:pPr marL="514350" lvl="0" indent="-514350">
              <a:buNone/>
            </a:pPr>
            <a:r>
              <a:rPr lang="uk-UA" sz="5000" dirty="0" smtClean="0"/>
              <a:t>1. Усі </a:t>
            </a:r>
            <a:r>
              <a:rPr lang="uk-UA" sz="5000" dirty="0"/>
              <a:t>тіла складаються </a:t>
            </a:r>
            <a:r>
              <a:rPr lang="uk-UA" sz="5000" dirty="0" smtClean="0"/>
              <a:t>з найдрібніших </a:t>
            </a:r>
            <a:r>
              <a:rPr lang="uk-UA" sz="5000" dirty="0"/>
              <a:t>частинок — атомів, йонів, молекул, між якими є проміжки.</a:t>
            </a:r>
            <a:endParaRPr lang="ru-RU" sz="500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1357298"/>
            <a:ext cx="2643206" cy="1631216"/>
          </a:xfrm>
          <a:prstGeom prst="rect">
            <a:avLst/>
          </a:prstGeom>
          <a:solidFill>
            <a:srgbClr val="666699"/>
          </a:solidFill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000" dirty="0" smtClean="0"/>
              <a:t>2</a:t>
            </a:r>
            <a:r>
              <a:rPr lang="uk-UA" sz="2000" dirty="0" smtClean="0"/>
              <a:t>. Частинки перебувають у безперервному хаотичному тепловому русі.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86512" y="1428736"/>
            <a:ext cx="2571768" cy="1323439"/>
          </a:xfrm>
          <a:prstGeom prst="rect">
            <a:avLst/>
          </a:prstGeom>
          <a:solidFill>
            <a:srgbClr val="666699"/>
          </a:solidFill>
        </p:spPr>
        <p:txBody>
          <a:bodyPr wrap="square">
            <a:spAutoFit/>
          </a:bodyPr>
          <a:lstStyle/>
          <a:p>
            <a:r>
              <a:rPr lang="uk-UA" sz="2000" dirty="0" smtClean="0"/>
              <a:t>3. Між ними існують сили взаємодії — притягання і відштовхування</a:t>
            </a:r>
            <a:endParaRPr lang="ru-RU" sz="20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4071942"/>
            <a:ext cx="2500330" cy="1200329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Подільність речовин, пароутворення, розчинність, стискальність речовин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71802" y="4071942"/>
            <a:ext cx="2786050" cy="1200329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Дифузія, броунівський рух, залежність швидкості випаровування від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температури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286512" y="4071942"/>
            <a:ext cx="2571768" cy="1200329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Існування рідин та твердих тіл, змочування, молекулярне зціплення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500298" y="5929330"/>
            <a:ext cx="4429156" cy="70788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Дослідні факти</a:t>
            </a: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4357686" y="857232"/>
            <a:ext cx="45719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1857356" y="857232"/>
            <a:ext cx="7143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7286644" y="785794"/>
            <a:ext cx="45719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 flipH="1" flipV="1">
            <a:off x="4286248" y="5286388"/>
            <a:ext cx="142875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 flipH="1" flipV="1">
            <a:off x="2428860" y="5286388"/>
            <a:ext cx="142875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 flipH="1" flipV="1">
            <a:off x="6786578" y="5286388"/>
            <a:ext cx="142875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войная стрелка вверх/вниз 34"/>
          <p:cNvSpPr/>
          <p:nvPr/>
        </p:nvSpPr>
        <p:spPr>
          <a:xfrm>
            <a:off x="1357290" y="3286124"/>
            <a:ext cx="142876" cy="78581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войная стрелка вверх/вниз 35"/>
          <p:cNvSpPr/>
          <p:nvPr/>
        </p:nvSpPr>
        <p:spPr>
          <a:xfrm>
            <a:off x="7358082" y="2786058"/>
            <a:ext cx="142876" cy="121444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войная стрелка вверх/вниз 36"/>
          <p:cNvSpPr/>
          <p:nvPr/>
        </p:nvSpPr>
        <p:spPr>
          <a:xfrm>
            <a:off x="4286248" y="3000372"/>
            <a:ext cx="142876" cy="107157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uk-UA" sz="2200" b="1" u="sng" dirty="0" smtClean="0"/>
              <a:t/>
            </a:r>
            <a:br>
              <a:rPr lang="uk-UA" sz="2200" b="1" u="sng" dirty="0" smtClean="0"/>
            </a:br>
            <a:r>
              <a:rPr lang="uk-UA" sz="2200" b="1" u="sng" dirty="0"/>
              <a:t/>
            </a:r>
            <a:br>
              <a:rPr lang="uk-UA" sz="2200" b="1" u="sng" dirty="0"/>
            </a:br>
            <a:r>
              <a:rPr lang="uk-UA" sz="2200" b="1" u="sng" dirty="0" smtClean="0"/>
              <a:t>Дослідні </a:t>
            </a:r>
            <a:r>
              <a:rPr lang="uk-UA" sz="2200" b="1" u="sng" dirty="0" err="1" smtClean="0"/>
              <a:t>обгрунтування</a:t>
            </a:r>
            <a:r>
              <a:rPr lang="uk-UA" sz="2200" b="1" u="sng" dirty="0" smtClean="0"/>
              <a:t> положень</a:t>
            </a:r>
            <a:r>
              <a:rPr lang="en-US" sz="2200" b="1" u="sng" dirty="0" smtClean="0"/>
              <a:t> MKT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58204" cy="600079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uk-UA" sz="4400" dirty="0" smtClean="0"/>
              <a:t>1. а</a:t>
            </a:r>
            <a:r>
              <a:rPr lang="uk-UA" sz="4400" dirty="0"/>
              <a:t>) молекули і атоми можна бачити в електронний та тунельний</a:t>
            </a:r>
            <a:endParaRPr lang="ru-RU" sz="4400" dirty="0"/>
          </a:p>
          <a:p>
            <a:pPr>
              <a:buNone/>
            </a:pPr>
            <a:r>
              <a:rPr lang="uk-UA" sz="4400" dirty="0"/>
              <a:t>мікроскопи;</a:t>
            </a:r>
            <a:endParaRPr lang="ru-RU" sz="4400" dirty="0"/>
          </a:p>
          <a:p>
            <a:pPr>
              <a:buNone/>
            </a:pPr>
            <a:r>
              <a:rPr lang="uk-UA" sz="4400" dirty="0"/>
              <a:t>б)	наявність межі подрібнення речовини послідовним розведенням</a:t>
            </a:r>
            <a:br>
              <a:rPr lang="uk-UA" sz="4400" dirty="0"/>
            </a:br>
            <a:r>
              <a:rPr lang="uk-UA" sz="4400" dirty="0"/>
              <a:t>розчинів, при якій неможливо встановити наявність розчиненої</a:t>
            </a:r>
            <a:br>
              <a:rPr lang="uk-UA" sz="4400" dirty="0"/>
            </a:br>
            <a:r>
              <a:rPr lang="uk-UA" sz="4400" dirty="0"/>
              <a:t>речовини;</a:t>
            </a:r>
            <a:endParaRPr lang="ru-RU" sz="4400" dirty="0"/>
          </a:p>
          <a:p>
            <a:pPr>
              <a:buNone/>
            </a:pPr>
            <a:r>
              <a:rPr lang="uk-UA" sz="4400" dirty="0"/>
              <a:t>в)	утворення мономолекулярних плівок;</a:t>
            </a:r>
            <a:endParaRPr lang="ru-RU" sz="4400" dirty="0"/>
          </a:p>
          <a:p>
            <a:pPr>
              <a:buNone/>
            </a:pPr>
            <a:r>
              <a:rPr lang="uk-UA" sz="4400" dirty="0"/>
              <a:t>г)	змішування рідин, газів (1 л води + 1 л спирту &lt; </a:t>
            </a:r>
            <a:r>
              <a:rPr lang="uk-UA" sz="4400" b="1" dirty="0"/>
              <a:t>2 </a:t>
            </a:r>
            <a:r>
              <a:rPr lang="uk-UA" sz="4400" dirty="0"/>
              <a:t>л розчину);</a:t>
            </a:r>
            <a:endParaRPr lang="ru-RU" sz="4400" dirty="0"/>
          </a:p>
          <a:p>
            <a:r>
              <a:rPr lang="uk-UA" sz="4400" dirty="0" smtClean="0"/>
              <a:t>2. а</a:t>
            </a:r>
            <a:r>
              <a:rPr lang="uk-UA" sz="4400" dirty="0"/>
              <a:t>) Дифузія — явище проникнення молекул однієї речовини в </a:t>
            </a:r>
            <a:r>
              <a:rPr lang="uk-UA" sz="4400" dirty="0" smtClean="0"/>
              <a:t>міжмолекулярні </a:t>
            </a:r>
            <a:r>
              <a:rPr lang="uk-UA" sz="4400" dirty="0"/>
              <a:t>проміжки іншої (підтверджує хаотичний рух </a:t>
            </a:r>
            <a:r>
              <a:rPr lang="uk-UA" sz="4400" dirty="0" smtClean="0"/>
              <a:t>молекул);</a:t>
            </a:r>
            <a:endParaRPr lang="ru-RU" sz="4400" dirty="0"/>
          </a:p>
          <a:p>
            <a:pPr>
              <a:buNone/>
            </a:pPr>
            <a:r>
              <a:rPr lang="uk-UA" sz="4400" dirty="0"/>
              <a:t>б)	броунівський рух — хаотичний рух макроскопічних частинок,</a:t>
            </a:r>
            <a:br>
              <a:rPr lang="uk-UA" sz="4400" dirty="0"/>
            </a:br>
            <a:r>
              <a:rPr lang="uk-UA" sz="4400" dirty="0"/>
              <a:t>завислих у рідині чи газі, зумовлений ударами з боку </a:t>
            </a:r>
            <a:r>
              <a:rPr lang="uk-UA" sz="4400" dirty="0" smtClean="0"/>
              <a:t>молекул</a:t>
            </a:r>
            <a:r>
              <a:rPr lang="uk-UA" sz="4400" dirty="0"/>
              <a:t> («танець» </a:t>
            </a:r>
            <a:r>
              <a:rPr lang="uk-UA" sz="4400" dirty="0" smtClean="0"/>
              <a:t>пилинок </a:t>
            </a:r>
            <a:r>
              <a:rPr lang="uk-UA" sz="4400" dirty="0"/>
              <a:t>в сонячному світлі)</a:t>
            </a:r>
            <a:r>
              <a:rPr lang="uk-UA" sz="4400" dirty="0" smtClean="0"/>
              <a:t>;</a:t>
            </a:r>
            <a:endParaRPr lang="ru-RU" sz="4400" dirty="0"/>
          </a:p>
          <a:p>
            <a:pPr>
              <a:buNone/>
            </a:pPr>
            <a:r>
              <a:rPr lang="uk-UA" sz="4400" dirty="0"/>
              <a:t>в)	осмос — проникнення речовин через пористі перегородки (корені</a:t>
            </a:r>
            <a:br>
              <a:rPr lang="uk-UA" sz="4400" dirty="0"/>
            </a:br>
            <a:r>
              <a:rPr lang="uk-UA" sz="4400" dirty="0"/>
              <a:t>рослин, легені (100 </a:t>
            </a:r>
            <a:r>
              <a:rPr lang="uk-UA" sz="4400" dirty="0" smtClean="0"/>
              <a:t>м</a:t>
            </a:r>
            <a:r>
              <a:rPr lang="uk-UA" sz="4400" baseline="30000" dirty="0" smtClean="0"/>
              <a:t>2 </a:t>
            </a:r>
            <a:r>
              <a:rPr lang="uk-UA" sz="4400" dirty="0" smtClean="0"/>
              <a:t>), </a:t>
            </a:r>
            <a:r>
              <a:rPr lang="uk-UA" sz="4400" dirty="0"/>
              <a:t>кишечник </a:t>
            </a:r>
            <a:r>
              <a:rPr lang="uk-UA" sz="4400" b="1" dirty="0"/>
              <a:t>(5 </a:t>
            </a:r>
            <a:r>
              <a:rPr lang="uk-UA" sz="4400" dirty="0"/>
              <a:t>м</a:t>
            </a:r>
            <a:r>
              <a:rPr lang="uk-UA" sz="4400" baseline="30000" dirty="0"/>
              <a:t>2</a:t>
            </a:r>
            <a:r>
              <a:rPr lang="uk-UA" sz="4400" dirty="0"/>
              <a:t>)).</a:t>
            </a:r>
            <a:endParaRPr lang="ru-RU" sz="4400" dirty="0"/>
          </a:p>
          <a:p>
            <a:pPr lvl="0"/>
            <a:r>
              <a:rPr lang="uk-UA" sz="4400" dirty="0" smtClean="0"/>
              <a:t>3. а</a:t>
            </a:r>
            <a:r>
              <a:rPr lang="uk-UA" sz="4400" dirty="0"/>
              <a:t>) збереження форми та об'єму твердим тілом, об'єму — рідиною;</a:t>
            </a:r>
            <a:endParaRPr lang="ru-RU" sz="4400" dirty="0"/>
          </a:p>
          <a:p>
            <a:pPr>
              <a:buNone/>
            </a:pPr>
            <a:r>
              <a:rPr lang="uk-UA" sz="4400" dirty="0"/>
              <a:t>б)	виготовлення деталей методом порошкової металургії;</a:t>
            </a:r>
            <a:endParaRPr lang="ru-RU" sz="4400" dirty="0"/>
          </a:p>
          <a:p>
            <a:pPr>
              <a:buNone/>
            </a:pPr>
            <a:r>
              <a:rPr lang="uk-UA" sz="4400" dirty="0"/>
              <a:t>в)	для стискання чи пресування потрібна велика сила.</a:t>
            </a:r>
            <a:endParaRPr lang="ru-RU" sz="44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43932" cy="571480"/>
          </a:xfrm>
        </p:spPr>
        <p:txBody>
          <a:bodyPr>
            <a:normAutofit fontScale="90000"/>
          </a:bodyPr>
          <a:lstStyle/>
          <a:p>
            <a:pPr lvl="0"/>
            <a:r>
              <a:rPr lang="uk-UA" sz="2700" dirty="0" smtClean="0"/>
              <a:t>Агрегатні </a:t>
            </a:r>
            <a:r>
              <a:rPr lang="uk-UA" sz="2700" dirty="0"/>
              <a:t>стани речовини та їх пояснення з точки зору </a:t>
            </a:r>
            <a:r>
              <a:rPr lang="en-US" sz="2700" dirty="0"/>
              <a:t>MKT </a:t>
            </a:r>
            <a:r>
              <a:rPr lang="uk-UA" sz="2700" dirty="0" smtClean="0"/>
              <a:t>.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357166"/>
          <a:ext cx="8716995" cy="6201255"/>
        </p:xfrm>
        <a:graphic>
          <a:graphicData uri="http://schemas.openxmlformats.org/drawingml/2006/table">
            <a:tbl>
              <a:tblPr/>
              <a:tblGrid>
                <a:gridCol w="1953442"/>
                <a:gridCol w="2448189"/>
                <a:gridCol w="2157682"/>
                <a:gridCol w="2157682"/>
              </a:tblGrid>
              <a:tr h="300450">
                <a:tc rowSpan="2"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Критерії </a:t>
                      </a: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Порівняння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348740"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Речовини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0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4010"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гази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315"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рідкі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4010"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тверді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494"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упакування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частинок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indent="-44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4445" indent="-44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Частинки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розподілені </a:t>
                      </a: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4445" indent="-44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всьому наданому їм об'єму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indent="-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620" indent="-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Дещо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більш крихке упакування, </a:t>
                      </a: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620" indent="-76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ніж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 кристалах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indent="-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175" indent="-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Частинки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щільно </a:t>
                      </a: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175" indent="-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упаковані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кристалічна</a:t>
                      </a:r>
                      <a:r>
                        <a:rPr lang="uk-UA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uk-UA" sz="16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ґратка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marL="1270" indent="-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" indent="-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Середня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відстань </a:t>
                      </a: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" indent="-12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між молекулами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Велика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(-3,3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uk-UA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нм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Мала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(0,2-0,3 </a:t>
                      </a:r>
                      <a:r>
                        <a:rPr lang="uk-UA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нм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Дуже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мала (0,1 </a:t>
                      </a:r>
                      <a:r>
                        <a:rPr lang="uk-UA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нм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Сили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зчеплення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Дуже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indent="-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Дещо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менші, </a:t>
                      </a: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175" indent="-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ніж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 твердому тілі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Великі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058">
                <a:tc>
                  <a:txBody>
                    <a:bodyPr/>
                    <a:lstStyle/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властивості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речовини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4945" algn="l"/>
                        </a:tabLs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	Повністю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заповнюють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надані їм об'єми;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4945" algn="l"/>
                        </a:tabLs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	легко змінюють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свої об'єми та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форму;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4945" algn="l"/>
                        </a:tabLs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легко</a:t>
                      </a:r>
                      <a:endParaRPr lang="ru-RU" sz="16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перемішуються між собою в будь-яких пропорціях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4465" algn="l"/>
                        </a:tabLs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Заповнюють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лише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нижню частину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наданого їм об'єму;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27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4465" algn="l"/>
                        </a:tabLs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текучі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тобто не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зберігають свою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форму;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4465" algn="l"/>
                        </a:tabLst>
                      </a:pPr>
                      <a:r>
                        <a:rPr lang="uk-UA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не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всі рідини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429895" indent="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змішуються в будь-яких пропорціях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45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6370" algn="l"/>
                        </a:tabLs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</a:t>
                      </a:r>
                      <a:r>
                        <a:rPr lang="uk-UA" sz="16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Характерні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стійкість форми та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міцність;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44450" indent="127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6370" algn="l"/>
                        </a:tabLst>
                      </a:pPr>
                      <a:r>
                        <a:rPr lang="uk-UA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не </a:t>
                      </a: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змінюють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об'єм, але внаслідок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деформації можуть</a:t>
                      </a:r>
                      <a:b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змінити форму та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022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об'єм;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234950" indent="44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самовільно не перемішуються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659" marR="26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/>
              <a:t>Сили взаємодії між молекулами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00570"/>
            <a:ext cx="8115328" cy="2000264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Сили </a:t>
            </a:r>
            <a:r>
              <a:rPr lang="uk-UA" dirty="0"/>
              <a:t>притягання і відштовхування діють </a:t>
            </a:r>
            <a:r>
              <a:rPr lang="uk-UA" dirty="0" smtClean="0"/>
              <a:t>одночасно.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При зменшенні відстані до </a:t>
            </a:r>
            <a:r>
              <a:rPr lang="en-US" dirty="0" smtClean="0"/>
              <a:t>r</a:t>
            </a:r>
            <a:r>
              <a:rPr lang="uk-UA" baseline="-25000" dirty="0" smtClean="0"/>
              <a:t>0</a:t>
            </a:r>
            <a:r>
              <a:rPr lang="uk-UA" dirty="0" smtClean="0"/>
              <a:t> швидше зростає сила притягання; далі (</a:t>
            </a:r>
            <a:r>
              <a:rPr lang="en-US" dirty="0" smtClean="0"/>
              <a:t>r</a:t>
            </a:r>
            <a:r>
              <a:rPr lang="ru-RU" dirty="0" smtClean="0"/>
              <a:t> &lt;</a:t>
            </a:r>
            <a:r>
              <a:rPr lang="uk-UA" dirty="0" smtClean="0"/>
              <a:t> </a:t>
            </a:r>
            <a:r>
              <a:rPr lang="en-US" dirty="0" smtClean="0"/>
              <a:t>r</a:t>
            </a:r>
            <a:r>
              <a:rPr lang="uk-UA" baseline="-25000" dirty="0" smtClean="0"/>
              <a:t>0</a:t>
            </a:r>
            <a:r>
              <a:rPr lang="uk-UA" dirty="0" smtClean="0"/>
              <a:t>) переважає сила відштовхування.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en-US" dirty="0" smtClean="0"/>
              <a:t>r</a:t>
            </a:r>
            <a:r>
              <a:rPr lang="ru-RU" b="1" i="1" dirty="0" smtClean="0"/>
              <a:t> </a:t>
            </a:r>
            <a:r>
              <a:rPr lang="ru-RU" b="1" i="1" dirty="0"/>
              <a:t>=</a:t>
            </a:r>
            <a:r>
              <a:rPr lang="uk-UA" b="1" i="1" dirty="0"/>
              <a:t> </a:t>
            </a:r>
            <a:r>
              <a:rPr lang="en-US" b="1" i="1" dirty="0" smtClean="0"/>
              <a:t>r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 </a:t>
            </a:r>
            <a:r>
              <a:rPr lang="ru-RU" dirty="0"/>
              <a:t>—</a:t>
            </a:r>
            <a:r>
              <a:rPr lang="uk-UA" dirty="0"/>
              <a:t> положення стійкої рівноваги.</a:t>
            </a:r>
            <a:endParaRPr lang="ru-RU" dirty="0"/>
          </a:p>
          <a:p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/>
          <a:stretch>
            <a:fillRect/>
          </a:stretch>
        </p:blipFill>
        <p:spPr bwMode="auto">
          <a:xfrm>
            <a:off x="1142976" y="1214422"/>
            <a:ext cx="6572296" cy="3071834"/>
          </a:xfrm>
          <a:prstGeom prst="rect">
            <a:avLst/>
          </a:prstGeom>
          <a:noFill/>
          <a:ln w="28575">
            <a:solidFill>
              <a:srgbClr val="66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5072098" cy="428628"/>
          </a:xfrm>
        </p:spPr>
        <p:txBody>
          <a:bodyPr>
            <a:normAutofit fontScale="90000"/>
          </a:bodyPr>
          <a:lstStyle/>
          <a:p>
            <a:r>
              <a:rPr lang="uk-UA" sz="2800" b="1" u="sng" dirty="0" smtClean="0"/>
              <a:t/>
            </a:r>
            <a:br>
              <a:rPr lang="uk-UA" sz="2800" b="1" u="sng" dirty="0" smtClean="0"/>
            </a:br>
            <a:r>
              <a:rPr lang="uk-UA" sz="2800" b="1" u="sng" dirty="0" smtClean="0"/>
              <a:t>Основні </a:t>
            </a:r>
            <a:r>
              <a:rPr lang="uk-UA" sz="2800" b="1" u="sng" dirty="0"/>
              <a:t>поняття </a:t>
            </a:r>
            <a:r>
              <a:rPr lang="en-US" sz="2800" b="1" u="sng" dirty="0"/>
              <a:t>MKT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43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b="1" i="1" dirty="0">
                <a:solidFill>
                  <a:srgbClr val="FFFF00"/>
                </a:solidFill>
              </a:rPr>
              <a:t>Атом</a:t>
            </a:r>
            <a:r>
              <a:rPr lang="uk-UA" b="1" dirty="0">
                <a:solidFill>
                  <a:srgbClr val="FFFF00"/>
                </a:solidFill>
              </a:rPr>
              <a:t> </a:t>
            </a:r>
            <a:r>
              <a:rPr lang="uk-UA" dirty="0"/>
              <a:t>— це найменша частина хімічного елемента, яка є носієм його властивостей та не ділиться в процесі хімічних реакцій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 </a:t>
            </a:r>
            <a:r>
              <a:rPr lang="uk-UA" b="1" i="1" dirty="0" smtClean="0">
                <a:solidFill>
                  <a:srgbClr val="FFFF00"/>
                </a:solidFill>
              </a:rPr>
              <a:t>Молекула</a:t>
            </a:r>
            <a:r>
              <a:rPr lang="uk-UA" i="1" dirty="0" smtClean="0">
                <a:solidFill>
                  <a:srgbClr val="FFFF00"/>
                </a:solidFill>
              </a:rPr>
              <a:t> </a:t>
            </a:r>
            <a:r>
              <a:rPr lang="uk-UA" i="1" dirty="0"/>
              <a:t>— це найменша стійка частинка речовини, яка має її основні хімічні властивості та складається з атомів одного (проста речовина) або кількох (складна речовина) хімічних елементів Примітка. Атоми можна розглядати як одноатомні молекули</a:t>
            </a:r>
            <a:endParaRPr lang="ru-RU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3</a:t>
            </a:r>
            <a:r>
              <a:rPr lang="uk-UA" b="1" dirty="0" smtClean="0"/>
              <a:t>.</a:t>
            </a:r>
            <a:r>
              <a:rPr lang="ru-RU" b="1" dirty="0" smtClean="0"/>
              <a:t> </a:t>
            </a:r>
            <a:r>
              <a:rPr lang="uk-UA" dirty="0" smtClean="0"/>
              <a:t>Маси </a:t>
            </a:r>
            <a:r>
              <a:rPr lang="uk-UA" dirty="0"/>
              <a:t>молекул і атомів (виражені в одиницях СІ) дуже маленькі, а тому</a:t>
            </a:r>
            <a:endParaRPr lang="ru-RU" dirty="0"/>
          </a:p>
          <a:p>
            <a:pPr>
              <a:buNone/>
            </a:pPr>
            <a:r>
              <a:rPr lang="uk-UA" dirty="0"/>
              <a:t>незручні        для        користування.        їх        порівнюють з</a:t>
            </a:r>
            <a:endParaRPr lang="ru-RU" dirty="0"/>
          </a:p>
          <a:p>
            <a:pPr>
              <a:buNone/>
            </a:pPr>
            <a:r>
              <a:rPr lang="uk-UA" dirty="0" smtClean="0"/>
              <a:t>1/12</a:t>
            </a:r>
            <a:r>
              <a:rPr lang="uk-UA" i="1" dirty="0" smtClean="0"/>
              <a:t> </a:t>
            </a:r>
            <a:r>
              <a:rPr lang="uk-UA" i="1" dirty="0" err="1" smtClean="0"/>
              <a:t>т</a:t>
            </a:r>
            <a:r>
              <a:rPr lang="uk-UA" i="1" baseline="-25000" dirty="0" err="1" smtClean="0"/>
              <a:t>ос</a:t>
            </a:r>
            <a:r>
              <a:rPr lang="uk-UA" i="1" dirty="0" smtClean="0"/>
              <a:t> </a:t>
            </a:r>
            <a:r>
              <a:rPr lang="uk-UA" i="1" dirty="0"/>
              <a:t>= </a:t>
            </a:r>
            <a:r>
              <a:rPr lang="en-US" i="1" dirty="0" smtClean="0"/>
              <a:t>1</a:t>
            </a:r>
            <a:r>
              <a:rPr lang="uk-UA" dirty="0" err="1" smtClean="0"/>
              <a:t>а.о.м</a:t>
            </a:r>
            <a:r>
              <a:rPr lang="uk-UA" dirty="0"/>
              <a:t>. = </a:t>
            </a:r>
            <a:r>
              <a:rPr lang="uk-UA" dirty="0" smtClean="0"/>
              <a:t>1,66∙10</a:t>
            </a:r>
            <a:r>
              <a:rPr lang="en-US" baseline="30000" dirty="0" smtClean="0"/>
              <a:t>-2</a:t>
            </a:r>
            <a:r>
              <a:rPr lang="uk-UA" baseline="30000" dirty="0" smtClean="0"/>
              <a:t>7</a:t>
            </a:r>
            <a:r>
              <a:rPr lang="uk-UA" dirty="0" smtClean="0"/>
              <a:t>кг. </a:t>
            </a:r>
            <a:endParaRPr lang="ru-RU" dirty="0"/>
          </a:p>
          <a:p>
            <a:r>
              <a:rPr lang="uk-UA" b="1" dirty="0"/>
              <a:t>Відносною   молекулярною   </a:t>
            </a:r>
            <a:r>
              <a:rPr lang="uk-UA" dirty="0"/>
              <a:t>(або атомною масою) речовини називають відношення маси молекули (або атома) </a:t>
            </a:r>
            <a:r>
              <a:rPr lang="uk-UA" i="1" dirty="0"/>
              <a:t>т</a:t>
            </a:r>
            <a:r>
              <a:rPr lang="uk-UA" i="1" baseline="-25000" dirty="0"/>
              <a:t>0</a:t>
            </a:r>
            <a:r>
              <a:rPr lang="uk-UA" i="1" dirty="0"/>
              <a:t> </a:t>
            </a:r>
            <a:r>
              <a:rPr lang="uk-UA" dirty="0"/>
              <a:t>даної речовини до </a:t>
            </a:r>
            <a:r>
              <a:rPr lang="ru-RU" dirty="0" smtClean="0"/>
              <a:t>1</a:t>
            </a:r>
            <a:r>
              <a:rPr lang="uk-UA" dirty="0" smtClean="0"/>
              <a:t>/12маси </a:t>
            </a:r>
            <a:r>
              <a:rPr lang="uk-UA" dirty="0"/>
              <a:t>атома вуглецю </a:t>
            </a:r>
            <a:r>
              <a:rPr lang="uk-UA" i="1" dirty="0" err="1"/>
              <a:t>т</a:t>
            </a:r>
            <a:r>
              <a:rPr lang="uk-UA" i="1" baseline="-25000" dirty="0" err="1"/>
              <a:t>ос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3357554" y="5286388"/>
            <a:ext cx="1857388" cy="1258726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666</Words>
  <Application>Microsoft Office PowerPoint</Application>
  <PresentationFormat>Экран (4:3)</PresentationFormat>
  <Paragraphs>125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МОЛЕКУЛЯРНА ФІЗИКА. </vt:lpstr>
      <vt:lpstr> Питання для опрацювання матеріалу </vt:lpstr>
      <vt:lpstr>ОСНОВИ МОЛЕКУЛЯРНО-КІНЕТИЧНОЇ ТЕОРІЇ (MKT) </vt:lpstr>
      <vt:lpstr>Основні положення MKT </vt:lpstr>
      <vt:lpstr>  Дослідні обгрунтування положень MKT </vt:lpstr>
      <vt:lpstr>Агрегатні стани речовини та їх пояснення з точки зору MKT . </vt:lpstr>
      <vt:lpstr>Сили взаємодії між молекулами </vt:lpstr>
      <vt:lpstr> Основні поняття MKT </vt:lpstr>
      <vt:lpstr>Слайд 9</vt:lpstr>
      <vt:lpstr>Слайд 10</vt:lpstr>
      <vt:lpstr>Слайд 11</vt:lpstr>
      <vt:lpstr>Слайд 12</vt:lpstr>
      <vt:lpstr>Слайд 13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23</cp:revision>
  <dcterms:created xsi:type="dcterms:W3CDTF">2012-01-23T18:57:26Z</dcterms:created>
  <dcterms:modified xsi:type="dcterms:W3CDTF">2013-01-25T23:07:06Z</dcterms:modified>
</cp:coreProperties>
</file>