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5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Холодильні машини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3668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Принцип роботи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88840"/>
            <a:ext cx="6283602" cy="4288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3743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412776"/>
            <a:ext cx="8388424" cy="4752528"/>
          </a:xfrm>
        </p:spPr>
        <p:txBody>
          <a:bodyPr>
            <a:normAutofit/>
          </a:bodyPr>
          <a:lstStyle/>
          <a:p>
            <a:r>
              <a:rPr lang="ru-RU" b="1" dirty="0" err="1">
                <a:solidFill>
                  <a:srgbClr val="002060"/>
                </a:solidFill>
              </a:rPr>
              <a:t>Холодильна</a:t>
            </a:r>
            <a:r>
              <a:rPr lang="ru-RU" b="1" dirty="0">
                <a:solidFill>
                  <a:srgbClr val="002060"/>
                </a:solidFill>
              </a:rPr>
              <a:t> машина </a:t>
            </a:r>
            <a:r>
              <a:rPr lang="ru-RU" dirty="0"/>
              <a:t>- </a:t>
            </a:r>
            <a:r>
              <a:rPr lang="ru-RU" dirty="0" err="1"/>
              <a:t>пристрій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служить для </a:t>
            </a:r>
            <a:r>
              <a:rPr lang="ru-RU" dirty="0" err="1"/>
              <a:t>відводу</a:t>
            </a:r>
            <a:r>
              <a:rPr lang="ru-RU" dirty="0"/>
              <a:t> </a:t>
            </a:r>
            <a:r>
              <a:rPr lang="ru-RU" dirty="0" err="1"/>
              <a:t>теплоти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охолоджуваного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при </a:t>
            </a:r>
            <a:r>
              <a:rPr lang="ru-RU" dirty="0" err="1"/>
              <a:t>температурі</a:t>
            </a:r>
            <a:r>
              <a:rPr lang="ru-RU" dirty="0"/>
              <a:t> </a:t>
            </a:r>
            <a:r>
              <a:rPr lang="ru-RU" dirty="0" err="1"/>
              <a:t>нижчій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температура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Холодильні</a:t>
            </a:r>
            <a:r>
              <a:rPr lang="ru-RU" dirty="0" smtClean="0"/>
              <a:t> </a:t>
            </a:r>
            <a:r>
              <a:rPr lang="ru-RU" dirty="0" err="1"/>
              <a:t>машини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температур </a:t>
            </a:r>
            <a:r>
              <a:rPr lang="ru-RU" dirty="0" err="1"/>
              <a:t>від</a:t>
            </a:r>
            <a:r>
              <a:rPr lang="ru-RU" dirty="0"/>
              <a:t> 10 ° С до -150 ° С. </a:t>
            </a:r>
            <a:endParaRPr lang="ru-RU" dirty="0" smtClean="0"/>
          </a:p>
          <a:p>
            <a:r>
              <a:rPr lang="ru-RU" dirty="0" smtClean="0"/>
              <a:t>Область </a:t>
            </a:r>
            <a:r>
              <a:rPr lang="ru-RU" dirty="0" err="1"/>
              <a:t>нижчих</a:t>
            </a:r>
            <a:r>
              <a:rPr lang="ru-RU" dirty="0"/>
              <a:t> температур </a:t>
            </a:r>
            <a:r>
              <a:rPr lang="ru-RU" dirty="0" err="1"/>
              <a:t>відноситься</a:t>
            </a:r>
            <a:r>
              <a:rPr lang="ru-RU" dirty="0"/>
              <a:t> до </a:t>
            </a:r>
            <a:r>
              <a:rPr lang="ru-RU" dirty="0" err="1"/>
              <a:t>кріогенної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52728"/>
          </a:xfrm>
        </p:spPr>
        <p:txBody>
          <a:bodyPr/>
          <a:lstStyle/>
          <a:p>
            <a:r>
              <a:rPr lang="uk-UA" dirty="0" smtClean="0"/>
              <a:t>Поняття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353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772816"/>
            <a:ext cx="7308800" cy="435334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Перша </a:t>
            </a:r>
            <a:r>
              <a:rPr lang="ru-RU" dirty="0" err="1" smtClean="0"/>
              <a:t>холодильна</a:t>
            </a:r>
            <a:r>
              <a:rPr lang="ru-RU" dirty="0" smtClean="0"/>
              <a:t> </a:t>
            </a:r>
            <a:r>
              <a:rPr lang="ru-RU" dirty="0"/>
              <a:t>машина </a:t>
            </a:r>
            <a:r>
              <a:rPr lang="ru-RU" dirty="0" err="1"/>
              <a:t>з'явилися</a:t>
            </a:r>
            <a:r>
              <a:rPr lang="ru-RU" dirty="0"/>
              <a:t> в </a:t>
            </a:r>
            <a:r>
              <a:rPr lang="ru-RU" dirty="0" err="1"/>
              <a:t>середині</a:t>
            </a:r>
            <a:r>
              <a:rPr lang="ru-RU" dirty="0"/>
              <a:t> </a:t>
            </a:r>
            <a:r>
              <a:rPr lang="en-US" dirty="0"/>
              <a:t>XIX </a:t>
            </a:r>
            <a:r>
              <a:rPr lang="ru-RU" dirty="0"/>
              <a:t>ст. </a:t>
            </a:r>
            <a:endParaRPr lang="ru-RU" dirty="0" smtClean="0"/>
          </a:p>
          <a:p>
            <a:r>
              <a:rPr lang="ru-RU" dirty="0" smtClean="0"/>
              <a:t>Одна </a:t>
            </a:r>
            <a:r>
              <a:rPr lang="ru-RU" dirty="0"/>
              <a:t>з </a:t>
            </a:r>
            <a:r>
              <a:rPr lang="ru-RU" dirty="0" err="1"/>
              <a:t>найстаріших</a:t>
            </a:r>
            <a:r>
              <a:rPr lang="ru-RU" dirty="0"/>
              <a:t> </a:t>
            </a:r>
            <a:r>
              <a:rPr lang="ru-RU" dirty="0" err="1"/>
              <a:t>холодильних</a:t>
            </a:r>
            <a:r>
              <a:rPr lang="ru-RU" dirty="0"/>
              <a:t> машин - </a:t>
            </a:r>
            <a:r>
              <a:rPr lang="ru-RU" dirty="0" err="1"/>
              <a:t>абсорбційна</a:t>
            </a:r>
            <a:r>
              <a:rPr lang="ru-RU" dirty="0"/>
              <a:t>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винахід</a:t>
            </a:r>
            <a:r>
              <a:rPr lang="ru-RU" dirty="0"/>
              <a:t> і </a:t>
            </a:r>
            <a:r>
              <a:rPr lang="ru-RU" dirty="0" err="1"/>
              <a:t>конструктивне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пов'язано</a:t>
            </a:r>
            <a:r>
              <a:rPr lang="ru-RU" dirty="0"/>
              <a:t> з </a:t>
            </a:r>
            <a:r>
              <a:rPr lang="ru-RU" dirty="0" err="1"/>
              <a:t>іменами</a:t>
            </a:r>
            <a:r>
              <a:rPr lang="ru-RU" dirty="0"/>
              <a:t> Дж. </a:t>
            </a:r>
            <a:r>
              <a:rPr lang="ru-RU" dirty="0" err="1"/>
              <a:t>Леслі</a:t>
            </a:r>
            <a:r>
              <a:rPr lang="ru-RU" dirty="0"/>
              <a:t> (</a:t>
            </a:r>
            <a:r>
              <a:rPr lang="ru-RU" dirty="0" err="1"/>
              <a:t>Великобританія</a:t>
            </a:r>
            <a:r>
              <a:rPr lang="ru-RU" dirty="0"/>
              <a:t>, 1810), Ф. </a:t>
            </a:r>
            <a:r>
              <a:rPr lang="ru-RU" dirty="0" err="1"/>
              <a:t>Карре</a:t>
            </a:r>
            <a:r>
              <a:rPr lang="ru-RU" dirty="0"/>
              <a:t> (</a:t>
            </a:r>
            <a:r>
              <a:rPr lang="ru-RU" dirty="0" err="1"/>
              <a:t>Франція</a:t>
            </a:r>
            <a:r>
              <a:rPr lang="ru-RU" dirty="0"/>
              <a:t>, 1850) і Ф. </a:t>
            </a:r>
            <a:r>
              <a:rPr lang="ru-RU" dirty="0" err="1"/>
              <a:t>Віндхауза</a:t>
            </a:r>
            <a:r>
              <a:rPr lang="ru-RU" dirty="0"/>
              <a:t> (</a:t>
            </a:r>
            <a:r>
              <a:rPr lang="ru-RU" dirty="0" err="1"/>
              <a:t>Німеччина</a:t>
            </a:r>
            <a:r>
              <a:rPr lang="ru-RU" dirty="0"/>
              <a:t>, 1878). </a:t>
            </a:r>
            <a:endParaRPr lang="ru-RU" dirty="0" smtClean="0"/>
          </a:p>
          <a:p>
            <a:r>
              <a:rPr lang="ru-RU" dirty="0" smtClean="0"/>
              <a:t>Перша </a:t>
            </a:r>
            <a:r>
              <a:rPr lang="ru-RU" dirty="0" err="1"/>
              <a:t>парокомпресійна</a:t>
            </a:r>
            <a:r>
              <a:rPr lang="ru-RU" dirty="0"/>
              <a:t> машина, яка </a:t>
            </a:r>
            <a:r>
              <a:rPr lang="ru-RU" dirty="0" err="1"/>
              <a:t>працювала</a:t>
            </a:r>
            <a:r>
              <a:rPr lang="ru-RU" dirty="0"/>
              <a:t> на </a:t>
            </a:r>
            <a:r>
              <a:rPr lang="ru-RU" dirty="0" err="1"/>
              <a:t>ефірі</a:t>
            </a:r>
            <a:r>
              <a:rPr lang="ru-RU" dirty="0"/>
              <a:t>, </a:t>
            </a:r>
            <a:r>
              <a:rPr lang="ru-RU" dirty="0" err="1"/>
              <a:t>побудована</a:t>
            </a:r>
            <a:r>
              <a:rPr lang="ru-RU" dirty="0"/>
              <a:t> Дж. </a:t>
            </a:r>
            <a:r>
              <a:rPr lang="ru-RU" dirty="0" err="1"/>
              <a:t>Перкінс</a:t>
            </a:r>
            <a:r>
              <a:rPr lang="ru-RU" dirty="0"/>
              <a:t> (</a:t>
            </a:r>
            <a:r>
              <a:rPr lang="ru-RU" dirty="0" err="1"/>
              <a:t>Великобританія</a:t>
            </a:r>
            <a:r>
              <a:rPr lang="ru-RU" dirty="0"/>
              <a:t>, 1834). </a:t>
            </a:r>
            <a:endParaRPr lang="ru-RU" dirty="0" smtClean="0"/>
          </a:p>
          <a:p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створені</a:t>
            </a:r>
            <a:r>
              <a:rPr lang="ru-RU" dirty="0"/>
              <a:t> </a:t>
            </a:r>
            <a:r>
              <a:rPr lang="ru-RU" dirty="0" err="1"/>
              <a:t>аналогічні</a:t>
            </a:r>
            <a:r>
              <a:rPr lang="ru-RU" dirty="0"/>
              <a:t> </a:t>
            </a:r>
            <a:r>
              <a:rPr lang="ru-RU" dirty="0" err="1"/>
              <a:t>машини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холодоагенту</a:t>
            </a:r>
            <a:r>
              <a:rPr lang="ru-RU" dirty="0"/>
              <a:t> метилового </a:t>
            </a:r>
            <a:r>
              <a:rPr lang="ru-RU" dirty="0" err="1"/>
              <a:t>ефіру</a:t>
            </a:r>
            <a:r>
              <a:rPr lang="ru-RU" dirty="0"/>
              <a:t> і </a:t>
            </a:r>
            <a:r>
              <a:rPr lang="ru-RU" dirty="0" err="1"/>
              <a:t>сірчистого</a:t>
            </a:r>
            <a:r>
              <a:rPr lang="ru-RU" dirty="0"/>
              <a:t> </a:t>
            </a:r>
            <a:r>
              <a:rPr lang="ru-RU" dirty="0" err="1"/>
              <a:t>ангідриду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/>
              <a:t>1874 К. </a:t>
            </a:r>
            <a:r>
              <a:rPr lang="ru-RU" dirty="0" err="1"/>
              <a:t>Лінде</a:t>
            </a:r>
            <a:r>
              <a:rPr lang="ru-RU" dirty="0"/>
              <a:t> (</a:t>
            </a:r>
            <a:r>
              <a:rPr lang="ru-RU" dirty="0" err="1"/>
              <a:t>Німеччина</a:t>
            </a:r>
            <a:r>
              <a:rPr lang="ru-RU" dirty="0"/>
              <a:t>) </a:t>
            </a:r>
            <a:r>
              <a:rPr lang="ru-RU" dirty="0" err="1"/>
              <a:t>побудував</a:t>
            </a:r>
            <a:r>
              <a:rPr lang="ru-RU" dirty="0"/>
              <a:t> </a:t>
            </a:r>
            <a:r>
              <a:rPr lang="ru-RU" dirty="0" err="1"/>
              <a:t>аміачну</a:t>
            </a:r>
            <a:r>
              <a:rPr lang="ru-RU" dirty="0"/>
              <a:t> </a:t>
            </a:r>
            <a:r>
              <a:rPr lang="ru-RU" dirty="0" err="1"/>
              <a:t>парокомпресійна</a:t>
            </a:r>
            <a:r>
              <a:rPr lang="ru-RU" dirty="0"/>
              <a:t> </a:t>
            </a:r>
            <a:r>
              <a:rPr lang="ru-RU" dirty="0" err="1"/>
              <a:t>холодильну</a:t>
            </a:r>
            <a:r>
              <a:rPr lang="ru-RU" dirty="0"/>
              <a:t> машину, яка </a:t>
            </a:r>
            <a:r>
              <a:rPr lang="ru-RU" dirty="0" err="1"/>
              <a:t>поклала</a:t>
            </a:r>
            <a:r>
              <a:rPr lang="ru-RU" dirty="0"/>
              <a:t> початок холодильного </a:t>
            </a:r>
            <a:r>
              <a:rPr lang="ru-RU" dirty="0" err="1"/>
              <a:t>машинобудування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Із історії створення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8289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/>
              <a:t>Холодильні</a:t>
            </a:r>
            <a:r>
              <a:rPr lang="ru-RU" dirty="0"/>
              <a:t> </a:t>
            </a:r>
            <a:r>
              <a:rPr lang="ru-RU" dirty="0" err="1"/>
              <a:t>машини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за принципом теплового насоса - </a:t>
            </a:r>
            <a:r>
              <a:rPr lang="ru-RU" dirty="0" err="1"/>
              <a:t>віднімають</a:t>
            </a:r>
            <a:r>
              <a:rPr lang="ru-RU" dirty="0"/>
              <a:t> теплоту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охолоджуваного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і з </a:t>
            </a:r>
            <a:r>
              <a:rPr lang="ru-RU" dirty="0" err="1"/>
              <a:t>витратою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(</a:t>
            </a:r>
            <a:r>
              <a:rPr lang="ru-RU" dirty="0" err="1"/>
              <a:t>механічної</a:t>
            </a:r>
            <a:r>
              <a:rPr lang="ru-RU" dirty="0"/>
              <a:t>, </a:t>
            </a:r>
            <a:r>
              <a:rPr lang="ru-RU" dirty="0" err="1"/>
              <a:t>теплової</a:t>
            </a:r>
            <a:r>
              <a:rPr lang="ru-RU" dirty="0"/>
              <a:t> і т. д.) </a:t>
            </a:r>
            <a:r>
              <a:rPr lang="ru-RU" dirty="0" err="1"/>
              <a:t>передають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охолоджуючої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(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навколишньому</a:t>
            </a:r>
            <a:r>
              <a:rPr lang="ru-RU" dirty="0"/>
              <a:t> </a:t>
            </a:r>
            <a:r>
              <a:rPr lang="ru-RU" dirty="0" err="1"/>
              <a:t>повітрю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 температуру,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охолоджуване</a:t>
            </a:r>
            <a:r>
              <a:rPr lang="ru-RU" dirty="0"/>
              <a:t> </a:t>
            </a:r>
            <a:r>
              <a:rPr lang="ru-RU" dirty="0" err="1"/>
              <a:t>тіло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Робота </a:t>
            </a:r>
            <a:r>
              <a:rPr lang="ru-RU" dirty="0" err="1"/>
              <a:t>холодильних</a:t>
            </a:r>
            <a:r>
              <a:rPr lang="ru-RU" dirty="0"/>
              <a:t> машин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холодопродуктивністю</a:t>
            </a:r>
            <a:r>
              <a:rPr lang="ru-RU" dirty="0"/>
              <a:t>, яка для </a:t>
            </a:r>
            <a:r>
              <a:rPr lang="ru-RU" dirty="0" err="1"/>
              <a:t>сучасних</a:t>
            </a:r>
            <a:r>
              <a:rPr lang="ru-RU" dirty="0"/>
              <a:t> машин </a:t>
            </a:r>
            <a:r>
              <a:rPr lang="ru-RU" dirty="0" err="1"/>
              <a:t>лежить</a:t>
            </a:r>
            <a:r>
              <a:rPr lang="ru-RU" dirty="0"/>
              <a:t> в межах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сотень</a:t>
            </a:r>
            <a:r>
              <a:rPr lang="ru-RU" dirty="0"/>
              <a:t> Вт до </a:t>
            </a:r>
            <a:r>
              <a:rPr lang="ru-RU" dirty="0" err="1"/>
              <a:t>декількох</a:t>
            </a:r>
            <a:r>
              <a:rPr lang="ru-RU" dirty="0"/>
              <a:t> МВт.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Принцип роботи холодильної машини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8240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88710"/>
            <a:ext cx="8229600" cy="1252728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/>
              <a:t>В холодильній техніці знаходять місце декілька систем :</a:t>
            </a:r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2060575"/>
            <a:ext cx="3500438" cy="115411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600" dirty="0" smtClean="0"/>
              <a:t>паракомпресіонні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779838" y="2060575"/>
            <a:ext cx="2520950" cy="12969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600" dirty="0" err="1" smtClean="0"/>
              <a:t>абсорбціонні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357938" y="2060575"/>
            <a:ext cx="2643187" cy="15113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600" dirty="0" err="1" smtClean="0"/>
              <a:t>пароежекторні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H="1">
            <a:off x="2339975" y="1341438"/>
            <a:ext cx="1008063" cy="647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3492500" y="1341438"/>
            <a:ext cx="73025" cy="25923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3563938" y="1341438"/>
            <a:ext cx="1152525" cy="647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3779838" y="1341438"/>
            <a:ext cx="3816350" cy="647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403350" y="3933825"/>
            <a:ext cx="4681538" cy="1295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600" dirty="0" err="1" smtClean="0"/>
              <a:t>Повітряно-розширювальні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23548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609528"/>
            <a:ext cx="7848872" cy="4248472"/>
          </a:xfrm>
        </p:spPr>
        <p:txBody>
          <a:bodyPr>
            <a:normAutofit/>
          </a:bodyPr>
          <a:lstStyle/>
          <a:p>
            <a:r>
              <a:rPr lang="ru-RU" dirty="0" err="1"/>
              <a:t>Їх</a:t>
            </a:r>
            <a:r>
              <a:rPr lang="ru-RU" dirty="0"/>
              <a:t> робота заснована на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робоче</a:t>
            </a:r>
            <a:r>
              <a:rPr lang="ru-RU" dirty="0"/>
              <a:t> </a:t>
            </a:r>
            <a:r>
              <a:rPr lang="ru-RU" dirty="0" err="1"/>
              <a:t>тіло</a:t>
            </a:r>
            <a:r>
              <a:rPr lang="ru-RU" dirty="0"/>
              <a:t> (</a:t>
            </a:r>
            <a:r>
              <a:rPr lang="ru-RU" dirty="0" err="1"/>
              <a:t>холодильний</a:t>
            </a:r>
            <a:r>
              <a:rPr lang="ru-RU" dirty="0"/>
              <a:t> агент)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зворотний</a:t>
            </a:r>
            <a:r>
              <a:rPr lang="ru-RU" dirty="0"/>
              <a:t> </a:t>
            </a:r>
            <a:r>
              <a:rPr lang="ru-RU" dirty="0" err="1"/>
              <a:t>круговий</a:t>
            </a:r>
            <a:r>
              <a:rPr lang="ru-RU" dirty="0"/>
              <a:t> </a:t>
            </a:r>
            <a:r>
              <a:rPr lang="ru-RU" dirty="0" err="1"/>
              <a:t>термодинамічний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(</a:t>
            </a:r>
            <a:r>
              <a:rPr lang="ru-RU" dirty="0" err="1"/>
              <a:t>холодильний</a:t>
            </a:r>
            <a:r>
              <a:rPr lang="ru-RU" dirty="0"/>
              <a:t> цикл). </a:t>
            </a:r>
          </a:p>
          <a:p>
            <a:r>
              <a:rPr lang="ru-RU" dirty="0"/>
              <a:t>У </a:t>
            </a:r>
            <a:r>
              <a:rPr lang="ru-RU" u="sng" dirty="0" err="1" smtClean="0"/>
              <a:t>парокомпресіонних</a:t>
            </a:r>
            <a:r>
              <a:rPr lang="ru-RU" u="sng" dirty="0"/>
              <a:t>, </a:t>
            </a:r>
            <a:r>
              <a:rPr lang="ru-RU" u="sng" dirty="0" err="1"/>
              <a:t>абсорбційних</a:t>
            </a:r>
            <a:r>
              <a:rPr lang="ru-RU" u="sng" dirty="0"/>
              <a:t> і </a:t>
            </a:r>
            <a:r>
              <a:rPr lang="ru-RU" u="sng" dirty="0" err="1"/>
              <a:t>пароежекторних</a:t>
            </a:r>
            <a:r>
              <a:rPr lang="ru-RU" u="sng" dirty="0"/>
              <a:t> </a:t>
            </a:r>
            <a:r>
              <a:rPr lang="ru-RU" dirty="0" err="1"/>
              <a:t>холодильних</a:t>
            </a:r>
            <a:r>
              <a:rPr lang="ru-RU" dirty="0"/>
              <a:t> машинах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 </a:t>
            </a:r>
            <a:r>
              <a:rPr lang="ru-RU" dirty="0" err="1"/>
              <a:t>охолодження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кипіння</a:t>
            </a:r>
            <a:r>
              <a:rPr lang="ru-RU" dirty="0"/>
              <a:t> </a:t>
            </a:r>
            <a:r>
              <a:rPr lang="ru-RU" dirty="0" err="1" smtClean="0"/>
              <a:t>низькокиплячих</a:t>
            </a:r>
            <a:r>
              <a:rPr lang="ru-RU" dirty="0" smtClean="0"/>
              <a:t> </a:t>
            </a:r>
            <a:r>
              <a:rPr lang="ru-RU" dirty="0" err="1"/>
              <a:t>рідин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5009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252728"/>
          </a:xfrm>
        </p:spPr>
        <p:txBody>
          <a:bodyPr/>
          <a:lstStyle/>
          <a:p>
            <a:pPr algn="l"/>
            <a:r>
              <a:rPr lang="uk-UA" dirty="0" smtClean="0"/>
              <a:t>Холодильний цикл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437" y="1157129"/>
            <a:ext cx="5106563" cy="570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2881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535" y="4139789"/>
            <a:ext cx="2713484" cy="2713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960" y="2564620"/>
            <a:ext cx="7524824" cy="4281339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3200" dirty="0" err="1"/>
              <a:t>Компресійні</a:t>
            </a:r>
            <a:r>
              <a:rPr lang="ru-RU" sz="3200" dirty="0"/>
              <a:t> холодильники - </a:t>
            </a:r>
            <a:r>
              <a:rPr lang="ru-RU" sz="3200" dirty="0" err="1"/>
              <a:t>найбільш</a:t>
            </a:r>
            <a:r>
              <a:rPr lang="ru-RU" sz="3200" dirty="0"/>
              <a:t> </a:t>
            </a:r>
            <a:r>
              <a:rPr lang="ru-RU" sz="3200" dirty="0" err="1"/>
              <a:t>поширені</a:t>
            </a:r>
            <a:r>
              <a:rPr lang="ru-RU" sz="3200" dirty="0"/>
              <a:t> та </a:t>
            </a:r>
            <a:r>
              <a:rPr lang="ru-RU" sz="3200" dirty="0" err="1"/>
              <a:t>універсальні</a:t>
            </a:r>
            <a:r>
              <a:rPr lang="ru-RU" sz="3200" dirty="0"/>
              <a:t>. </a:t>
            </a:r>
            <a:r>
              <a:rPr lang="ru-RU" sz="3200" dirty="0" err="1"/>
              <a:t>Основними</a:t>
            </a:r>
            <a:r>
              <a:rPr lang="ru-RU" sz="3200" dirty="0"/>
              <a:t> </a:t>
            </a:r>
            <a:r>
              <a:rPr lang="ru-RU" sz="3200" dirty="0" err="1"/>
              <a:t>складовими</a:t>
            </a:r>
            <a:r>
              <a:rPr lang="ru-RU" sz="3200" dirty="0"/>
              <a:t> </a:t>
            </a:r>
            <a:r>
              <a:rPr lang="ru-RU" sz="3200" dirty="0" err="1"/>
              <a:t>частинами</a:t>
            </a:r>
            <a:r>
              <a:rPr lang="ru-RU" sz="3200" dirty="0"/>
              <a:t> такого холодильника є: </a:t>
            </a:r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sz="2900" dirty="0" smtClean="0"/>
              <a:t>- </a:t>
            </a:r>
            <a:r>
              <a:rPr lang="ru-RU" sz="2900" dirty="0" err="1" smtClean="0"/>
              <a:t>компресор</a:t>
            </a:r>
            <a:r>
              <a:rPr lang="ru-RU" sz="2900" dirty="0"/>
              <a:t>, </a:t>
            </a:r>
            <a:r>
              <a:rPr lang="ru-RU" sz="2900" dirty="0" err="1"/>
              <a:t>який</a:t>
            </a:r>
            <a:r>
              <a:rPr lang="ru-RU" sz="2900" dirty="0"/>
              <a:t> </a:t>
            </a:r>
            <a:r>
              <a:rPr lang="ru-RU" sz="2900" dirty="0" err="1"/>
              <a:t>одержує</a:t>
            </a:r>
            <a:r>
              <a:rPr lang="ru-RU" sz="2900" dirty="0"/>
              <a:t> </a:t>
            </a:r>
            <a:r>
              <a:rPr lang="ru-RU" sz="2900" dirty="0" err="1"/>
              <a:t>енергію</a:t>
            </a:r>
            <a:r>
              <a:rPr lang="ru-RU" sz="2900" dirty="0"/>
              <a:t> </a:t>
            </a:r>
            <a:r>
              <a:rPr lang="ru-RU" sz="2900" dirty="0" err="1"/>
              <a:t>від</a:t>
            </a:r>
            <a:r>
              <a:rPr lang="ru-RU" sz="2900" dirty="0"/>
              <a:t> </a:t>
            </a:r>
            <a:r>
              <a:rPr lang="ru-RU" sz="2900" dirty="0" err="1"/>
              <a:t>електричної</a:t>
            </a:r>
            <a:r>
              <a:rPr lang="ru-RU" sz="2900" dirty="0"/>
              <a:t> </a:t>
            </a:r>
            <a:r>
              <a:rPr lang="ru-RU" sz="2900" dirty="0" err="1"/>
              <a:t>мережі</a:t>
            </a:r>
            <a:r>
              <a:rPr lang="ru-RU" sz="2900" dirty="0"/>
              <a:t>; </a:t>
            </a:r>
          </a:p>
          <a:p>
            <a:endParaRPr lang="ru-RU" sz="2900" dirty="0"/>
          </a:p>
          <a:p>
            <a:endParaRPr lang="ru-RU" sz="2900" dirty="0"/>
          </a:p>
          <a:p>
            <a:pPr marL="0" indent="0">
              <a:buNone/>
            </a:pPr>
            <a:r>
              <a:rPr lang="ru-RU" sz="2900" dirty="0" smtClean="0"/>
              <a:t>- конденсатор</a:t>
            </a:r>
            <a:r>
              <a:rPr lang="ru-RU" sz="2900" dirty="0"/>
              <a:t>, </a:t>
            </a:r>
            <a:r>
              <a:rPr lang="ru-RU" sz="2900" dirty="0" err="1"/>
              <a:t>що</a:t>
            </a:r>
            <a:r>
              <a:rPr lang="ru-RU" sz="2900" dirty="0"/>
              <a:t> </a:t>
            </a:r>
            <a:r>
              <a:rPr lang="ru-RU" sz="2900" dirty="0" err="1"/>
              <a:t>знаходиться</a:t>
            </a:r>
            <a:r>
              <a:rPr lang="ru-RU" sz="2900" dirty="0"/>
              <a:t> </a:t>
            </a:r>
            <a:r>
              <a:rPr lang="ru-RU" sz="2900" dirty="0" err="1"/>
              <a:t>зовні</a:t>
            </a:r>
            <a:r>
              <a:rPr lang="ru-RU" sz="2900" dirty="0"/>
              <a:t> холодильника; </a:t>
            </a:r>
          </a:p>
          <a:p>
            <a:endParaRPr lang="ru-RU" sz="2900" dirty="0"/>
          </a:p>
          <a:p>
            <a:endParaRPr lang="ru-RU" sz="2900" dirty="0"/>
          </a:p>
          <a:p>
            <a:pPr marL="0" indent="0">
              <a:buNone/>
            </a:pPr>
            <a:r>
              <a:rPr lang="ru-RU" sz="2900" dirty="0" smtClean="0"/>
              <a:t>- </a:t>
            </a:r>
            <a:r>
              <a:rPr lang="ru-RU" sz="2900" dirty="0" err="1" smtClean="0"/>
              <a:t>випарник</a:t>
            </a:r>
            <a:r>
              <a:rPr lang="ru-RU" sz="2900" dirty="0"/>
              <a:t>, </a:t>
            </a:r>
            <a:r>
              <a:rPr lang="ru-RU" sz="2900" dirty="0" err="1"/>
              <a:t>що</a:t>
            </a:r>
            <a:r>
              <a:rPr lang="ru-RU" sz="2900" dirty="0"/>
              <a:t> </a:t>
            </a:r>
            <a:r>
              <a:rPr lang="ru-RU" sz="2900" dirty="0" err="1"/>
              <a:t>знаходиться</a:t>
            </a:r>
            <a:r>
              <a:rPr lang="ru-RU" sz="2900" dirty="0"/>
              <a:t> </a:t>
            </a:r>
            <a:r>
              <a:rPr lang="ru-RU" sz="2900" dirty="0" err="1"/>
              <a:t>всередині</a:t>
            </a:r>
            <a:r>
              <a:rPr lang="ru-RU" sz="2900" dirty="0"/>
              <a:t> холодильника; </a:t>
            </a:r>
          </a:p>
          <a:p>
            <a:endParaRPr lang="ru-RU" sz="2900" dirty="0"/>
          </a:p>
          <a:p>
            <a:endParaRPr lang="ru-RU" sz="2900" dirty="0"/>
          </a:p>
          <a:p>
            <a:pPr marL="0" indent="0">
              <a:buNone/>
            </a:pPr>
            <a:r>
              <a:rPr lang="ru-RU" sz="2900" dirty="0" smtClean="0"/>
              <a:t>- </a:t>
            </a:r>
            <a:r>
              <a:rPr lang="ru-RU" sz="2900" dirty="0" err="1" smtClean="0"/>
              <a:t>терморегулюючий</a:t>
            </a:r>
            <a:r>
              <a:rPr lang="ru-RU" sz="2900" dirty="0" smtClean="0"/>
              <a:t> </a:t>
            </a:r>
            <a:r>
              <a:rPr lang="ru-RU" sz="2900" dirty="0" err="1"/>
              <a:t>розширювальний</a:t>
            </a:r>
            <a:r>
              <a:rPr lang="ru-RU" sz="2900" dirty="0"/>
              <a:t> вентиль, ТРВ, </a:t>
            </a:r>
            <a:r>
              <a:rPr lang="ru-RU" sz="2900" dirty="0" err="1"/>
              <a:t>що</a:t>
            </a:r>
            <a:r>
              <a:rPr lang="ru-RU" sz="2900" dirty="0"/>
              <a:t> є дросселирующим </a:t>
            </a:r>
            <a:r>
              <a:rPr lang="ru-RU" sz="2900" dirty="0" err="1"/>
              <a:t>пристроєм</a:t>
            </a:r>
            <a:r>
              <a:rPr lang="ru-RU" sz="2900" dirty="0"/>
              <a:t>; </a:t>
            </a:r>
          </a:p>
          <a:p>
            <a:endParaRPr lang="ru-RU" sz="2900" dirty="0"/>
          </a:p>
          <a:p>
            <a:pPr marL="0" indent="0">
              <a:buNone/>
            </a:pPr>
            <a:r>
              <a:rPr lang="ru-RU" sz="2900" dirty="0" smtClean="0"/>
              <a:t>- </a:t>
            </a:r>
            <a:r>
              <a:rPr lang="ru-RU" sz="2900" dirty="0" err="1" smtClean="0"/>
              <a:t>холодоагент</a:t>
            </a:r>
            <a:r>
              <a:rPr lang="ru-RU" sz="2900" dirty="0"/>
              <a:t>, </a:t>
            </a:r>
            <a:r>
              <a:rPr lang="ru-RU" sz="2900" dirty="0" err="1"/>
              <a:t>що</a:t>
            </a:r>
            <a:r>
              <a:rPr lang="ru-RU" sz="2900" dirty="0"/>
              <a:t> </a:t>
            </a:r>
            <a:r>
              <a:rPr lang="ru-RU" sz="2900" dirty="0" err="1"/>
              <a:t>циркулює</a:t>
            </a:r>
            <a:r>
              <a:rPr lang="ru-RU" sz="2900" dirty="0"/>
              <a:t> у </a:t>
            </a:r>
            <a:r>
              <a:rPr lang="ru-RU" sz="2900" dirty="0" err="1"/>
              <a:t>системі</a:t>
            </a:r>
            <a:r>
              <a:rPr lang="ru-RU" sz="2900" dirty="0"/>
              <a:t> </a:t>
            </a:r>
            <a:r>
              <a:rPr lang="ru-RU" sz="2900" dirty="0" err="1"/>
              <a:t>речовина</a:t>
            </a:r>
            <a:r>
              <a:rPr lang="ru-RU" sz="2900" dirty="0"/>
              <a:t> з </a:t>
            </a:r>
            <a:r>
              <a:rPr lang="ru-RU" sz="2900" dirty="0" err="1"/>
              <a:t>певними</a:t>
            </a:r>
            <a:r>
              <a:rPr lang="ru-RU" sz="2900" dirty="0"/>
              <a:t> </a:t>
            </a:r>
            <a:r>
              <a:rPr lang="ru-RU" sz="2900" dirty="0" err="1"/>
              <a:t>фізичними</a:t>
            </a:r>
            <a:r>
              <a:rPr lang="ru-RU" sz="2900" dirty="0"/>
              <a:t> характеристиками.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-5597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Компресійна холодильна машина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052736"/>
            <a:ext cx="59046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виду холодильного </a:t>
            </a:r>
            <a:r>
              <a:rPr lang="ru-RU" dirty="0" err="1"/>
              <a:t>компресора</a:t>
            </a:r>
            <a:r>
              <a:rPr lang="ru-RU" dirty="0"/>
              <a:t> </a:t>
            </a:r>
            <a:r>
              <a:rPr lang="ru-RU" dirty="0" err="1"/>
              <a:t>компресійні</a:t>
            </a:r>
            <a:r>
              <a:rPr lang="ru-RU" dirty="0"/>
              <a:t> </a:t>
            </a:r>
            <a:r>
              <a:rPr lang="ru-RU" dirty="0" err="1"/>
              <a:t>машини</a:t>
            </a:r>
            <a:r>
              <a:rPr lang="ru-RU" dirty="0"/>
              <a:t>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dirty="0" err="1"/>
              <a:t>поршневі</a:t>
            </a:r>
            <a:r>
              <a:rPr lang="ru-RU" dirty="0"/>
              <a:t>, </a:t>
            </a:r>
            <a:r>
              <a:rPr lang="ru-RU" dirty="0" err="1" smtClean="0"/>
              <a:t>турбокомпресорні</a:t>
            </a:r>
            <a:r>
              <a:rPr lang="ru-RU" dirty="0" smtClean="0"/>
              <a:t> </a:t>
            </a:r>
            <a:r>
              <a:rPr lang="ru-RU" dirty="0" err="1" smtClean="0"/>
              <a:t>ротаційні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гвинтові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6692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7" y="2060848"/>
            <a:ext cx="7524824" cy="4065315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Кондиціонер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холодильна</a:t>
            </a:r>
            <a:r>
              <a:rPr lang="ru-RU" dirty="0"/>
              <a:t> машина, </a:t>
            </a:r>
            <a:r>
              <a:rPr lang="ru-RU" dirty="0" err="1"/>
              <a:t>призначена</a:t>
            </a:r>
            <a:r>
              <a:rPr lang="ru-RU" dirty="0"/>
              <a:t> для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 smtClean="0"/>
              <a:t>повітряного</a:t>
            </a:r>
            <a:r>
              <a:rPr lang="ru-RU" dirty="0" smtClean="0"/>
              <a:t> </a:t>
            </a:r>
            <a:r>
              <a:rPr lang="ru-RU" dirty="0"/>
              <a:t>потоку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кондиціонер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,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 smtClean="0"/>
              <a:t>складну</a:t>
            </a:r>
            <a:r>
              <a:rPr lang="ru-RU" dirty="0" smtClean="0"/>
              <a:t> </a:t>
            </a:r>
            <a:r>
              <a:rPr lang="ru-RU" dirty="0" err="1" smtClean="0"/>
              <a:t>конструкцію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додаткові</a:t>
            </a:r>
            <a:r>
              <a:rPr lang="ru-RU" dirty="0" smtClean="0"/>
              <a:t> </a:t>
            </a:r>
            <a:r>
              <a:rPr lang="ru-RU" dirty="0" err="1" smtClean="0"/>
              <a:t>опції</a:t>
            </a:r>
            <a:endParaRPr lang="ru-RU" dirty="0" smtClean="0"/>
          </a:p>
          <a:p>
            <a:r>
              <a:rPr lang="ru-RU" dirty="0" smtClean="0"/>
              <a:t>. </a:t>
            </a:r>
            <a:r>
              <a:rPr lang="ru-RU" dirty="0" err="1"/>
              <a:t>Обробка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припускає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кондицій</a:t>
            </a:r>
            <a:r>
              <a:rPr lang="ru-RU" dirty="0"/>
              <a:t>, таких як температура і </a:t>
            </a:r>
            <a:r>
              <a:rPr lang="ru-RU" dirty="0" err="1"/>
              <a:t>вологість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напрямок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та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. </a:t>
            </a:r>
            <a:r>
              <a:rPr lang="ru-RU" dirty="0" err="1"/>
              <a:t>Розглянемо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та </a:t>
            </a:r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в </a:t>
            </a:r>
            <a:r>
              <a:rPr lang="ru-RU" dirty="0" err="1"/>
              <a:t>кондиціонері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Охолодження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кондиціонері</a:t>
            </a:r>
            <a:r>
              <a:rPr lang="ru-RU" dirty="0"/>
              <a:t> </a:t>
            </a:r>
            <a:r>
              <a:rPr lang="ru-RU" dirty="0" err="1"/>
              <a:t>забезпечується</a:t>
            </a:r>
            <a:r>
              <a:rPr lang="ru-RU" dirty="0"/>
              <a:t> </a:t>
            </a:r>
            <a:r>
              <a:rPr lang="ru-RU" dirty="0" err="1"/>
              <a:t>безперервною</a:t>
            </a:r>
            <a:r>
              <a:rPr lang="ru-RU" dirty="0"/>
              <a:t> </a:t>
            </a:r>
            <a:r>
              <a:rPr lang="ru-RU" dirty="0" err="1"/>
              <a:t>циркуляцією</a:t>
            </a:r>
            <a:r>
              <a:rPr lang="ru-RU" dirty="0"/>
              <a:t>, </a:t>
            </a:r>
            <a:r>
              <a:rPr lang="ru-RU" dirty="0" err="1"/>
              <a:t>кипінням</a:t>
            </a:r>
            <a:r>
              <a:rPr lang="ru-RU" dirty="0"/>
              <a:t> і </a:t>
            </a:r>
            <a:r>
              <a:rPr lang="ru-RU" dirty="0" err="1"/>
              <a:t>конденсацією</a:t>
            </a:r>
            <a:r>
              <a:rPr lang="ru-RU" dirty="0"/>
              <a:t> </a:t>
            </a:r>
            <a:r>
              <a:rPr lang="ru-RU" dirty="0" err="1"/>
              <a:t>холодоагенту</a:t>
            </a:r>
            <a:r>
              <a:rPr lang="ru-RU" dirty="0"/>
              <a:t> в </a:t>
            </a:r>
            <a:r>
              <a:rPr lang="ru-RU" dirty="0" err="1"/>
              <a:t>замкнутій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. </a:t>
            </a:r>
            <a:r>
              <a:rPr lang="ru-RU" dirty="0" err="1"/>
              <a:t>Кипіння</a:t>
            </a:r>
            <a:r>
              <a:rPr lang="ru-RU" dirty="0"/>
              <a:t> </a:t>
            </a:r>
            <a:r>
              <a:rPr lang="ru-RU" dirty="0" err="1"/>
              <a:t>холодоагенту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при </a:t>
            </a:r>
            <a:r>
              <a:rPr lang="ru-RU" dirty="0" err="1"/>
              <a:t>низькому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і </a:t>
            </a:r>
            <a:r>
              <a:rPr lang="ru-RU" dirty="0" err="1"/>
              <a:t>низькій</a:t>
            </a:r>
            <a:r>
              <a:rPr lang="ru-RU" dirty="0"/>
              <a:t> </a:t>
            </a:r>
            <a:r>
              <a:rPr lang="ru-RU" dirty="0" err="1"/>
              <a:t>температурі</a:t>
            </a:r>
            <a:r>
              <a:rPr lang="ru-RU" dirty="0"/>
              <a:t>, а </a:t>
            </a:r>
            <a:r>
              <a:rPr lang="ru-RU" dirty="0" err="1"/>
              <a:t>конденсація</a:t>
            </a:r>
            <a:r>
              <a:rPr lang="ru-RU" dirty="0"/>
              <a:t> - при </a:t>
            </a:r>
            <a:r>
              <a:rPr lang="ru-RU" dirty="0" err="1"/>
              <a:t>високому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і </a:t>
            </a:r>
            <a:r>
              <a:rPr lang="ru-RU" dirty="0" err="1"/>
              <a:t>високій</a:t>
            </a:r>
            <a:r>
              <a:rPr lang="ru-RU" dirty="0"/>
              <a:t> </a:t>
            </a:r>
            <a:r>
              <a:rPr lang="ru-RU" dirty="0" err="1"/>
              <a:t>температурі</a:t>
            </a:r>
            <a:r>
              <a:rPr lang="ru-RU" dirty="0"/>
              <a:t>. Схема </a:t>
            </a:r>
            <a:r>
              <a:rPr lang="ru-RU" dirty="0" err="1"/>
              <a:t>компресійного</a:t>
            </a:r>
            <a:r>
              <a:rPr lang="ru-RU" dirty="0"/>
              <a:t> циклу </a:t>
            </a:r>
            <a:r>
              <a:rPr lang="ru-RU" dirty="0" err="1"/>
              <a:t>охолодження</a:t>
            </a:r>
            <a:r>
              <a:rPr lang="ru-RU" dirty="0"/>
              <a:t> показана на </a:t>
            </a:r>
            <a:r>
              <a:rPr lang="ru-RU" dirty="0" err="1"/>
              <a:t>картинці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               Кондиціонер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812"/>
          <a:stretch/>
        </p:blipFill>
        <p:spPr bwMode="auto">
          <a:xfrm>
            <a:off x="0" y="116632"/>
            <a:ext cx="3970412" cy="175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1430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</TotalTime>
  <Words>484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Холодильні машини</vt:lpstr>
      <vt:lpstr>Поняття</vt:lpstr>
      <vt:lpstr>Із історії створення</vt:lpstr>
      <vt:lpstr>Принцип роботи холодильної машини</vt:lpstr>
      <vt:lpstr>В холодильній техніці знаходять місце декілька систем :</vt:lpstr>
      <vt:lpstr>Презентация PowerPoint</vt:lpstr>
      <vt:lpstr>Холодильний цикл</vt:lpstr>
      <vt:lpstr>Компресійна холодильна машина</vt:lpstr>
      <vt:lpstr>                                    Кондиціонер</vt:lpstr>
      <vt:lpstr>Принцип роботи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Холодильні машини</dc:title>
  <cp:lastModifiedBy>Admin</cp:lastModifiedBy>
  <cp:revision>4</cp:revision>
  <dcterms:modified xsi:type="dcterms:W3CDTF">2013-05-08T01:09:38Z</dcterms:modified>
</cp:coreProperties>
</file>