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0" r:id="rId5"/>
    <p:sldId id="261" r:id="rId6"/>
    <p:sldId id="258" r:id="rId7"/>
    <p:sldId id="259" r:id="rId8"/>
    <p:sldId id="262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FF00"/>
    <a:srgbClr val="FF33CC"/>
    <a:srgbClr val="66FFFF"/>
    <a:srgbClr val="CCFF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Фони\Для презентацій\fon_prezentacii_Os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75856" y="1484784"/>
            <a:ext cx="38924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 smtClean="0">
                <a:solidFill>
                  <a:srgbClr val="FFFF00"/>
                </a:solidFill>
                <a:latin typeface="Monotype Corsiva" pitchFamily="66" charset="0"/>
              </a:rPr>
              <a:t>Магнітні</a:t>
            </a:r>
            <a:r>
              <a:rPr lang="ru-RU" sz="5400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</a:p>
          <a:p>
            <a:r>
              <a:rPr lang="ru-RU" sz="5400" dirty="0" err="1" smtClean="0">
                <a:solidFill>
                  <a:srgbClr val="FFFF00"/>
                </a:solidFill>
                <a:latin typeface="Monotype Corsiva" pitchFamily="66" charset="0"/>
              </a:rPr>
              <a:t>властивості</a:t>
            </a:r>
            <a:r>
              <a:rPr lang="ru-RU" sz="5400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</a:p>
          <a:p>
            <a:r>
              <a:rPr lang="ru-RU" sz="5400" dirty="0" err="1" smtClean="0">
                <a:solidFill>
                  <a:srgbClr val="FFFF00"/>
                </a:solidFill>
                <a:latin typeface="Monotype Corsiva" pitchFamily="66" charset="0"/>
              </a:rPr>
              <a:t>речовини</a:t>
            </a:r>
            <a:endParaRPr lang="ru-RU" sz="5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\Desktop\Фони\Для презентацій\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340768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i="1" dirty="0" smtClean="0">
                <a:solidFill>
                  <a:srgbClr val="FFFF00"/>
                </a:solidFill>
                <a:latin typeface="Monotype Corsiva" pitchFamily="66" charset="0"/>
              </a:rPr>
              <a:t>Застосування магнітних матеріалів</a:t>
            </a:r>
            <a:endParaRPr lang="ru-RU" sz="7200" b="1" i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Фони\Для презентацій\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uk-UA" dirty="0" smtClean="0"/>
              <a:t>Електротехнічних пристроях</a:t>
            </a:r>
          </a:p>
          <a:p>
            <a:r>
              <a:rPr lang="uk-UA" dirty="0" smtClean="0"/>
              <a:t>Постійні магніти</a:t>
            </a:r>
          </a:p>
          <a:p>
            <a:r>
              <a:rPr lang="uk-UA" dirty="0" smtClean="0"/>
              <a:t>В </a:t>
            </a:r>
            <a:r>
              <a:rPr lang="uk-UA" dirty="0" err="1" smtClean="0"/>
              <a:t>радіотехніці-</a:t>
            </a:r>
            <a:r>
              <a:rPr lang="uk-UA" dirty="0" smtClean="0"/>
              <a:t> ферити (феромагнітні матеріали)</a:t>
            </a:r>
            <a:endParaRPr lang="ru-RU" dirty="0" smtClean="0"/>
          </a:p>
          <a:p>
            <a:r>
              <a:rPr lang="uk-UA" dirty="0" smtClean="0"/>
              <a:t>Генератори змінного струму</a:t>
            </a:r>
          </a:p>
          <a:p>
            <a:r>
              <a:rPr lang="uk-UA" dirty="0" smtClean="0"/>
              <a:t>Електродвигуни</a:t>
            </a:r>
          </a:p>
          <a:p>
            <a:r>
              <a:rPr lang="uk-UA" dirty="0" smtClean="0"/>
              <a:t>Малогабаритні приймачі</a:t>
            </a:r>
          </a:p>
          <a:p>
            <a:r>
              <a:rPr lang="uk-UA" dirty="0" smtClean="0"/>
              <a:t>Запис звуку в магнітофонах                      </a:t>
            </a:r>
            <a:r>
              <a:rPr lang="uk-UA" sz="4000" b="1" dirty="0" smtClean="0">
                <a:solidFill>
                  <a:srgbClr val="FF0000"/>
                </a:solidFill>
              </a:rPr>
              <a:t>магнітні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 </a:t>
            </a:r>
          </a:p>
          <a:p>
            <a:r>
              <a:rPr lang="uk-UA" dirty="0" smtClean="0"/>
              <a:t>Відео запис у відеомагнітофонах           </a:t>
            </a:r>
            <a:r>
              <a:rPr lang="uk-UA" sz="4800" b="1" dirty="0" smtClean="0">
                <a:solidFill>
                  <a:srgbClr val="FF0000"/>
                </a:solidFill>
              </a:rPr>
              <a:t>стрічки</a:t>
            </a:r>
          </a:p>
          <a:p>
            <a:endParaRPr lang="uk-UA" dirty="0" smtClean="0"/>
          </a:p>
          <a:p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660232" y="3501008"/>
            <a:ext cx="0" cy="165618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Правая фигурная скобка 17"/>
          <p:cNvSpPr/>
          <p:nvPr/>
        </p:nvSpPr>
        <p:spPr>
          <a:xfrm>
            <a:off x="6228184" y="3501008"/>
            <a:ext cx="864096" cy="165618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Фони\Для презентацій\fizik_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2" cy="6858000"/>
          </a:xfrm>
          <a:prstGeom prst="rect">
            <a:avLst/>
          </a:prstGeom>
          <a:noFill/>
        </p:spPr>
      </p:pic>
      <p:pic>
        <p:nvPicPr>
          <p:cNvPr id="5" name="Picture 2" descr="D:\презентації\Новая папка\show_im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0"/>
            <a:ext cx="4824536" cy="6741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презентації\Новая папка\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772816"/>
            <a:ext cx="3821554" cy="29467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436096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По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магнітним</a:t>
            </a:r>
            <a:r>
              <a:rPr lang="ru-RU" dirty="0" smtClean="0"/>
              <a:t> </a:t>
            </a:r>
            <a:r>
              <a:rPr lang="ru-RU" dirty="0" err="1" smtClean="0"/>
              <a:t>властивостям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на </a:t>
            </a:r>
            <a:r>
              <a:rPr lang="ru-RU" dirty="0" err="1" smtClean="0"/>
              <a:t>слабомагнітні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сильно </a:t>
            </a:r>
            <a:r>
              <a:rPr lang="ru-RU" dirty="0" err="1" smtClean="0"/>
              <a:t>магнітні</a:t>
            </a:r>
            <a:r>
              <a:rPr lang="ru-RU" dirty="0" smtClean="0"/>
              <a:t>. До </a:t>
            </a:r>
            <a:r>
              <a:rPr lang="ru-RU" dirty="0" err="1" smtClean="0"/>
              <a:t>слабомагнітних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парамагнетики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діамагнетики</a:t>
            </a:r>
            <a:r>
              <a:rPr lang="ru-RU" dirty="0" smtClean="0"/>
              <a:t>, до сильно </a:t>
            </a:r>
            <a:r>
              <a:rPr lang="ru-RU" dirty="0" err="1" smtClean="0"/>
              <a:t>магнітних</a:t>
            </a:r>
            <a:r>
              <a:rPr lang="ru-RU" dirty="0" smtClean="0"/>
              <a:t> – </a:t>
            </a:r>
            <a:r>
              <a:rPr lang="ru-RU" dirty="0" err="1" smtClean="0"/>
              <a:t>антиферомагнетики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феромагнетики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Пара-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</a:t>
            </a:r>
            <a:r>
              <a:rPr lang="ru-RU" dirty="0" smtClean="0"/>
              <a:t>- магнетики, коли у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вони не </a:t>
            </a:r>
            <a:r>
              <a:rPr lang="ru-RU" dirty="0" err="1" smtClean="0"/>
              <a:t>намагнічені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однозначною </a:t>
            </a:r>
            <a:r>
              <a:rPr lang="ru-RU" dirty="0" err="1" smtClean="0"/>
              <a:t>залежністю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вектором </a:t>
            </a:r>
            <a:r>
              <a:rPr lang="ru-RU" dirty="0" err="1" smtClean="0"/>
              <a:t>намагнічування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напруженістю</a:t>
            </a:r>
            <a:r>
              <a:rPr lang="ru-RU" dirty="0" smtClean="0"/>
              <a:t> статичного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>
            <a:alpha val="8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r>
              <a:rPr lang="uk-UA" u="sng" dirty="0" smtClean="0">
                <a:solidFill>
                  <a:schemeClr val="bg2">
                    <a:lumMod val="10000"/>
                  </a:schemeClr>
                </a:solidFill>
              </a:rPr>
              <a:t>Діамагнетики</a:t>
            </a:r>
            <a:endParaRPr lang="ru-RU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52864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Діамагнетик </a:t>
            </a:r>
            <a:r>
              <a:rPr lang="vi-VN" dirty="0" smtClean="0"/>
              <a:t>— речовина з від'ємною магнітною сприйнятливістю.</a:t>
            </a:r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Явище діамагнетизму зумовлене ларморівською прецесією електронів у магнітному полі.</a:t>
            </a:r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Процеси, які визначають діамагнітні властивості речовини, відбуваються у всіх без вийнятку матеріалах, але вони слабкі й у випадку парамагнетиків не грають суттєвої ролі порівняно із іншими процесами.</a:t>
            </a:r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Ідеальний діамагнетик має магнітну сприйнятливість рівну −1, що призводить до виштовхування магнітного поля із речовини. Ідеальними діамагнетиками є надпровідники.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uk-UA" u="sng" dirty="0" smtClean="0"/>
              <a:t>Парамагнетики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</a:rPr>
              <a:t>       </a:t>
            </a:r>
            <a:r>
              <a:rPr lang="vi-VN" dirty="0" smtClean="0">
                <a:solidFill>
                  <a:schemeClr val="bg2">
                    <a:lumMod val="10000"/>
                  </a:schemeClr>
                </a:solidFill>
              </a:rPr>
              <a:t>Парамагне́тики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— </a:t>
            </a:r>
            <a:r>
              <a:rPr lang="vi-VN" dirty="0" smtClean="0">
                <a:solidFill>
                  <a:schemeClr val="bg2">
                    <a:lumMod val="10000"/>
                  </a:schemeClr>
                </a:solidFill>
              </a:rPr>
              <a:t>речовини з невеликою позитивною магнітною сприйнятливістю, які у зовнішньому магнітному полі намагнічуються вздовж поля і дещо підсилюють його.</a:t>
            </a:r>
            <a:endParaRPr lang="uk-UA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   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Магнітна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сприйнятливість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парамагнетиків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завжди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позитивна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складає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10-4-10-7 на 1 моль. До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парамагнетиків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належать: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молекули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непарне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число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електронів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вільні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йони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недобудованою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внутрішньою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електронною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оболонкою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лужних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лужноземельних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металів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4357718" cy="1000108"/>
          </a:xfrm>
        </p:spPr>
        <p:txBody>
          <a:bodyPr/>
          <a:lstStyle/>
          <a:p>
            <a:r>
              <a:rPr lang="ru-RU" u="sng" dirty="0" err="1" smtClean="0">
                <a:latin typeface="Impact" pitchFamily="34" charset="0"/>
              </a:rPr>
              <a:t>Феромагнетики</a:t>
            </a:r>
            <a:endParaRPr lang="ru-RU" u="sng" dirty="0"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928670"/>
            <a:ext cx="8316416" cy="59293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Феромагнетиками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називають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тверді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можуть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спонтанну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намагніченість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тобто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намагнічені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вже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відсутності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магнітного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поля.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відношенні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вони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аналогічні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сегнетоелектрикам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Перехідні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метали: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залізо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кобальт,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нікель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сплави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До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феромагнетиків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належать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матеріали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сильно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взаємодіють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магнітним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полем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проникність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певному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температурному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інтервалі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значно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більша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одиницю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Феромагнітні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властивості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кристалічні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рідкому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газоподібному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парамагнітними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окремі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ділянки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однаково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напрямлені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моменти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зовнішньому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полі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такі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ділянки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орієнтуються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однаково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5" name="Picture 3" descr="D:\презентації\Новая папка\p5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1357322" cy="4422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0"/>
            <a:ext cx="6429420" cy="1214422"/>
          </a:xfrm>
        </p:spPr>
        <p:txBody>
          <a:bodyPr/>
          <a:lstStyle/>
          <a:p>
            <a:r>
              <a:rPr lang="ru-RU" u="sng" dirty="0" err="1" smtClean="0"/>
              <a:t>Антиферомагнетики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7956376" cy="58578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    </a:t>
            </a:r>
            <a:r>
              <a:rPr lang="vi-VN" dirty="0" smtClean="0"/>
              <a:t>Антиферомагне́тики — магнітновпорядковані кристалічні речовини, які при низьких температурах мають дві повністю намагнічені спінові ґратки, які повністю компенсують одна одну.</a:t>
            </a:r>
          </a:p>
          <a:p>
            <a:pPr>
              <a:buNone/>
            </a:pPr>
            <a:r>
              <a:rPr lang="uk-UA" dirty="0" smtClean="0"/>
              <a:t>       </a:t>
            </a:r>
            <a:r>
              <a:rPr lang="vi-VN" dirty="0" smtClean="0"/>
              <a:t>Температура переходу антиферомагнетиків із магнітновпорядкованого стану в розупорядкований стан називається температурою Нееля.</a:t>
            </a:r>
          </a:p>
          <a:p>
            <a:pPr>
              <a:buNone/>
            </a:pPr>
            <a:r>
              <a:rPr lang="uk-UA" dirty="0" smtClean="0"/>
              <a:t>        </a:t>
            </a:r>
            <a:r>
              <a:rPr lang="vi-VN" dirty="0" smtClean="0"/>
              <a:t>При малих зовнішніх магнітних полях антиферомагнетики поводять себе, як парамагнетики. Утім, починаючи з певного критичного магнітного поля, в них з'являється намагніченість, яка спочатку росте лінійно з ростом напруженості зовнішньго поля, а потім виходить на насичення.</a:t>
            </a:r>
          </a:p>
          <a:p>
            <a:pPr>
              <a:buNone/>
            </a:pPr>
            <a:r>
              <a:rPr lang="uk-UA" dirty="0" smtClean="0"/>
              <a:t>        </a:t>
            </a:r>
            <a:r>
              <a:rPr lang="vi-VN" dirty="0" smtClean="0"/>
              <a:t>Елементарними збудженнями в антиферомагнетиках є магнони.</a:t>
            </a:r>
            <a:endParaRPr lang="ru-RU" dirty="0"/>
          </a:p>
        </p:txBody>
      </p:sp>
      <p:pic>
        <p:nvPicPr>
          <p:cNvPr id="4098" name="Picture 2" descr="D:\презентації\Новая папка\443px-Antiferromagnetic_ordering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738617" y="2766439"/>
            <a:ext cx="4903062" cy="1907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Фони\Для презентацій\fizik_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2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err="1" smtClean="0">
                <a:solidFill>
                  <a:srgbClr val="FFFF00"/>
                </a:solidFill>
                <a:latin typeface="Segoe Script" pitchFamily="34" charset="0"/>
              </a:rPr>
              <a:t>Гістерезис</a:t>
            </a:r>
            <a:endParaRPr lang="ru-RU" sz="9600" dirty="0">
              <a:solidFill>
                <a:srgbClr val="FFFF00"/>
              </a:solidFill>
              <a:latin typeface="Segoe Script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196752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solidFill>
                  <a:schemeClr val="bg1"/>
                </a:solidFill>
              </a:rPr>
              <a:t>Гістерезис</a:t>
            </a:r>
            <a:r>
              <a:rPr lang="ru-RU" sz="3600" dirty="0" smtClean="0">
                <a:solidFill>
                  <a:schemeClr val="bg1"/>
                </a:solidFill>
              </a:rPr>
              <a:t>– неоднозначна </a:t>
            </a:r>
            <a:r>
              <a:rPr lang="ru-RU" sz="3600" dirty="0" err="1" smtClean="0">
                <a:solidFill>
                  <a:schemeClr val="bg1"/>
                </a:solidFill>
              </a:rPr>
              <a:t>залежність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змін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фізичної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величини</a:t>
            </a:r>
            <a:r>
              <a:rPr lang="ru-RU" sz="3600" dirty="0" smtClean="0">
                <a:solidFill>
                  <a:schemeClr val="bg1"/>
                </a:solidFill>
              </a:rPr>
              <a:t>, яка </a:t>
            </a:r>
            <a:r>
              <a:rPr lang="ru-RU" sz="3600" dirty="0" err="1" smtClean="0">
                <a:solidFill>
                  <a:schemeClr val="bg1"/>
                </a:solidFill>
              </a:rPr>
              <a:t>означає</a:t>
            </a:r>
            <a:r>
              <a:rPr lang="ru-RU" sz="3600" dirty="0" smtClean="0">
                <a:solidFill>
                  <a:schemeClr val="bg1"/>
                </a:solidFill>
              </a:rPr>
              <a:t> стан </a:t>
            </a:r>
            <a:r>
              <a:rPr lang="ru-RU" sz="3600" dirty="0" err="1" smtClean="0">
                <a:solidFill>
                  <a:schemeClr val="bg1"/>
                </a:solidFill>
              </a:rPr>
              <a:t>тіла</a:t>
            </a:r>
            <a:r>
              <a:rPr lang="ru-RU" sz="3600" dirty="0" smtClean="0">
                <a:solidFill>
                  <a:schemeClr val="bg1"/>
                </a:solidFill>
              </a:rPr>
              <a:t>, </a:t>
            </a:r>
            <a:r>
              <a:rPr lang="ru-RU" sz="3600" dirty="0" err="1" smtClean="0">
                <a:solidFill>
                  <a:schemeClr val="bg1"/>
                </a:solidFill>
              </a:rPr>
              <a:t>від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зміни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іншої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фізичної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величини</a:t>
            </a:r>
            <a:r>
              <a:rPr lang="ru-RU" sz="3600" dirty="0" smtClean="0">
                <a:solidFill>
                  <a:schemeClr val="bg1"/>
                </a:solidFill>
              </a:rPr>
              <a:t>, яка </a:t>
            </a:r>
            <a:r>
              <a:rPr lang="ru-RU" sz="3600" dirty="0" err="1" smtClean="0">
                <a:solidFill>
                  <a:schemeClr val="bg1"/>
                </a:solidFill>
              </a:rPr>
              <a:t>визначає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зовнішні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умови</a:t>
            </a:r>
            <a:r>
              <a:rPr lang="ru-RU" sz="3600" dirty="0" smtClean="0">
                <a:solidFill>
                  <a:schemeClr val="bg1"/>
                </a:solidFill>
              </a:rPr>
              <a:t> (</a:t>
            </a:r>
            <a:r>
              <a:rPr lang="ru-RU" sz="3600" dirty="0" err="1" smtClean="0">
                <a:solidFill>
                  <a:schemeClr val="bg1"/>
                </a:solidFill>
              </a:rPr>
              <a:t>напруженість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магнітних</a:t>
            </a:r>
            <a:r>
              <a:rPr lang="ru-RU" sz="3600" dirty="0" smtClean="0">
                <a:solidFill>
                  <a:schemeClr val="bg1"/>
                </a:solidFill>
              </a:rPr>
              <a:t> та </a:t>
            </a:r>
            <a:r>
              <a:rPr lang="ru-RU" sz="3600" dirty="0" err="1" smtClean="0">
                <a:solidFill>
                  <a:schemeClr val="bg1"/>
                </a:solidFill>
              </a:rPr>
              <a:t>електричних</a:t>
            </a:r>
            <a:r>
              <a:rPr lang="ru-RU" sz="3600" dirty="0" smtClean="0">
                <a:solidFill>
                  <a:schemeClr val="bg1"/>
                </a:solidFill>
              </a:rPr>
              <a:t>  </a:t>
            </a:r>
            <a:r>
              <a:rPr lang="ru-RU" sz="3600" dirty="0" err="1" smtClean="0">
                <a:solidFill>
                  <a:schemeClr val="bg1"/>
                </a:solidFill>
              </a:rPr>
              <a:t>полів</a:t>
            </a:r>
            <a:r>
              <a:rPr lang="ru-RU" sz="3600" dirty="0" smtClean="0">
                <a:solidFill>
                  <a:schemeClr val="bg1"/>
                </a:solidFill>
              </a:rPr>
              <a:t>). </a:t>
            </a:r>
            <a:r>
              <a:rPr lang="ru-RU" sz="3600" dirty="0" err="1" smtClean="0">
                <a:solidFill>
                  <a:schemeClr val="bg1"/>
                </a:solidFill>
              </a:rPr>
              <a:t>Гістерезис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спостерігається</a:t>
            </a:r>
            <a:r>
              <a:rPr lang="ru-RU" sz="3600" dirty="0" smtClean="0">
                <a:solidFill>
                  <a:schemeClr val="bg1"/>
                </a:solidFill>
              </a:rPr>
              <a:t> в тих </a:t>
            </a:r>
            <a:r>
              <a:rPr lang="ru-RU" sz="3600" dirty="0" err="1" smtClean="0">
                <a:solidFill>
                  <a:schemeClr val="bg1"/>
                </a:solidFill>
              </a:rPr>
              <a:t>випадках</a:t>
            </a:r>
            <a:r>
              <a:rPr lang="ru-RU" sz="3600" dirty="0" smtClean="0">
                <a:solidFill>
                  <a:schemeClr val="bg1"/>
                </a:solidFill>
              </a:rPr>
              <a:t>, коли стан </a:t>
            </a:r>
            <a:r>
              <a:rPr lang="ru-RU" sz="3600" dirty="0" err="1" smtClean="0">
                <a:solidFill>
                  <a:schemeClr val="bg1"/>
                </a:solidFill>
              </a:rPr>
              <a:t>тіла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визначається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зовнішніми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умовами</a:t>
            </a:r>
            <a:r>
              <a:rPr lang="ru-RU" sz="3600" dirty="0" smtClean="0">
                <a:solidFill>
                  <a:schemeClr val="bg1"/>
                </a:solidFill>
              </a:rPr>
              <a:t> не </a:t>
            </a:r>
            <a:r>
              <a:rPr lang="ru-RU" sz="3600" dirty="0" err="1" smtClean="0">
                <a:solidFill>
                  <a:schemeClr val="bg1"/>
                </a:solidFill>
              </a:rPr>
              <a:t>лише</a:t>
            </a:r>
            <a:r>
              <a:rPr lang="ru-RU" sz="3600" dirty="0" smtClean="0">
                <a:solidFill>
                  <a:schemeClr val="bg1"/>
                </a:solidFill>
              </a:rPr>
              <a:t> в </a:t>
            </a:r>
            <a:r>
              <a:rPr lang="ru-RU" sz="3600" dirty="0" err="1" smtClean="0">
                <a:solidFill>
                  <a:schemeClr val="bg1"/>
                </a:solidFill>
              </a:rPr>
              <a:t>цей</a:t>
            </a:r>
            <a:r>
              <a:rPr lang="ru-RU" sz="3600" dirty="0" smtClean="0">
                <a:solidFill>
                  <a:schemeClr val="bg1"/>
                </a:solidFill>
              </a:rPr>
              <a:t> час, </a:t>
            </a:r>
            <a:r>
              <a:rPr lang="ru-RU" sz="3600" dirty="0" err="1" smtClean="0">
                <a:solidFill>
                  <a:schemeClr val="bg1"/>
                </a:solidFill>
              </a:rPr>
              <a:t>але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й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попередні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моменти</a:t>
            </a:r>
            <a:r>
              <a:rPr lang="ru-RU" sz="3600" dirty="0" smtClean="0">
                <a:solidFill>
                  <a:schemeClr val="bg1"/>
                </a:solidFill>
              </a:rPr>
              <a:t>, </a:t>
            </a:r>
            <a:r>
              <a:rPr lang="ru-RU" sz="3600" dirty="0" err="1" smtClean="0">
                <a:solidFill>
                  <a:schemeClr val="bg1"/>
                </a:solidFill>
              </a:rPr>
              <a:t>тобто</a:t>
            </a:r>
            <a:r>
              <a:rPr lang="ru-RU" sz="3600" dirty="0" smtClean="0">
                <a:solidFill>
                  <a:schemeClr val="bg1"/>
                </a:solidFill>
              </a:rPr>
              <a:t>, коли стан </a:t>
            </a:r>
            <a:r>
              <a:rPr lang="ru-RU" sz="3600" dirty="0" err="1" smtClean="0">
                <a:solidFill>
                  <a:schemeClr val="bg1"/>
                </a:solidFill>
              </a:rPr>
              <a:t>системи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залежить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від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її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минулого</a:t>
            </a:r>
            <a:r>
              <a:rPr lang="ru-RU" sz="3600" dirty="0" smtClean="0">
                <a:solidFill>
                  <a:schemeClr val="bg1"/>
                </a:solidFill>
              </a:rPr>
              <a:t> 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172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528" y="332656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Гістерезис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означає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ненакладання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перебігу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змін</a:t>
            </a:r>
            <a:r>
              <a:rPr lang="ru-RU" sz="3600" dirty="0" smtClean="0">
                <a:solidFill>
                  <a:srgbClr val="FF0000"/>
                </a:solidFill>
              </a:rPr>
              <a:t> у </a:t>
            </a:r>
            <a:r>
              <a:rPr lang="ru-RU" sz="3600" dirty="0" err="1" smtClean="0">
                <a:solidFill>
                  <a:srgbClr val="FF0000"/>
                </a:solidFill>
              </a:rPr>
              <a:t>протилежних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напрямках</a:t>
            </a:r>
            <a:r>
              <a:rPr lang="ru-RU" sz="3600" dirty="0" smtClean="0">
                <a:solidFill>
                  <a:srgbClr val="FF0000"/>
                </a:solidFill>
              </a:rPr>
              <a:t> (</a:t>
            </a:r>
            <a:r>
              <a:rPr lang="ru-RU" sz="3600" dirty="0" err="1" smtClean="0">
                <a:solidFill>
                  <a:srgbClr val="FF0000"/>
                </a:solidFill>
              </a:rPr>
              <a:t>незбіжність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кривих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що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описують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такі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зміни</a:t>
            </a:r>
            <a:r>
              <a:rPr lang="ru-RU" sz="3600" dirty="0" smtClean="0">
                <a:solidFill>
                  <a:srgbClr val="FF0000"/>
                </a:solidFill>
              </a:rPr>
              <a:t>).</a:t>
            </a:r>
          </a:p>
          <a:p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err="1" smtClean="0">
                <a:solidFill>
                  <a:srgbClr val="FF0000"/>
                </a:solidFill>
              </a:rPr>
              <a:t>Розрізняють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гістерезис</a:t>
            </a:r>
            <a:r>
              <a:rPr lang="ru-RU" sz="3600" dirty="0" smtClean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err="1" smtClean="0">
                <a:solidFill>
                  <a:srgbClr val="FF0000"/>
                </a:solidFill>
              </a:rPr>
              <a:t>магнітний</a:t>
            </a:r>
            <a:r>
              <a:rPr lang="ru-RU" sz="3600" dirty="0" smtClean="0">
                <a:solidFill>
                  <a:srgbClr val="FF0000"/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err="1" smtClean="0">
                <a:solidFill>
                  <a:srgbClr val="FF0000"/>
                </a:solidFill>
              </a:rPr>
              <a:t>діелектричний</a:t>
            </a:r>
            <a:r>
              <a:rPr lang="ru-RU" sz="3600" dirty="0" smtClean="0">
                <a:solidFill>
                  <a:srgbClr val="FF0000"/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err="1" smtClean="0">
                <a:solidFill>
                  <a:srgbClr val="FF0000"/>
                </a:solidFill>
              </a:rPr>
              <a:t>пружний</a:t>
            </a:r>
            <a:r>
              <a:rPr lang="ru-RU" sz="3600" dirty="0" smtClean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err="1" smtClean="0">
                <a:solidFill>
                  <a:srgbClr val="FF0000"/>
                </a:solidFill>
              </a:rPr>
              <a:t>магнітострикційний</a:t>
            </a:r>
            <a:r>
              <a:rPr lang="ru-RU" sz="3600" dirty="0" smtClean="0">
                <a:solidFill>
                  <a:srgbClr val="FF0000"/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err="1" smtClean="0">
                <a:solidFill>
                  <a:srgbClr val="FF0000"/>
                </a:solidFill>
              </a:rPr>
              <a:t>температурний</a:t>
            </a:r>
            <a:r>
              <a:rPr lang="ru-RU" sz="3600" dirty="0" smtClean="0">
                <a:solidFill>
                  <a:srgbClr val="FF0000"/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err="1" smtClean="0">
                <a:solidFill>
                  <a:srgbClr val="FF0000"/>
                </a:solidFill>
              </a:rPr>
              <a:t>термомагнітний</a:t>
            </a:r>
            <a:r>
              <a:rPr lang="ru-RU" sz="3600" dirty="0" smtClean="0">
                <a:solidFill>
                  <a:srgbClr val="FF0000"/>
                </a:solidFill>
              </a:rPr>
              <a:t> та </a:t>
            </a:r>
            <a:r>
              <a:rPr lang="ru-RU" sz="3600" dirty="0" err="1" smtClean="0">
                <a:solidFill>
                  <a:srgbClr val="FF0000"/>
                </a:solidFill>
              </a:rPr>
              <a:t>інші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1592" y="2780928"/>
            <a:ext cx="3672408" cy="358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24128" y="6273225"/>
            <a:ext cx="32748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Крива </a:t>
            </a:r>
            <a:r>
              <a:rPr lang="ru-RU" sz="3200" dirty="0" err="1" smtClean="0">
                <a:solidFill>
                  <a:srgbClr val="FFFF00"/>
                </a:solidFill>
              </a:rPr>
              <a:t>гістерезису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530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Діамагнетики</vt:lpstr>
      <vt:lpstr>Парамагнетики</vt:lpstr>
      <vt:lpstr>Феромагнетики</vt:lpstr>
      <vt:lpstr>Антиферомагнетики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Магнітні властивості речовини</dc:title>
  <cp:lastModifiedBy>Ярослав</cp:lastModifiedBy>
  <cp:revision>13</cp:revision>
  <dcterms:modified xsi:type="dcterms:W3CDTF">2014-06-03T16:53:34Z</dcterms:modified>
</cp:coreProperties>
</file>