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99" autoAdjust="0"/>
  </p:normalViewPr>
  <p:slideViewPr>
    <p:cSldViewPr>
      <p:cViewPr>
        <p:scale>
          <a:sx n="60" d="100"/>
          <a:sy n="60" d="100"/>
        </p:scale>
        <p:origin x="-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E975A2-CCD9-461F-93E4-E0D1D9FB8769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E3A131F-93D7-4CF1-98E5-C89B4CE5E056}">
      <dgm:prSet phldrT="[Текст]" custT="1"/>
      <dgm:spPr/>
      <dgm:t>
        <a:bodyPr/>
        <a:lstStyle/>
        <a:p>
          <a:r>
            <a:rPr lang="uk-UA" sz="3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Дози іонізуючого випромінювання</a:t>
          </a:r>
          <a:endParaRPr lang="uk-UA" sz="32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C7FEF4D0-B391-4ACA-8329-84CFE0CDE16A}" type="parTrans" cxnId="{7552FDCB-E131-4C11-A221-BB5E174023CF}">
      <dgm:prSet/>
      <dgm:spPr/>
      <dgm:t>
        <a:bodyPr/>
        <a:lstStyle/>
        <a:p>
          <a:endParaRPr lang="uk-UA"/>
        </a:p>
      </dgm:t>
    </dgm:pt>
    <dgm:pt modelId="{23FCED8A-D858-4E21-92DB-103DAC7C3D9B}" type="sibTrans" cxnId="{7552FDCB-E131-4C11-A221-BB5E174023CF}">
      <dgm:prSet/>
      <dgm:spPr/>
      <dgm:t>
        <a:bodyPr/>
        <a:lstStyle/>
        <a:p>
          <a:endParaRPr lang="uk-UA"/>
        </a:p>
      </dgm:t>
    </dgm:pt>
    <dgm:pt modelId="{9A5840DD-B9EA-424D-A43E-7A1FA8682391}">
      <dgm:prSet phldrT="[Текст]" custT="1"/>
      <dgm:spPr/>
      <dgm:t>
        <a:bodyPr/>
        <a:lstStyle/>
        <a:p>
          <a:r>
            <a:rPr lang="uk-UA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експозиційна</a:t>
          </a:r>
          <a:r>
            <a:rPr lang="uk-UA" sz="1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 </a:t>
          </a:r>
          <a:endParaRPr lang="uk-UA" sz="18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7353A5DA-217A-49D5-A44B-532C61E70ED6}" type="parTrans" cxnId="{C31BC54F-827D-4B7F-AD1F-27DE52DFDCF6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37966D0E-E4EA-4ACF-8E0F-A622FBD73067}" type="sibTrans" cxnId="{C31BC54F-827D-4B7F-AD1F-27DE52DFDCF6}">
      <dgm:prSet/>
      <dgm:spPr/>
      <dgm:t>
        <a:bodyPr/>
        <a:lstStyle/>
        <a:p>
          <a:endParaRPr lang="uk-UA"/>
        </a:p>
      </dgm:t>
    </dgm:pt>
    <dgm:pt modelId="{4EA81A18-53A6-4529-87B0-795CF4F3239A}">
      <dgm:prSet phldrT="[Текст]" custT="1"/>
      <dgm:spPr/>
      <dgm:t>
        <a:bodyPr/>
        <a:lstStyle/>
        <a:p>
          <a:r>
            <a:rPr lang="uk-UA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поглинена</a:t>
          </a:r>
          <a:r>
            <a:rPr lang="uk-UA" sz="1600" b="1" cap="all" spc="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rPr>
            <a:t> </a:t>
          </a:r>
          <a:endParaRPr lang="uk-UA" sz="1600" b="1" cap="all" spc="0" dirty="0">
            <a:ln w="9000" cmpd="sng">
              <a:prstDash val="solid"/>
            </a:ln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D33F7E77-F9B1-489D-9BB2-A3D1A4E540FA}" type="parTrans" cxnId="{4ECB5BB5-9D0F-4CC5-942D-E0439EF1A340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48DCF378-8CC0-4804-9ACC-A59A6A5A21B7}" type="sibTrans" cxnId="{4ECB5BB5-9D0F-4CC5-942D-E0439EF1A340}">
      <dgm:prSet/>
      <dgm:spPr/>
      <dgm:t>
        <a:bodyPr/>
        <a:lstStyle/>
        <a:p>
          <a:endParaRPr lang="uk-UA"/>
        </a:p>
      </dgm:t>
    </dgm:pt>
    <dgm:pt modelId="{DBC75C0C-2965-4F1A-8175-61E36B0736DC}">
      <dgm:prSet phldrT="[Текст]" custT="1"/>
      <dgm:spPr/>
      <dgm:t>
        <a:bodyPr/>
        <a:lstStyle/>
        <a:p>
          <a:r>
            <a:rPr lang="uk-UA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еквівалентна</a:t>
          </a:r>
          <a:endParaRPr lang="uk-UA" sz="20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FD338FCB-3247-44D7-A259-9C0E08E5B6E0}" type="parTrans" cxnId="{C06E53DE-C75B-4585-B095-48A7AAAF089A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DEBEF2B3-8325-47A4-A999-A280EDDFC312}" type="sibTrans" cxnId="{C06E53DE-C75B-4585-B095-48A7AAAF089A}">
      <dgm:prSet/>
      <dgm:spPr/>
      <dgm:t>
        <a:bodyPr/>
        <a:lstStyle/>
        <a:p>
          <a:endParaRPr lang="uk-UA"/>
        </a:p>
      </dgm:t>
    </dgm:pt>
    <dgm:pt modelId="{0C899D23-0D53-408E-B821-AAFA956835F4}" type="pres">
      <dgm:prSet presAssocID="{84E975A2-CCD9-461F-93E4-E0D1D9FB87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C24EDEB-3722-4E93-A662-287A299C947D}" type="pres">
      <dgm:prSet presAssocID="{4E3A131F-93D7-4CF1-98E5-C89B4CE5E056}" presName="hierRoot1" presStyleCnt="0"/>
      <dgm:spPr/>
    </dgm:pt>
    <dgm:pt modelId="{5927B99B-58D7-42AB-9F18-655897300F0E}" type="pres">
      <dgm:prSet presAssocID="{4E3A131F-93D7-4CF1-98E5-C89B4CE5E056}" presName="composite" presStyleCnt="0"/>
      <dgm:spPr/>
    </dgm:pt>
    <dgm:pt modelId="{85398DA5-2250-41E2-B044-B0FD5840C2BC}" type="pres">
      <dgm:prSet presAssocID="{4E3A131F-93D7-4CF1-98E5-C89B4CE5E056}" presName="background" presStyleLbl="node0" presStyleIdx="0" presStyleCnt="1"/>
      <dgm:spPr/>
    </dgm:pt>
    <dgm:pt modelId="{064DDA9F-2C5B-4F62-8350-092B6F529857}" type="pres">
      <dgm:prSet presAssocID="{4E3A131F-93D7-4CF1-98E5-C89B4CE5E056}" presName="text" presStyleLbl="fgAcc0" presStyleIdx="0" presStyleCnt="1" custScaleX="277549" custScaleY="12492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E4C0087-DEE2-4AB3-8A5A-A2C25821CCFC}" type="pres">
      <dgm:prSet presAssocID="{4E3A131F-93D7-4CF1-98E5-C89B4CE5E056}" presName="hierChild2" presStyleCnt="0"/>
      <dgm:spPr/>
    </dgm:pt>
    <dgm:pt modelId="{A5864558-853E-4704-AF9D-5700A5E31C22}" type="pres">
      <dgm:prSet presAssocID="{7353A5DA-217A-49D5-A44B-532C61E70ED6}" presName="Name10" presStyleLbl="parChTrans1D2" presStyleIdx="0" presStyleCnt="3"/>
      <dgm:spPr/>
      <dgm:t>
        <a:bodyPr/>
        <a:lstStyle/>
        <a:p>
          <a:endParaRPr lang="uk-UA"/>
        </a:p>
      </dgm:t>
    </dgm:pt>
    <dgm:pt modelId="{F902721D-76D0-4020-B2A4-C522713C946B}" type="pres">
      <dgm:prSet presAssocID="{9A5840DD-B9EA-424D-A43E-7A1FA8682391}" presName="hierRoot2" presStyleCnt="0"/>
      <dgm:spPr/>
    </dgm:pt>
    <dgm:pt modelId="{17BF99EB-C35E-42AF-AEA5-FB927047679C}" type="pres">
      <dgm:prSet presAssocID="{9A5840DD-B9EA-424D-A43E-7A1FA8682391}" presName="composite2" presStyleCnt="0"/>
      <dgm:spPr/>
    </dgm:pt>
    <dgm:pt modelId="{0F06363D-ABA2-4F09-9F7C-2CC66DCAF8EF}" type="pres">
      <dgm:prSet presAssocID="{9A5840DD-B9EA-424D-A43E-7A1FA8682391}" presName="background2" presStyleLbl="node2" presStyleIdx="0" presStyleCnt="3"/>
      <dgm:spPr/>
    </dgm:pt>
    <dgm:pt modelId="{8E403E4E-8FE7-4453-8D95-3D3228B46E12}" type="pres">
      <dgm:prSet presAssocID="{9A5840DD-B9EA-424D-A43E-7A1FA8682391}" presName="text2" presStyleLbl="fgAcc2" presStyleIdx="0" presStyleCnt="3" custScaleX="128645" custScaleY="10305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375EB33-4D52-4CF3-8917-BD670B678F2C}" type="pres">
      <dgm:prSet presAssocID="{9A5840DD-B9EA-424D-A43E-7A1FA8682391}" presName="hierChild3" presStyleCnt="0"/>
      <dgm:spPr/>
    </dgm:pt>
    <dgm:pt modelId="{E9BC734D-0A94-4951-81B6-A59E2116A6AF}" type="pres">
      <dgm:prSet presAssocID="{D33F7E77-F9B1-489D-9BB2-A3D1A4E540FA}" presName="Name10" presStyleLbl="parChTrans1D2" presStyleIdx="1" presStyleCnt="3"/>
      <dgm:spPr/>
      <dgm:t>
        <a:bodyPr/>
        <a:lstStyle/>
        <a:p>
          <a:endParaRPr lang="uk-UA"/>
        </a:p>
      </dgm:t>
    </dgm:pt>
    <dgm:pt modelId="{7DD04E94-0D4E-40A6-87E8-7A88084B99CD}" type="pres">
      <dgm:prSet presAssocID="{4EA81A18-53A6-4529-87B0-795CF4F3239A}" presName="hierRoot2" presStyleCnt="0"/>
      <dgm:spPr/>
    </dgm:pt>
    <dgm:pt modelId="{40DC98C7-77BC-4F97-8D27-2F8899B94479}" type="pres">
      <dgm:prSet presAssocID="{4EA81A18-53A6-4529-87B0-795CF4F3239A}" presName="composite2" presStyleCnt="0"/>
      <dgm:spPr/>
    </dgm:pt>
    <dgm:pt modelId="{723DDEA2-4AEB-41B4-90D0-F0BA4E2FD943}" type="pres">
      <dgm:prSet presAssocID="{4EA81A18-53A6-4529-87B0-795CF4F3239A}" presName="background2" presStyleLbl="node2" presStyleIdx="1" presStyleCnt="3"/>
      <dgm:spPr/>
    </dgm:pt>
    <dgm:pt modelId="{8C87E3C9-68E1-4447-894B-D22752450444}" type="pres">
      <dgm:prSet presAssocID="{4EA81A18-53A6-4529-87B0-795CF4F3239A}" presName="text2" presStyleLbl="fgAcc2" presStyleIdx="1" presStyleCnt="3" custScaleX="102919" custScaleY="94305" custLinFactNeighborX="-2419" custLinFactNeighborY="829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AB16CD5-9E9B-436A-A88A-1DE831F0C98D}" type="pres">
      <dgm:prSet presAssocID="{4EA81A18-53A6-4529-87B0-795CF4F3239A}" presName="hierChild3" presStyleCnt="0"/>
      <dgm:spPr/>
    </dgm:pt>
    <dgm:pt modelId="{DB24442F-12CB-4321-98F4-993CE02DB613}" type="pres">
      <dgm:prSet presAssocID="{FD338FCB-3247-44D7-A259-9C0E08E5B6E0}" presName="Name10" presStyleLbl="parChTrans1D2" presStyleIdx="2" presStyleCnt="3"/>
      <dgm:spPr/>
      <dgm:t>
        <a:bodyPr/>
        <a:lstStyle/>
        <a:p>
          <a:endParaRPr lang="uk-UA"/>
        </a:p>
      </dgm:t>
    </dgm:pt>
    <dgm:pt modelId="{BE1641B3-7ECD-4406-92DA-85DF2E0D8652}" type="pres">
      <dgm:prSet presAssocID="{DBC75C0C-2965-4F1A-8175-61E36B0736DC}" presName="hierRoot2" presStyleCnt="0"/>
      <dgm:spPr/>
    </dgm:pt>
    <dgm:pt modelId="{F7B5C609-2491-48BC-86D5-39CFBBF1D346}" type="pres">
      <dgm:prSet presAssocID="{DBC75C0C-2965-4F1A-8175-61E36B0736DC}" presName="composite2" presStyleCnt="0"/>
      <dgm:spPr/>
    </dgm:pt>
    <dgm:pt modelId="{19E7F99F-3E64-40CF-8A82-01EEF0C6A6A6}" type="pres">
      <dgm:prSet presAssocID="{DBC75C0C-2965-4F1A-8175-61E36B0736DC}" presName="background2" presStyleLbl="node2" presStyleIdx="2" presStyleCnt="3"/>
      <dgm:spPr/>
    </dgm:pt>
    <dgm:pt modelId="{EBB1EBAC-CCB3-4502-9395-8632A4F8461E}" type="pres">
      <dgm:prSet presAssocID="{DBC75C0C-2965-4F1A-8175-61E36B0736DC}" presName="text2" presStyleLbl="fgAcc2" presStyleIdx="2" presStyleCnt="3" custScaleX="125414" custScaleY="102515" custLinFactNeighborX="-3853" custLinFactNeighborY="626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84A5E35-B50A-4AE1-903B-62D4C07A8913}" type="pres">
      <dgm:prSet presAssocID="{DBC75C0C-2965-4F1A-8175-61E36B0736DC}" presName="hierChild3" presStyleCnt="0"/>
      <dgm:spPr/>
    </dgm:pt>
  </dgm:ptLst>
  <dgm:cxnLst>
    <dgm:cxn modelId="{ACC98466-4536-4991-9C3E-EF9ACDB6F565}" type="presOf" srcId="{FD338FCB-3247-44D7-A259-9C0E08E5B6E0}" destId="{DB24442F-12CB-4321-98F4-993CE02DB613}" srcOrd="0" destOrd="0" presId="urn:microsoft.com/office/officeart/2005/8/layout/hierarchy1"/>
    <dgm:cxn modelId="{30687B97-3F98-49FD-AED6-DE240A24A014}" type="presOf" srcId="{D33F7E77-F9B1-489D-9BB2-A3D1A4E540FA}" destId="{E9BC734D-0A94-4951-81B6-A59E2116A6AF}" srcOrd="0" destOrd="0" presId="urn:microsoft.com/office/officeart/2005/8/layout/hierarchy1"/>
    <dgm:cxn modelId="{D32EF857-FA77-430F-93ED-96AEE585A7EE}" type="presOf" srcId="{DBC75C0C-2965-4F1A-8175-61E36B0736DC}" destId="{EBB1EBAC-CCB3-4502-9395-8632A4F8461E}" srcOrd="0" destOrd="0" presId="urn:microsoft.com/office/officeart/2005/8/layout/hierarchy1"/>
    <dgm:cxn modelId="{D2AC7C3C-4238-495D-85CB-FB6938FED13F}" type="presOf" srcId="{84E975A2-CCD9-461F-93E4-E0D1D9FB8769}" destId="{0C899D23-0D53-408E-B821-AAFA956835F4}" srcOrd="0" destOrd="0" presId="urn:microsoft.com/office/officeart/2005/8/layout/hierarchy1"/>
    <dgm:cxn modelId="{4ECB5BB5-9D0F-4CC5-942D-E0439EF1A340}" srcId="{4E3A131F-93D7-4CF1-98E5-C89B4CE5E056}" destId="{4EA81A18-53A6-4529-87B0-795CF4F3239A}" srcOrd="1" destOrd="0" parTransId="{D33F7E77-F9B1-489D-9BB2-A3D1A4E540FA}" sibTransId="{48DCF378-8CC0-4804-9ACC-A59A6A5A21B7}"/>
    <dgm:cxn modelId="{7552FDCB-E131-4C11-A221-BB5E174023CF}" srcId="{84E975A2-CCD9-461F-93E4-E0D1D9FB8769}" destId="{4E3A131F-93D7-4CF1-98E5-C89B4CE5E056}" srcOrd="0" destOrd="0" parTransId="{C7FEF4D0-B391-4ACA-8329-84CFE0CDE16A}" sibTransId="{23FCED8A-D858-4E21-92DB-103DAC7C3D9B}"/>
    <dgm:cxn modelId="{707D3F68-2FA1-4118-A345-2AB2BB580EBA}" type="presOf" srcId="{9A5840DD-B9EA-424D-A43E-7A1FA8682391}" destId="{8E403E4E-8FE7-4453-8D95-3D3228B46E12}" srcOrd="0" destOrd="0" presId="urn:microsoft.com/office/officeart/2005/8/layout/hierarchy1"/>
    <dgm:cxn modelId="{20BB9E66-7791-44A4-A16E-363D946F8214}" type="presOf" srcId="{7353A5DA-217A-49D5-A44B-532C61E70ED6}" destId="{A5864558-853E-4704-AF9D-5700A5E31C22}" srcOrd="0" destOrd="0" presId="urn:microsoft.com/office/officeart/2005/8/layout/hierarchy1"/>
    <dgm:cxn modelId="{58EB7DEC-E0D2-406B-B0A0-35B1AAA4E094}" type="presOf" srcId="{4E3A131F-93D7-4CF1-98E5-C89B4CE5E056}" destId="{064DDA9F-2C5B-4F62-8350-092B6F529857}" srcOrd="0" destOrd="0" presId="urn:microsoft.com/office/officeart/2005/8/layout/hierarchy1"/>
    <dgm:cxn modelId="{F3EE7D2C-6350-4408-B6BC-B243C196C5FA}" type="presOf" srcId="{4EA81A18-53A6-4529-87B0-795CF4F3239A}" destId="{8C87E3C9-68E1-4447-894B-D22752450444}" srcOrd="0" destOrd="0" presId="urn:microsoft.com/office/officeart/2005/8/layout/hierarchy1"/>
    <dgm:cxn modelId="{C06E53DE-C75B-4585-B095-48A7AAAF089A}" srcId="{4E3A131F-93D7-4CF1-98E5-C89B4CE5E056}" destId="{DBC75C0C-2965-4F1A-8175-61E36B0736DC}" srcOrd="2" destOrd="0" parTransId="{FD338FCB-3247-44D7-A259-9C0E08E5B6E0}" sibTransId="{DEBEF2B3-8325-47A4-A999-A280EDDFC312}"/>
    <dgm:cxn modelId="{C31BC54F-827D-4B7F-AD1F-27DE52DFDCF6}" srcId="{4E3A131F-93D7-4CF1-98E5-C89B4CE5E056}" destId="{9A5840DD-B9EA-424D-A43E-7A1FA8682391}" srcOrd="0" destOrd="0" parTransId="{7353A5DA-217A-49D5-A44B-532C61E70ED6}" sibTransId="{37966D0E-E4EA-4ACF-8E0F-A622FBD73067}"/>
    <dgm:cxn modelId="{B1F5EDE9-8CAE-42A2-B67B-346F059F65A1}" type="presParOf" srcId="{0C899D23-0D53-408E-B821-AAFA956835F4}" destId="{9C24EDEB-3722-4E93-A662-287A299C947D}" srcOrd="0" destOrd="0" presId="urn:microsoft.com/office/officeart/2005/8/layout/hierarchy1"/>
    <dgm:cxn modelId="{5D11A3ED-9B5D-43CB-9D5F-08E730210426}" type="presParOf" srcId="{9C24EDEB-3722-4E93-A662-287A299C947D}" destId="{5927B99B-58D7-42AB-9F18-655897300F0E}" srcOrd="0" destOrd="0" presId="urn:microsoft.com/office/officeart/2005/8/layout/hierarchy1"/>
    <dgm:cxn modelId="{03E88247-A0C8-4C42-82BA-2C3B59F6C92F}" type="presParOf" srcId="{5927B99B-58D7-42AB-9F18-655897300F0E}" destId="{85398DA5-2250-41E2-B044-B0FD5840C2BC}" srcOrd="0" destOrd="0" presId="urn:microsoft.com/office/officeart/2005/8/layout/hierarchy1"/>
    <dgm:cxn modelId="{4CB55421-2FFC-459F-B7BA-1D2D46B5959D}" type="presParOf" srcId="{5927B99B-58D7-42AB-9F18-655897300F0E}" destId="{064DDA9F-2C5B-4F62-8350-092B6F529857}" srcOrd="1" destOrd="0" presId="urn:microsoft.com/office/officeart/2005/8/layout/hierarchy1"/>
    <dgm:cxn modelId="{3F218EA4-8E54-4E07-B5F1-2D7B70DDEF2F}" type="presParOf" srcId="{9C24EDEB-3722-4E93-A662-287A299C947D}" destId="{2E4C0087-DEE2-4AB3-8A5A-A2C25821CCFC}" srcOrd="1" destOrd="0" presId="urn:microsoft.com/office/officeart/2005/8/layout/hierarchy1"/>
    <dgm:cxn modelId="{E895A005-198B-43DF-839F-1969DEFC9773}" type="presParOf" srcId="{2E4C0087-DEE2-4AB3-8A5A-A2C25821CCFC}" destId="{A5864558-853E-4704-AF9D-5700A5E31C22}" srcOrd="0" destOrd="0" presId="urn:microsoft.com/office/officeart/2005/8/layout/hierarchy1"/>
    <dgm:cxn modelId="{305E8301-4136-445A-8C83-9E101BF36526}" type="presParOf" srcId="{2E4C0087-DEE2-4AB3-8A5A-A2C25821CCFC}" destId="{F902721D-76D0-4020-B2A4-C522713C946B}" srcOrd="1" destOrd="0" presId="urn:microsoft.com/office/officeart/2005/8/layout/hierarchy1"/>
    <dgm:cxn modelId="{ECF59CD1-B07F-4809-A9C9-2B85908F9FA6}" type="presParOf" srcId="{F902721D-76D0-4020-B2A4-C522713C946B}" destId="{17BF99EB-C35E-42AF-AEA5-FB927047679C}" srcOrd="0" destOrd="0" presId="urn:microsoft.com/office/officeart/2005/8/layout/hierarchy1"/>
    <dgm:cxn modelId="{330DFA46-2400-43C2-8B17-BD3892B8FFA7}" type="presParOf" srcId="{17BF99EB-C35E-42AF-AEA5-FB927047679C}" destId="{0F06363D-ABA2-4F09-9F7C-2CC66DCAF8EF}" srcOrd="0" destOrd="0" presId="urn:microsoft.com/office/officeart/2005/8/layout/hierarchy1"/>
    <dgm:cxn modelId="{05C23C78-E0E9-4CA4-B693-AA4B13C9ABDA}" type="presParOf" srcId="{17BF99EB-C35E-42AF-AEA5-FB927047679C}" destId="{8E403E4E-8FE7-4453-8D95-3D3228B46E12}" srcOrd="1" destOrd="0" presId="urn:microsoft.com/office/officeart/2005/8/layout/hierarchy1"/>
    <dgm:cxn modelId="{C8393E86-4F77-4328-BED2-EE312CE8A6A3}" type="presParOf" srcId="{F902721D-76D0-4020-B2A4-C522713C946B}" destId="{8375EB33-4D52-4CF3-8917-BD670B678F2C}" srcOrd="1" destOrd="0" presId="urn:microsoft.com/office/officeart/2005/8/layout/hierarchy1"/>
    <dgm:cxn modelId="{E614D358-9509-42AB-A000-6E697A54397F}" type="presParOf" srcId="{2E4C0087-DEE2-4AB3-8A5A-A2C25821CCFC}" destId="{E9BC734D-0A94-4951-81B6-A59E2116A6AF}" srcOrd="2" destOrd="0" presId="urn:microsoft.com/office/officeart/2005/8/layout/hierarchy1"/>
    <dgm:cxn modelId="{EF44C1FF-3419-4A88-AC15-8E0F7E33137E}" type="presParOf" srcId="{2E4C0087-DEE2-4AB3-8A5A-A2C25821CCFC}" destId="{7DD04E94-0D4E-40A6-87E8-7A88084B99CD}" srcOrd="3" destOrd="0" presId="urn:microsoft.com/office/officeart/2005/8/layout/hierarchy1"/>
    <dgm:cxn modelId="{959CDA67-1D61-4A28-8357-2BD314B91FB7}" type="presParOf" srcId="{7DD04E94-0D4E-40A6-87E8-7A88084B99CD}" destId="{40DC98C7-77BC-4F97-8D27-2F8899B94479}" srcOrd="0" destOrd="0" presId="urn:microsoft.com/office/officeart/2005/8/layout/hierarchy1"/>
    <dgm:cxn modelId="{F524FD2D-4F55-4B64-892E-C54EE70912EB}" type="presParOf" srcId="{40DC98C7-77BC-4F97-8D27-2F8899B94479}" destId="{723DDEA2-4AEB-41B4-90D0-F0BA4E2FD943}" srcOrd="0" destOrd="0" presId="urn:microsoft.com/office/officeart/2005/8/layout/hierarchy1"/>
    <dgm:cxn modelId="{FA670A75-9700-4E0F-815D-83C0D3BC06B9}" type="presParOf" srcId="{40DC98C7-77BC-4F97-8D27-2F8899B94479}" destId="{8C87E3C9-68E1-4447-894B-D22752450444}" srcOrd="1" destOrd="0" presId="urn:microsoft.com/office/officeart/2005/8/layout/hierarchy1"/>
    <dgm:cxn modelId="{A10381CA-7E95-4983-B029-D5DB58E0EF9E}" type="presParOf" srcId="{7DD04E94-0D4E-40A6-87E8-7A88084B99CD}" destId="{9AB16CD5-9E9B-436A-A88A-1DE831F0C98D}" srcOrd="1" destOrd="0" presId="urn:microsoft.com/office/officeart/2005/8/layout/hierarchy1"/>
    <dgm:cxn modelId="{73F0B740-F1E8-478F-87CA-42CCAEFA822A}" type="presParOf" srcId="{2E4C0087-DEE2-4AB3-8A5A-A2C25821CCFC}" destId="{DB24442F-12CB-4321-98F4-993CE02DB613}" srcOrd="4" destOrd="0" presId="urn:microsoft.com/office/officeart/2005/8/layout/hierarchy1"/>
    <dgm:cxn modelId="{4B4C61EB-87CC-41AA-818D-2374DAE8A141}" type="presParOf" srcId="{2E4C0087-DEE2-4AB3-8A5A-A2C25821CCFC}" destId="{BE1641B3-7ECD-4406-92DA-85DF2E0D8652}" srcOrd="5" destOrd="0" presId="urn:microsoft.com/office/officeart/2005/8/layout/hierarchy1"/>
    <dgm:cxn modelId="{0F2DD276-8398-499C-A709-DE4C0CBB7541}" type="presParOf" srcId="{BE1641B3-7ECD-4406-92DA-85DF2E0D8652}" destId="{F7B5C609-2491-48BC-86D5-39CFBBF1D346}" srcOrd="0" destOrd="0" presId="urn:microsoft.com/office/officeart/2005/8/layout/hierarchy1"/>
    <dgm:cxn modelId="{2FB396F0-9D30-48AB-87F9-A71E708A0120}" type="presParOf" srcId="{F7B5C609-2491-48BC-86D5-39CFBBF1D346}" destId="{19E7F99F-3E64-40CF-8A82-01EEF0C6A6A6}" srcOrd="0" destOrd="0" presId="urn:microsoft.com/office/officeart/2005/8/layout/hierarchy1"/>
    <dgm:cxn modelId="{36DB1428-6411-4A88-A3F7-998CB4C64AD9}" type="presParOf" srcId="{F7B5C609-2491-48BC-86D5-39CFBBF1D346}" destId="{EBB1EBAC-CCB3-4502-9395-8632A4F8461E}" srcOrd="1" destOrd="0" presId="urn:microsoft.com/office/officeart/2005/8/layout/hierarchy1"/>
    <dgm:cxn modelId="{92C0CEEE-D43E-41AD-9E02-0057D99E6C52}" type="presParOf" srcId="{BE1641B3-7ECD-4406-92DA-85DF2E0D8652}" destId="{D84A5E35-B50A-4AE1-903B-62D4C07A89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D5748-8E48-48E0-B251-3A0F6C91D0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1C61BB7-713C-4CB3-966D-20525087A066}">
      <dgm:prSet phldrT="[Текст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>
          <a:prstTxWarp prst="textPlain">
            <a:avLst/>
          </a:prstTxWarp>
        </a:bodyPr>
        <a:lstStyle/>
        <a:p>
          <a:pPr algn="l"/>
          <a:r>
            <a:rPr lang="uk-UA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Принципи  забезпечення  радіаційної  безпеки:</a:t>
          </a:r>
          <a:endParaRPr lang="uk-UA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27A12CB0-3602-4864-A6A4-9C8953D6CC06}" type="parTrans" cxnId="{B1741216-B88D-402C-9273-B62D97357CDA}">
      <dgm:prSet/>
      <dgm:spPr/>
      <dgm:t>
        <a:bodyPr/>
        <a:lstStyle/>
        <a:p>
          <a:endParaRPr lang="uk-UA"/>
        </a:p>
      </dgm:t>
    </dgm:pt>
    <dgm:pt modelId="{7D358044-2ED0-4736-BE55-BCE8EC4BAE4E}" type="sibTrans" cxnId="{B1741216-B88D-402C-9273-B62D97357CDA}">
      <dgm:prSet/>
      <dgm:spPr/>
      <dgm:t>
        <a:bodyPr/>
        <a:lstStyle/>
        <a:p>
          <a:endParaRPr lang="uk-UA"/>
        </a:p>
      </dgm:t>
    </dgm:pt>
    <dgm:pt modelId="{33C48B06-E97F-4B1B-B61C-1F8B5AB443D2}">
      <dgm:prSet phldrT="[Текст]" custT="1"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кількістю» </a:t>
          </a:r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(зменшення  потужності  джерел  до  мінімальних  розмірів) </a:t>
          </a:r>
          <a:endParaRPr lang="uk-UA" sz="1800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16743570-056C-491C-B168-CAE5E9324CC1}" type="parTrans" cxnId="{59C18BE0-FE8C-4D79-A4FB-63346E971011}">
      <dgm:prSet/>
      <dgm:spPr/>
      <dgm:t>
        <a:bodyPr/>
        <a:lstStyle/>
        <a:p>
          <a:endParaRPr lang="uk-UA"/>
        </a:p>
      </dgm:t>
    </dgm:pt>
    <dgm:pt modelId="{65C5F5BF-1D02-4DA2-B364-5ED49336E521}" type="sibTrans" cxnId="{59C18BE0-FE8C-4D79-A4FB-63346E971011}">
      <dgm:prSet/>
      <dgm:spPr/>
      <dgm:t>
        <a:bodyPr/>
        <a:lstStyle/>
        <a:p>
          <a:endParaRPr lang="uk-UA"/>
        </a:p>
      </dgm:t>
    </dgm:pt>
    <dgm:pt modelId="{19E9B8C2-FD72-4C77-9B8C-A3DA5BFF72D7}">
      <dgm:prSet phldrT="[Текст]" custT="1"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часом» </a:t>
          </a:r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(скорочення  часу  роботи  з  джерелом) </a:t>
          </a:r>
          <a:endParaRPr lang="uk-UA" sz="1800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C5A822D5-A6E9-4D07-B649-6C1695CCF87A}" type="parTrans" cxnId="{915571E5-8B20-4DBA-972E-9A7BBBB944DE}">
      <dgm:prSet/>
      <dgm:spPr/>
      <dgm:t>
        <a:bodyPr/>
        <a:lstStyle/>
        <a:p>
          <a:endParaRPr lang="uk-UA"/>
        </a:p>
      </dgm:t>
    </dgm:pt>
    <dgm:pt modelId="{C18CCB93-C3A1-49B6-8255-41636DF82199}" type="sibTrans" cxnId="{915571E5-8B20-4DBA-972E-9A7BBBB944DE}">
      <dgm:prSet/>
      <dgm:spPr/>
      <dgm:t>
        <a:bodyPr/>
        <a:lstStyle/>
        <a:p>
          <a:endParaRPr lang="uk-UA"/>
        </a:p>
      </dgm:t>
    </dgm:pt>
    <dgm:pt modelId="{BF6AF537-D826-4026-AD2C-1810D89A89C3}">
      <dgm:prSet phldrT="[Текст]" custT="1"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відстанню» </a:t>
          </a:r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(збільшення  відстані  від  джерел  до  людей)</a:t>
          </a:r>
          <a:endParaRPr lang="uk-UA" sz="1800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7D049155-4131-40C3-B42A-0E39E8E820A6}" type="parTrans" cxnId="{51B11EEE-67B6-4C36-B7A2-29AD0147FD30}">
      <dgm:prSet/>
      <dgm:spPr/>
      <dgm:t>
        <a:bodyPr/>
        <a:lstStyle/>
        <a:p>
          <a:endParaRPr lang="uk-UA"/>
        </a:p>
      </dgm:t>
    </dgm:pt>
    <dgm:pt modelId="{6746C7F2-F6DE-45CE-81D9-009E62A7F549}" type="sibTrans" cxnId="{51B11EEE-67B6-4C36-B7A2-29AD0147FD30}">
      <dgm:prSet/>
      <dgm:spPr/>
      <dgm:t>
        <a:bodyPr/>
        <a:lstStyle/>
        <a:p>
          <a:endParaRPr lang="uk-UA"/>
        </a:p>
      </dgm:t>
    </dgm:pt>
    <dgm:pt modelId="{642E1F7F-612B-4AAA-B419-CE87656FDC2B}">
      <dgm:prSet phldrT="[Текст]" custT="1"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екраном» </a:t>
          </a:r>
          <a:r>
            <a:rPr lang="uk-UA" sz="18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(екранування  джерел  випромінювання  матеріалами,  що  поглинають  іонізуюче  випромінювання) </a:t>
          </a:r>
          <a:endParaRPr lang="uk-UA" sz="1800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CD8A60FA-B315-4F81-B353-4BA9514A102C}" type="parTrans" cxnId="{CD9C99D7-8B4C-4739-BA4F-78E177ADF50A}">
      <dgm:prSet/>
      <dgm:spPr/>
      <dgm:t>
        <a:bodyPr/>
        <a:lstStyle/>
        <a:p>
          <a:endParaRPr lang="uk-UA"/>
        </a:p>
      </dgm:t>
    </dgm:pt>
    <dgm:pt modelId="{87957D48-A933-4756-AFAB-21D82A1726CE}" type="sibTrans" cxnId="{CD9C99D7-8B4C-4739-BA4F-78E177ADF50A}">
      <dgm:prSet/>
      <dgm:spPr/>
      <dgm:t>
        <a:bodyPr/>
        <a:lstStyle/>
        <a:p>
          <a:endParaRPr lang="uk-UA"/>
        </a:p>
      </dgm:t>
    </dgm:pt>
    <dgm:pt modelId="{A1CE6ACB-78C9-418F-87D4-EEA7667B6919}" type="pres">
      <dgm:prSet presAssocID="{F37D5748-8E48-48E0-B251-3A0F6C91D0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2B7996-0250-4E87-8F3C-C9D187749B30}" type="pres">
      <dgm:prSet presAssocID="{01C61BB7-713C-4CB3-966D-20525087A066}" presName="parentText" presStyleLbl="node1" presStyleIdx="0" presStyleCnt="1" custScaleY="8362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F78F7D-D0D6-4F1B-8DEA-6F668003CA2C}" type="pres">
      <dgm:prSet presAssocID="{01C61BB7-713C-4CB3-966D-20525087A06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D9C99D7-8B4C-4739-BA4F-78E177ADF50A}" srcId="{01C61BB7-713C-4CB3-966D-20525087A066}" destId="{642E1F7F-612B-4AAA-B419-CE87656FDC2B}" srcOrd="3" destOrd="0" parTransId="{CD8A60FA-B315-4F81-B353-4BA9514A102C}" sibTransId="{87957D48-A933-4756-AFAB-21D82A1726CE}"/>
    <dgm:cxn modelId="{6F470C66-65BC-4B29-B1E7-8049B633A189}" type="presOf" srcId="{BF6AF537-D826-4026-AD2C-1810D89A89C3}" destId="{D9F78F7D-D0D6-4F1B-8DEA-6F668003CA2C}" srcOrd="0" destOrd="2" presId="urn:microsoft.com/office/officeart/2005/8/layout/vList2"/>
    <dgm:cxn modelId="{ACC3946A-DD56-46A4-9501-E113A117CE6D}" type="presOf" srcId="{642E1F7F-612B-4AAA-B419-CE87656FDC2B}" destId="{D9F78F7D-D0D6-4F1B-8DEA-6F668003CA2C}" srcOrd="0" destOrd="3" presId="urn:microsoft.com/office/officeart/2005/8/layout/vList2"/>
    <dgm:cxn modelId="{915571E5-8B20-4DBA-972E-9A7BBBB944DE}" srcId="{01C61BB7-713C-4CB3-966D-20525087A066}" destId="{19E9B8C2-FD72-4C77-9B8C-A3DA5BFF72D7}" srcOrd="1" destOrd="0" parTransId="{C5A822D5-A6E9-4D07-B649-6C1695CCF87A}" sibTransId="{C18CCB93-C3A1-49B6-8255-41636DF82199}"/>
    <dgm:cxn modelId="{6C95F5A5-BA34-4A23-BDE9-92FB5546C8F1}" type="presOf" srcId="{01C61BB7-713C-4CB3-966D-20525087A066}" destId="{D72B7996-0250-4E87-8F3C-C9D187749B30}" srcOrd="0" destOrd="0" presId="urn:microsoft.com/office/officeart/2005/8/layout/vList2"/>
    <dgm:cxn modelId="{8B026F9F-3C42-49B1-93AC-77E2DE1FDBF4}" type="presOf" srcId="{19E9B8C2-FD72-4C77-9B8C-A3DA5BFF72D7}" destId="{D9F78F7D-D0D6-4F1B-8DEA-6F668003CA2C}" srcOrd="0" destOrd="1" presId="urn:microsoft.com/office/officeart/2005/8/layout/vList2"/>
    <dgm:cxn modelId="{34082845-F845-44F6-B332-44DB8E10D892}" type="presOf" srcId="{F37D5748-8E48-48E0-B251-3A0F6C91D03C}" destId="{A1CE6ACB-78C9-418F-87D4-EEA7667B6919}" srcOrd="0" destOrd="0" presId="urn:microsoft.com/office/officeart/2005/8/layout/vList2"/>
    <dgm:cxn modelId="{B1741216-B88D-402C-9273-B62D97357CDA}" srcId="{F37D5748-8E48-48E0-B251-3A0F6C91D03C}" destId="{01C61BB7-713C-4CB3-966D-20525087A066}" srcOrd="0" destOrd="0" parTransId="{27A12CB0-3602-4864-A6A4-9C8953D6CC06}" sibTransId="{7D358044-2ED0-4736-BE55-BCE8EC4BAE4E}"/>
    <dgm:cxn modelId="{51B11EEE-67B6-4C36-B7A2-29AD0147FD30}" srcId="{01C61BB7-713C-4CB3-966D-20525087A066}" destId="{BF6AF537-D826-4026-AD2C-1810D89A89C3}" srcOrd="2" destOrd="0" parTransId="{7D049155-4131-40C3-B42A-0E39E8E820A6}" sibTransId="{6746C7F2-F6DE-45CE-81D9-009E62A7F549}"/>
    <dgm:cxn modelId="{59C18BE0-FE8C-4D79-A4FB-63346E971011}" srcId="{01C61BB7-713C-4CB3-966D-20525087A066}" destId="{33C48B06-E97F-4B1B-B61C-1F8B5AB443D2}" srcOrd="0" destOrd="0" parTransId="{16743570-056C-491C-B168-CAE5E9324CC1}" sibTransId="{65C5F5BF-1D02-4DA2-B364-5ED49336E521}"/>
    <dgm:cxn modelId="{C1D7652F-662C-40E8-9F76-2E3D4B1AE5FF}" type="presOf" srcId="{33C48B06-E97F-4B1B-B61C-1F8B5AB443D2}" destId="{D9F78F7D-D0D6-4F1B-8DEA-6F668003CA2C}" srcOrd="0" destOrd="0" presId="urn:microsoft.com/office/officeart/2005/8/layout/vList2"/>
    <dgm:cxn modelId="{C87A2BA5-00F6-4065-A949-08B6E1FA0D8B}" type="presParOf" srcId="{A1CE6ACB-78C9-418F-87D4-EEA7667B6919}" destId="{D72B7996-0250-4E87-8F3C-C9D187749B30}" srcOrd="0" destOrd="0" presId="urn:microsoft.com/office/officeart/2005/8/layout/vList2"/>
    <dgm:cxn modelId="{9D70CADE-751C-49FC-BF8D-D531125EE6C5}" type="presParOf" srcId="{A1CE6ACB-78C9-418F-87D4-EEA7667B6919}" destId="{D9F78F7D-D0D6-4F1B-8DEA-6F668003CA2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C517B4-BF7C-4061-B7C4-F77FF23DF599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BECF87D-403F-41E2-AED3-0C600D0A2967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uk-UA" sz="24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Природні джерела</a:t>
          </a:r>
          <a:endParaRPr lang="uk-UA" sz="24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A07B810B-4689-456A-BA8F-692C0BAEFB58}" type="parTrans" cxnId="{E5CBB01B-0172-40BE-9FEB-601ACA05BB12}">
      <dgm:prSet/>
      <dgm:spPr/>
      <dgm:t>
        <a:bodyPr/>
        <a:lstStyle/>
        <a:p>
          <a:endParaRPr lang="uk-UA"/>
        </a:p>
      </dgm:t>
    </dgm:pt>
    <dgm:pt modelId="{EA0467B4-BD05-462F-8ED7-D657D7B06067}" type="sibTrans" cxnId="{E5CBB01B-0172-40BE-9FEB-601ACA05BB12}">
      <dgm:prSet/>
      <dgm:spPr/>
      <dgm:t>
        <a:bodyPr/>
        <a:lstStyle/>
        <a:p>
          <a:endParaRPr lang="uk-UA"/>
        </a:p>
      </dgm:t>
    </dgm:pt>
    <dgm:pt modelId="{5FB505B6-2AE0-4EBD-9B25-43E4EA52FB66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Зовнішнє опромінення</a:t>
          </a:r>
          <a:endParaRPr lang="uk-U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8E82490-C59C-400B-979B-233D2E1A5D8E}" type="parTrans" cxnId="{111437A4-9503-443A-A1A8-BA408F108302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E7201042-130C-49E9-A469-3CFB53C41A5D}" type="sibTrans" cxnId="{111437A4-9503-443A-A1A8-BA408F108302}">
      <dgm:prSet/>
      <dgm:spPr/>
      <dgm:t>
        <a:bodyPr/>
        <a:lstStyle/>
        <a:p>
          <a:endParaRPr lang="uk-UA"/>
        </a:p>
      </dgm:t>
    </dgm:pt>
    <dgm:pt modelId="{DD7E9823-B7BF-44E5-96ED-13931C04B9D5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Внутрішнє опромінення</a:t>
          </a:r>
          <a:endParaRPr lang="uk-U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0DB43FA-3A83-4CE2-B9A1-2B2203324F6C}" type="parTrans" cxnId="{1246C5A1-13C8-4184-B093-094C943184A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0CC32568-09A8-4855-939B-F7A3C3B2BB2C}" type="sibTrans" cxnId="{1246C5A1-13C8-4184-B093-094C943184A3}">
      <dgm:prSet/>
      <dgm:spPr/>
      <dgm:t>
        <a:bodyPr/>
        <a:lstStyle/>
        <a:p>
          <a:endParaRPr lang="uk-UA"/>
        </a:p>
      </dgm:t>
    </dgm:pt>
    <dgm:pt modelId="{3E436C92-21FD-4634-B2B1-B5DE52A37801}" type="pres">
      <dgm:prSet presAssocID="{1FC517B4-BF7C-4061-B7C4-F77FF23DF59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6A93A9B-0503-4078-BD40-AECC89DBD937}" type="pres">
      <dgm:prSet presAssocID="{1FC517B4-BF7C-4061-B7C4-F77FF23DF599}" presName="hierFlow" presStyleCnt="0"/>
      <dgm:spPr/>
    </dgm:pt>
    <dgm:pt modelId="{565FCB42-84DC-4A3A-9A8F-E56766B103C0}" type="pres">
      <dgm:prSet presAssocID="{1FC517B4-BF7C-4061-B7C4-F77FF23DF59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D0D2C6-8F65-4DBD-9CBC-6D73EC39566E}" type="pres">
      <dgm:prSet presAssocID="{7BECF87D-403F-41E2-AED3-0C600D0A2967}" presName="Name14" presStyleCnt="0"/>
      <dgm:spPr/>
    </dgm:pt>
    <dgm:pt modelId="{B9A4A3E0-A028-4769-B523-BCE6D8233302}" type="pres">
      <dgm:prSet presAssocID="{7BECF87D-403F-41E2-AED3-0C600D0A2967}" presName="level1Shape" presStyleLbl="node0" presStyleIdx="0" presStyleCnt="1" custScaleX="17931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4BB6704-E5E9-436B-B479-EF3A6114C1DE}" type="pres">
      <dgm:prSet presAssocID="{7BECF87D-403F-41E2-AED3-0C600D0A2967}" presName="hierChild2" presStyleCnt="0"/>
      <dgm:spPr/>
    </dgm:pt>
    <dgm:pt modelId="{681F3E01-49FB-4F2C-AC8B-D6ADF210EE0D}" type="pres">
      <dgm:prSet presAssocID="{38E82490-C59C-400B-979B-233D2E1A5D8E}" presName="Name19" presStyleLbl="parChTrans1D2" presStyleIdx="0" presStyleCnt="2"/>
      <dgm:spPr/>
      <dgm:t>
        <a:bodyPr/>
        <a:lstStyle/>
        <a:p>
          <a:endParaRPr lang="uk-UA"/>
        </a:p>
      </dgm:t>
    </dgm:pt>
    <dgm:pt modelId="{0A09F2D8-08E6-4BFA-942A-81C3B0393751}" type="pres">
      <dgm:prSet presAssocID="{5FB505B6-2AE0-4EBD-9B25-43E4EA52FB66}" presName="Name21" presStyleCnt="0"/>
      <dgm:spPr/>
    </dgm:pt>
    <dgm:pt modelId="{B443BB00-B36F-4D6C-B49B-D65BF263C4AD}" type="pres">
      <dgm:prSet presAssocID="{5FB505B6-2AE0-4EBD-9B25-43E4EA52FB66}" presName="level2Shape" presStyleLbl="node2" presStyleIdx="0" presStyleCnt="2" custScaleX="181874" custScaleY="131896" custLinFactNeighborX="-70716" custLinFactNeighborY="-24803"/>
      <dgm:spPr/>
      <dgm:t>
        <a:bodyPr/>
        <a:lstStyle/>
        <a:p>
          <a:endParaRPr lang="uk-UA"/>
        </a:p>
      </dgm:t>
    </dgm:pt>
    <dgm:pt modelId="{268F43D8-11EF-449A-B4E6-38693D26AFA2}" type="pres">
      <dgm:prSet presAssocID="{5FB505B6-2AE0-4EBD-9B25-43E4EA52FB66}" presName="hierChild3" presStyleCnt="0"/>
      <dgm:spPr/>
    </dgm:pt>
    <dgm:pt modelId="{B6A8B44C-DD23-40CB-88DE-311AD69B8E79}" type="pres">
      <dgm:prSet presAssocID="{A0DB43FA-3A83-4CE2-B9A1-2B2203324F6C}" presName="Name19" presStyleLbl="parChTrans1D2" presStyleIdx="1" presStyleCnt="2"/>
      <dgm:spPr/>
      <dgm:t>
        <a:bodyPr/>
        <a:lstStyle/>
        <a:p>
          <a:endParaRPr lang="uk-UA"/>
        </a:p>
      </dgm:t>
    </dgm:pt>
    <dgm:pt modelId="{A0BC4F74-4D02-4E39-9BB9-B70500DBB806}" type="pres">
      <dgm:prSet presAssocID="{DD7E9823-B7BF-44E5-96ED-13931C04B9D5}" presName="Name21" presStyleCnt="0"/>
      <dgm:spPr/>
    </dgm:pt>
    <dgm:pt modelId="{50900788-436F-430C-8023-83E7134E04F0}" type="pres">
      <dgm:prSet presAssocID="{DD7E9823-B7BF-44E5-96ED-13931C04B9D5}" presName="level2Shape" presStyleLbl="node2" presStyleIdx="1" presStyleCnt="2" custScaleX="187725" custScaleY="129060" custLinFactNeighborX="68252" custLinFactNeighborY="-24803"/>
      <dgm:spPr/>
      <dgm:t>
        <a:bodyPr/>
        <a:lstStyle/>
        <a:p>
          <a:endParaRPr lang="uk-UA"/>
        </a:p>
      </dgm:t>
    </dgm:pt>
    <dgm:pt modelId="{ED09B9E4-87DD-4666-961A-15C92375CE94}" type="pres">
      <dgm:prSet presAssocID="{DD7E9823-B7BF-44E5-96ED-13931C04B9D5}" presName="hierChild3" presStyleCnt="0"/>
      <dgm:spPr/>
    </dgm:pt>
    <dgm:pt modelId="{97084F2B-C910-44A2-8148-9A6C8AA13D90}" type="pres">
      <dgm:prSet presAssocID="{1FC517B4-BF7C-4061-B7C4-F77FF23DF599}" presName="bgShapesFlow" presStyleCnt="0"/>
      <dgm:spPr/>
    </dgm:pt>
  </dgm:ptLst>
  <dgm:cxnLst>
    <dgm:cxn modelId="{8379F0DD-1998-4093-96C8-C43A09678DFA}" type="presOf" srcId="{DD7E9823-B7BF-44E5-96ED-13931C04B9D5}" destId="{50900788-436F-430C-8023-83E7134E04F0}" srcOrd="0" destOrd="0" presId="urn:microsoft.com/office/officeart/2005/8/layout/hierarchy6"/>
    <dgm:cxn modelId="{111437A4-9503-443A-A1A8-BA408F108302}" srcId="{7BECF87D-403F-41E2-AED3-0C600D0A2967}" destId="{5FB505B6-2AE0-4EBD-9B25-43E4EA52FB66}" srcOrd="0" destOrd="0" parTransId="{38E82490-C59C-400B-979B-233D2E1A5D8E}" sibTransId="{E7201042-130C-49E9-A469-3CFB53C41A5D}"/>
    <dgm:cxn modelId="{2F2087E3-1B93-4F32-ACA8-5B4DD07B5DAF}" type="presOf" srcId="{5FB505B6-2AE0-4EBD-9B25-43E4EA52FB66}" destId="{B443BB00-B36F-4D6C-B49B-D65BF263C4AD}" srcOrd="0" destOrd="0" presId="urn:microsoft.com/office/officeart/2005/8/layout/hierarchy6"/>
    <dgm:cxn modelId="{1246C5A1-13C8-4184-B093-094C943184A3}" srcId="{7BECF87D-403F-41E2-AED3-0C600D0A2967}" destId="{DD7E9823-B7BF-44E5-96ED-13931C04B9D5}" srcOrd="1" destOrd="0" parTransId="{A0DB43FA-3A83-4CE2-B9A1-2B2203324F6C}" sibTransId="{0CC32568-09A8-4855-939B-F7A3C3B2BB2C}"/>
    <dgm:cxn modelId="{E5CBB01B-0172-40BE-9FEB-601ACA05BB12}" srcId="{1FC517B4-BF7C-4061-B7C4-F77FF23DF599}" destId="{7BECF87D-403F-41E2-AED3-0C600D0A2967}" srcOrd="0" destOrd="0" parTransId="{A07B810B-4689-456A-BA8F-692C0BAEFB58}" sibTransId="{EA0467B4-BD05-462F-8ED7-D657D7B06067}"/>
    <dgm:cxn modelId="{DC089F36-7A77-4B50-AE60-455B369F3144}" type="presOf" srcId="{1FC517B4-BF7C-4061-B7C4-F77FF23DF599}" destId="{3E436C92-21FD-4634-B2B1-B5DE52A37801}" srcOrd="0" destOrd="0" presId="urn:microsoft.com/office/officeart/2005/8/layout/hierarchy6"/>
    <dgm:cxn modelId="{8F8FE908-65EF-47C4-B6A9-006460E2E72B}" type="presOf" srcId="{7BECF87D-403F-41E2-AED3-0C600D0A2967}" destId="{B9A4A3E0-A028-4769-B523-BCE6D8233302}" srcOrd="0" destOrd="0" presId="urn:microsoft.com/office/officeart/2005/8/layout/hierarchy6"/>
    <dgm:cxn modelId="{CF92AD88-C837-4A78-AC1C-4288CBFFC12A}" type="presOf" srcId="{A0DB43FA-3A83-4CE2-B9A1-2B2203324F6C}" destId="{B6A8B44C-DD23-40CB-88DE-311AD69B8E79}" srcOrd="0" destOrd="0" presId="urn:microsoft.com/office/officeart/2005/8/layout/hierarchy6"/>
    <dgm:cxn modelId="{ADC5B401-0117-4BB2-ADF0-5E3651DB5C62}" type="presOf" srcId="{38E82490-C59C-400B-979B-233D2E1A5D8E}" destId="{681F3E01-49FB-4F2C-AC8B-D6ADF210EE0D}" srcOrd="0" destOrd="0" presId="urn:microsoft.com/office/officeart/2005/8/layout/hierarchy6"/>
    <dgm:cxn modelId="{89D153DC-DEA5-46B3-8ECC-873B256CCF08}" type="presParOf" srcId="{3E436C92-21FD-4634-B2B1-B5DE52A37801}" destId="{86A93A9B-0503-4078-BD40-AECC89DBD937}" srcOrd="0" destOrd="0" presId="urn:microsoft.com/office/officeart/2005/8/layout/hierarchy6"/>
    <dgm:cxn modelId="{8643464F-7011-4EAE-85EC-0D7218F8F55F}" type="presParOf" srcId="{86A93A9B-0503-4078-BD40-AECC89DBD937}" destId="{565FCB42-84DC-4A3A-9A8F-E56766B103C0}" srcOrd="0" destOrd="0" presId="urn:microsoft.com/office/officeart/2005/8/layout/hierarchy6"/>
    <dgm:cxn modelId="{18B21C8C-1524-48B1-B144-11C8B0BFA618}" type="presParOf" srcId="{565FCB42-84DC-4A3A-9A8F-E56766B103C0}" destId="{09D0D2C6-8F65-4DBD-9CBC-6D73EC39566E}" srcOrd="0" destOrd="0" presId="urn:microsoft.com/office/officeart/2005/8/layout/hierarchy6"/>
    <dgm:cxn modelId="{F08C23C5-19BD-4A4E-8EF1-9442CB7826C6}" type="presParOf" srcId="{09D0D2C6-8F65-4DBD-9CBC-6D73EC39566E}" destId="{B9A4A3E0-A028-4769-B523-BCE6D8233302}" srcOrd="0" destOrd="0" presId="urn:microsoft.com/office/officeart/2005/8/layout/hierarchy6"/>
    <dgm:cxn modelId="{E989406E-C923-4425-81ED-BB1E1E3E6A30}" type="presParOf" srcId="{09D0D2C6-8F65-4DBD-9CBC-6D73EC39566E}" destId="{14BB6704-E5E9-436B-B479-EF3A6114C1DE}" srcOrd="1" destOrd="0" presId="urn:microsoft.com/office/officeart/2005/8/layout/hierarchy6"/>
    <dgm:cxn modelId="{40BC0FE1-308B-42F9-B091-87CA5C3C1C29}" type="presParOf" srcId="{14BB6704-E5E9-436B-B479-EF3A6114C1DE}" destId="{681F3E01-49FB-4F2C-AC8B-D6ADF210EE0D}" srcOrd="0" destOrd="0" presId="urn:microsoft.com/office/officeart/2005/8/layout/hierarchy6"/>
    <dgm:cxn modelId="{B573A377-27E5-42F1-A6B9-BF2D7393677F}" type="presParOf" srcId="{14BB6704-E5E9-436B-B479-EF3A6114C1DE}" destId="{0A09F2D8-08E6-4BFA-942A-81C3B0393751}" srcOrd="1" destOrd="0" presId="urn:microsoft.com/office/officeart/2005/8/layout/hierarchy6"/>
    <dgm:cxn modelId="{E58DCE01-06E5-4C44-B74C-B986862101B3}" type="presParOf" srcId="{0A09F2D8-08E6-4BFA-942A-81C3B0393751}" destId="{B443BB00-B36F-4D6C-B49B-D65BF263C4AD}" srcOrd="0" destOrd="0" presId="urn:microsoft.com/office/officeart/2005/8/layout/hierarchy6"/>
    <dgm:cxn modelId="{855E9D22-9798-4EF3-830A-7490A278BE3C}" type="presParOf" srcId="{0A09F2D8-08E6-4BFA-942A-81C3B0393751}" destId="{268F43D8-11EF-449A-B4E6-38693D26AFA2}" srcOrd="1" destOrd="0" presId="urn:microsoft.com/office/officeart/2005/8/layout/hierarchy6"/>
    <dgm:cxn modelId="{588AFEA0-690D-4C60-9BAE-8F4F9D0F828E}" type="presParOf" srcId="{14BB6704-E5E9-436B-B479-EF3A6114C1DE}" destId="{B6A8B44C-DD23-40CB-88DE-311AD69B8E79}" srcOrd="2" destOrd="0" presId="urn:microsoft.com/office/officeart/2005/8/layout/hierarchy6"/>
    <dgm:cxn modelId="{1DB8351F-AA81-4398-AC87-053022645A79}" type="presParOf" srcId="{14BB6704-E5E9-436B-B479-EF3A6114C1DE}" destId="{A0BC4F74-4D02-4E39-9BB9-B70500DBB806}" srcOrd="3" destOrd="0" presId="urn:microsoft.com/office/officeart/2005/8/layout/hierarchy6"/>
    <dgm:cxn modelId="{81235A81-534C-4D57-95BD-77F3B42E4733}" type="presParOf" srcId="{A0BC4F74-4D02-4E39-9BB9-B70500DBB806}" destId="{50900788-436F-430C-8023-83E7134E04F0}" srcOrd="0" destOrd="0" presId="urn:microsoft.com/office/officeart/2005/8/layout/hierarchy6"/>
    <dgm:cxn modelId="{4B4AB719-DF64-4035-BA8D-0D0124D8F5C7}" type="presParOf" srcId="{A0BC4F74-4D02-4E39-9BB9-B70500DBB806}" destId="{ED09B9E4-87DD-4666-961A-15C92375CE94}" srcOrd="1" destOrd="0" presId="urn:microsoft.com/office/officeart/2005/8/layout/hierarchy6"/>
    <dgm:cxn modelId="{7E904D40-09DB-4B5D-B7A6-85C7740A0E21}" type="presParOf" srcId="{3E436C92-21FD-4634-B2B1-B5DE52A37801}" destId="{97084F2B-C910-44A2-8148-9A6C8AA13D9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105A52-BDF9-4F3F-9C9A-9A85484F7B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9271B6F-5CBA-48F1-B245-27E40D8DD72D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uk-UA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машинобудівної, харчової,  електронної  промисловості</a:t>
          </a:r>
          <a:endParaRPr lang="uk-UA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2B7BA294-591D-4E85-8242-E0A5894B2268}" type="parTrans" cxnId="{BED836D1-8BC5-4E31-AE24-56912FDC62A5}">
      <dgm:prSet/>
      <dgm:spPr/>
      <dgm:t>
        <a:bodyPr/>
        <a:lstStyle/>
        <a:p>
          <a:endParaRPr lang="uk-UA"/>
        </a:p>
      </dgm:t>
    </dgm:pt>
    <dgm:pt modelId="{83A3B912-EA27-4009-8219-66328FECBA34}" type="sibTrans" cxnId="{BED836D1-8BC5-4E31-AE24-56912FDC62A5}">
      <dgm:prSet/>
      <dgm:spPr/>
      <dgm:t>
        <a:bodyPr/>
        <a:lstStyle/>
        <a:p>
          <a:endParaRPr lang="uk-UA"/>
        </a:p>
      </dgm:t>
    </dgm:pt>
    <dgm:pt modelId="{06656666-797B-4CD1-B099-1D1913178B1F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uk-UA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обласному  онкологічному  диспансері,  лікувальних  та  медичних  установах</a:t>
          </a:r>
          <a:endParaRPr lang="uk-UA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D305B3A-0BCA-4F61-BFC4-57775C035B80}" type="parTrans" cxnId="{27735A52-ED1D-4646-9F58-DF2CABA5994E}">
      <dgm:prSet/>
      <dgm:spPr/>
      <dgm:t>
        <a:bodyPr/>
        <a:lstStyle/>
        <a:p>
          <a:endParaRPr lang="uk-UA"/>
        </a:p>
      </dgm:t>
    </dgm:pt>
    <dgm:pt modelId="{52CB32FD-5E5A-4816-93BB-76C3EE1C8C99}" type="sibTrans" cxnId="{27735A52-ED1D-4646-9F58-DF2CABA5994E}">
      <dgm:prSet/>
      <dgm:spPr/>
      <dgm:t>
        <a:bodyPr/>
        <a:lstStyle/>
        <a:p>
          <a:endParaRPr lang="uk-UA"/>
        </a:p>
      </dgm:t>
    </dgm:pt>
    <dgm:pt modelId="{2DB1BCC0-EAB6-4522-B0AB-A6F80AAAD138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uk-UA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Чернівецькому  національному  університеті</a:t>
          </a:r>
          <a:endParaRPr lang="uk-UA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328E62EB-9269-48BF-BDAB-54BB4FA3CFE0}" type="parTrans" cxnId="{DCE80B58-AA30-4DA0-9C8B-F62029C486D2}">
      <dgm:prSet/>
      <dgm:spPr/>
      <dgm:t>
        <a:bodyPr/>
        <a:lstStyle/>
        <a:p>
          <a:endParaRPr lang="uk-UA"/>
        </a:p>
      </dgm:t>
    </dgm:pt>
    <dgm:pt modelId="{29055F2B-DB35-4F3D-B4AD-9C31F5D6F9C7}" type="sibTrans" cxnId="{DCE80B58-AA30-4DA0-9C8B-F62029C486D2}">
      <dgm:prSet/>
      <dgm:spPr/>
      <dgm:t>
        <a:bodyPr/>
        <a:lstStyle/>
        <a:p>
          <a:endParaRPr lang="uk-UA"/>
        </a:p>
      </dgm:t>
    </dgm:pt>
    <dgm:pt modelId="{09A64924-9300-45BC-8DC3-45A738BB0160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uk-UA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підприємствах,  установах  та  організаціях  інших  галузей  народного  господарства</a:t>
          </a:r>
          <a:endParaRPr lang="uk-UA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209DE32-F4FB-4348-8241-8FB540EA6CA8}" type="parTrans" cxnId="{B6CDE3E6-6810-4846-8183-1EE95F5753DE}">
      <dgm:prSet/>
      <dgm:spPr/>
      <dgm:t>
        <a:bodyPr/>
        <a:lstStyle/>
        <a:p>
          <a:endParaRPr lang="uk-UA"/>
        </a:p>
      </dgm:t>
    </dgm:pt>
    <dgm:pt modelId="{6E99AB47-4BF0-4264-B159-06137711D591}" type="sibTrans" cxnId="{B6CDE3E6-6810-4846-8183-1EE95F5753DE}">
      <dgm:prSet/>
      <dgm:spPr/>
      <dgm:t>
        <a:bodyPr/>
        <a:lstStyle/>
        <a:p>
          <a:endParaRPr lang="uk-UA"/>
        </a:p>
      </dgm:t>
    </dgm:pt>
    <dgm:pt modelId="{411C2811-E6EE-48F5-B04F-3BF225E40308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Використання  джерел  іонізуючого  випромінювання  здійснюється  близько  на  90  підприємствах,  установах  та  організаціях:</a:t>
          </a:r>
          <a:endParaRPr lang="uk-UA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BC791015-928A-482A-8A0E-81DA5195ED31}" type="sibTrans" cxnId="{3EB2CC79-0FF3-445D-87A4-CDCEAA6C24D5}">
      <dgm:prSet/>
      <dgm:spPr/>
      <dgm:t>
        <a:bodyPr/>
        <a:lstStyle/>
        <a:p>
          <a:endParaRPr lang="uk-UA"/>
        </a:p>
      </dgm:t>
    </dgm:pt>
    <dgm:pt modelId="{9F635985-D116-489B-9018-566FDF54F798}" type="parTrans" cxnId="{3EB2CC79-0FF3-445D-87A4-CDCEAA6C24D5}">
      <dgm:prSet/>
      <dgm:spPr/>
      <dgm:t>
        <a:bodyPr/>
        <a:lstStyle/>
        <a:p>
          <a:endParaRPr lang="uk-UA"/>
        </a:p>
      </dgm:t>
    </dgm:pt>
    <dgm:pt modelId="{9760CF50-D926-4DDE-B882-7639BE376C35}" type="pres">
      <dgm:prSet presAssocID="{76105A52-BDF9-4F3F-9C9A-9A85484F7B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A7B2D16-F8CD-43A0-BF46-619F00E19802}" type="pres">
      <dgm:prSet presAssocID="{411C2811-E6EE-48F5-B04F-3BF225E4030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7899B1-4F71-4AC3-B5AE-FD456C187951}" type="pres">
      <dgm:prSet presAssocID="{411C2811-E6EE-48F5-B04F-3BF225E4030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7735A52-ED1D-4646-9F58-DF2CABA5994E}" srcId="{411C2811-E6EE-48F5-B04F-3BF225E40308}" destId="{06656666-797B-4CD1-B099-1D1913178B1F}" srcOrd="1" destOrd="0" parTransId="{6D305B3A-0BCA-4F61-BFC4-57775C035B80}" sibTransId="{52CB32FD-5E5A-4816-93BB-76C3EE1C8C99}"/>
    <dgm:cxn modelId="{8562819E-6F33-4760-8DCE-246ACD5BC521}" type="presOf" srcId="{09A64924-9300-45BC-8DC3-45A738BB0160}" destId="{5D7899B1-4F71-4AC3-B5AE-FD456C187951}" srcOrd="0" destOrd="3" presId="urn:microsoft.com/office/officeart/2005/8/layout/vList2"/>
    <dgm:cxn modelId="{43063815-0AB4-4E24-A6FF-35CA5A80485C}" type="presOf" srcId="{411C2811-E6EE-48F5-B04F-3BF225E40308}" destId="{9A7B2D16-F8CD-43A0-BF46-619F00E19802}" srcOrd="0" destOrd="0" presId="urn:microsoft.com/office/officeart/2005/8/layout/vList2"/>
    <dgm:cxn modelId="{F438BD90-01FF-4908-B566-AEEE506593B4}" type="presOf" srcId="{69271B6F-5CBA-48F1-B245-27E40D8DD72D}" destId="{5D7899B1-4F71-4AC3-B5AE-FD456C187951}" srcOrd="0" destOrd="0" presId="urn:microsoft.com/office/officeart/2005/8/layout/vList2"/>
    <dgm:cxn modelId="{3EB2CC79-0FF3-445D-87A4-CDCEAA6C24D5}" srcId="{76105A52-BDF9-4F3F-9C9A-9A85484F7BB5}" destId="{411C2811-E6EE-48F5-B04F-3BF225E40308}" srcOrd="0" destOrd="0" parTransId="{9F635985-D116-489B-9018-566FDF54F798}" sibTransId="{BC791015-928A-482A-8A0E-81DA5195ED31}"/>
    <dgm:cxn modelId="{DCE80B58-AA30-4DA0-9C8B-F62029C486D2}" srcId="{411C2811-E6EE-48F5-B04F-3BF225E40308}" destId="{2DB1BCC0-EAB6-4522-B0AB-A6F80AAAD138}" srcOrd="2" destOrd="0" parTransId="{328E62EB-9269-48BF-BDAB-54BB4FA3CFE0}" sibTransId="{29055F2B-DB35-4F3D-B4AD-9C31F5D6F9C7}"/>
    <dgm:cxn modelId="{B6CDE3E6-6810-4846-8183-1EE95F5753DE}" srcId="{411C2811-E6EE-48F5-B04F-3BF225E40308}" destId="{09A64924-9300-45BC-8DC3-45A738BB0160}" srcOrd="3" destOrd="0" parTransId="{A209DE32-F4FB-4348-8241-8FB540EA6CA8}" sibTransId="{6E99AB47-4BF0-4264-B159-06137711D591}"/>
    <dgm:cxn modelId="{C69F3365-8C70-4D34-8F46-8075F3DDC0E5}" type="presOf" srcId="{76105A52-BDF9-4F3F-9C9A-9A85484F7BB5}" destId="{9760CF50-D926-4DDE-B882-7639BE376C35}" srcOrd="0" destOrd="0" presId="urn:microsoft.com/office/officeart/2005/8/layout/vList2"/>
    <dgm:cxn modelId="{BED836D1-8BC5-4E31-AE24-56912FDC62A5}" srcId="{411C2811-E6EE-48F5-B04F-3BF225E40308}" destId="{69271B6F-5CBA-48F1-B245-27E40D8DD72D}" srcOrd="0" destOrd="0" parTransId="{2B7BA294-591D-4E85-8242-E0A5894B2268}" sibTransId="{83A3B912-EA27-4009-8219-66328FECBA34}"/>
    <dgm:cxn modelId="{0BF07EC3-6E51-43A1-B008-7FB6F930D537}" type="presOf" srcId="{06656666-797B-4CD1-B099-1D1913178B1F}" destId="{5D7899B1-4F71-4AC3-B5AE-FD456C187951}" srcOrd="0" destOrd="1" presId="urn:microsoft.com/office/officeart/2005/8/layout/vList2"/>
    <dgm:cxn modelId="{9343ED5F-1A71-4735-AE28-135CBE2CF073}" type="presOf" srcId="{2DB1BCC0-EAB6-4522-B0AB-A6F80AAAD138}" destId="{5D7899B1-4F71-4AC3-B5AE-FD456C187951}" srcOrd="0" destOrd="2" presId="urn:microsoft.com/office/officeart/2005/8/layout/vList2"/>
    <dgm:cxn modelId="{56C5C607-AB41-42FA-A395-BA959B132062}" type="presParOf" srcId="{9760CF50-D926-4DDE-B882-7639BE376C35}" destId="{9A7B2D16-F8CD-43A0-BF46-619F00E19802}" srcOrd="0" destOrd="0" presId="urn:microsoft.com/office/officeart/2005/8/layout/vList2"/>
    <dgm:cxn modelId="{3B3110CB-440E-4C18-9D85-35B86425C374}" type="presParOf" srcId="{9760CF50-D926-4DDE-B882-7639BE376C35}" destId="{5D7899B1-4F71-4AC3-B5AE-FD456C18795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24442F-12CB-4321-98F4-993CE02DB613}">
      <dsp:nvSpPr>
        <dsp:cNvPr id="0" name=""/>
        <dsp:cNvSpPr/>
      </dsp:nvSpPr>
      <dsp:spPr>
        <a:xfrm>
          <a:off x="4239275" y="2536653"/>
          <a:ext cx="2830250" cy="697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2111"/>
              </a:lnTo>
              <a:lnTo>
                <a:pt x="2830250" y="502111"/>
              </a:lnTo>
              <a:lnTo>
                <a:pt x="2830250" y="697556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prstMaterial="matte">
          <a:bevelT w="25400" h="53975"/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E9BC734D-0A94-4951-81B6-A59E2116A6AF}">
      <dsp:nvSpPr>
        <dsp:cNvPr id="0" name=""/>
        <dsp:cNvSpPr/>
      </dsp:nvSpPr>
      <dsp:spPr>
        <a:xfrm>
          <a:off x="4176604" y="2536653"/>
          <a:ext cx="91440" cy="724738"/>
        </a:xfrm>
        <a:custGeom>
          <a:avLst/>
          <a:gdLst/>
          <a:ahLst/>
          <a:cxnLst/>
          <a:rect l="0" t="0" r="0" b="0"/>
          <a:pathLst>
            <a:path>
              <a:moveTo>
                <a:pt x="62671" y="0"/>
              </a:moveTo>
              <a:lnTo>
                <a:pt x="62671" y="529294"/>
              </a:lnTo>
              <a:lnTo>
                <a:pt x="45720" y="529294"/>
              </a:lnTo>
              <a:lnTo>
                <a:pt x="45720" y="7247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prstMaterial="matte">
          <a:bevelT w="25400" h="53975"/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A5864558-853E-4704-AF9D-5700A5E31C22}">
      <dsp:nvSpPr>
        <dsp:cNvPr id="0" name=""/>
        <dsp:cNvSpPr/>
      </dsp:nvSpPr>
      <dsp:spPr>
        <a:xfrm>
          <a:off x="1361819" y="2536653"/>
          <a:ext cx="2877456" cy="613584"/>
        </a:xfrm>
        <a:custGeom>
          <a:avLst/>
          <a:gdLst/>
          <a:ahLst/>
          <a:cxnLst/>
          <a:rect l="0" t="0" r="0" b="0"/>
          <a:pathLst>
            <a:path>
              <a:moveTo>
                <a:pt x="2877456" y="0"/>
              </a:moveTo>
              <a:lnTo>
                <a:pt x="2877456" y="418140"/>
              </a:lnTo>
              <a:lnTo>
                <a:pt x="0" y="418140"/>
              </a:lnTo>
              <a:lnTo>
                <a:pt x="0" y="613584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prstMaterial="matte">
          <a:bevelT w="25400" h="53975"/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85398DA5-2250-41E2-B044-B0FD5840C2BC}">
      <dsp:nvSpPr>
        <dsp:cNvPr id="0" name=""/>
        <dsp:cNvSpPr/>
      </dsp:nvSpPr>
      <dsp:spPr>
        <a:xfrm>
          <a:off x="1311485" y="863100"/>
          <a:ext cx="5855580" cy="1673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64DDA9F-2C5B-4F62-8350-092B6F529857}">
      <dsp:nvSpPr>
        <dsp:cNvPr id="0" name=""/>
        <dsp:cNvSpPr/>
      </dsp:nvSpPr>
      <dsp:spPr>
        <a:xfrm>
          <a:off x="1545901" y="1085796"/>
          <a:ext cx="5855580" cy="1673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Дози іонізуючого випромінювання</a:t>
          </a:r>
          <a:endParaRPr lang="uk-UA" sz="32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545901" y="1085796"/>
        <a:ext cx="5855580" cy="1673552"/>
      </dsp:txXfrm>
    </dsp:sp>
    <dsp:sp modelId="{0F06363D-ABA2-4F09-9F7C-2CC66DCAF8EF}">
      <dsp:nvSpPr>
        <dsp:cNvPr id="0" name=""/>
        <dsp:cNvSpPr/>
      </dsp:nvSpPr>
      <dsp:spPr>
        <a:xfrm>
          <a:off x="4777" y="3150238"/>
          <a:ext cx="2714083" cy="1380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E403E4E-8FE7-4453-8D95-3D3228B46E12}">
      <dsp:nvSpPr>
        <dsp:cNvPr id="0" name=""/>
        <dsp:cNvSpPr/>
      </dsp:nvSpPr>
      <dsp:spPr>
        <a:xfrm>
          <a:off x="239194" y="3372933"/>
          <a:ext cx="2714083" cy="1380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експозиційна</a:t>
          </a:r>
          <a:r>
            <a:rPr lang="uk-UA" sz="18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 </a:t>
          </a:r>
          <a:endParaRPr lang="uk-UA" sz="18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239194" y="3372933"/>
        <a:ext cx="2714083" cy="1380589"/>
      </dsp:txXfrm>
    </dsp:sp>
    <dsp:sp modelId="{723DDEA2-4AEB-41B4-90D0-F0BA4E2FD943}">
      <dsp:nvSpPr>
        <dsp:cNvPr id="0" name=""/>
        <dsp:cNvSpPr/>
      </dsp:nvSpPr>
      <dsp:spPr>
        <a:xfrm>
          <a:off x="3136659" y="3261392"/>
          <a:ext cx="2171329" cy="1263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C87E3C9-68E1-4447-894B-D22752450444}">
      <dsp:nvSpPr>
        <dsp:cNvPr id="0" name=""/>
        <dsp:cNvSpPr/>
      </dsp:nvSpPr>
      <dsp:spPr>
        <a:xfrm>
          <a:off x="3371075" y="3484087"/>
          <a:ext cx="2171329" cy="1263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поглинена</a:t>
          </a:r>
          <a:r>
            <a:rPr lang="uk-UA" sz="1600" b="1" kern="1200" cap="all" spc="0" dirty="0" smtClean="0">
              <a:ln w="9000" cmpd="sng"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rPr>
            <a:t> </a:t>
          </a:r>
          <a:endParaRPr lang="uk-UA" sz="1600" b="1" kern="1200" cap="all" spc="0" dirty="0">
            <a:ln w="9000" cmpd="sng">
              <a:prstDash val="solid"/>
            </a:ln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3371075" y="3484087"/>
        <a:ext cx="2171329" cy="1263393"/>
      </dsp:txXfrm>
    </dsp:sp>
    <dsp:sp modelId="{19E7F99F-3E64-40CF-8A82-01EEF0C6A6A6}">
      <dsp:nvSpPr>
        <dsp:cNvPr id="0" name=""/>
        <dsp:cNvSpPr/>
      </dsp:nvSpPr>
      <dsp:spPr>
        <a:xfrm>
          <a:off x="5746567" y="3234209"/>
          <a:ext cx="2645917" cy="1373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B1EBAC-CCB3-4502-9395-8632A4F8461E}">
      <dsp:nvSpPr>
        <dsp:cNvPr id="0" name=""/>
        <dsp:cNvSpPr/>
      </dsp:nvSpPr>
      <dsp:spPr>
        <a:xfrm>
          <a:off x="5980984" y="3456905"/>
          <a:ext cx="2645917" cy="1373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еквівалентна</a:t>
          </a:r>
          <a:endParaRPr lang="uk-UA" sz="20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5980984" y="3456905"/>
        <a:ext cx="2645917" cy="13733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2B7996-0250-4E87-8F3C-C9D187749B30}">
      <dsp:nvSpPr>
        <dsp:cNvPr id="0" name=""/>
        <dsp:cNvSpPr/>
      </dsp:nvSpPr>
      <dsp:spPr>
        <a:xfrm>
          <a:off x="0" y="5310"/>
          <a:ext cx="8640960" cy="1549842"/>
        </a:xfrm>
        <a:prstGeom prst="roundRect">
          <a:avLst/>
        </a:prstGeom>
        <a:gradFill rotWithShape="1">
          <a:gsLst>
            <a:gs pos="0">
              <a:schemeClr val="accent6">
                <a:tint val="96000"/>
                <a:satMod val="130000"/>
                <a:lumMod val="114000"/>
              </a:schemeClr>
            </a:gs>
            <a:gs pos="60000">
              <a:schemeClr val="accent6">
                <a:tint val="100000"/>
                <a:satMod val="106000"/>
                <a:lumMod val="110000"/>
              </a:schemeClr>
            </a:gs>
            <a:gs pos="100000">
              <a:schemeClr val="accent6"/>
            </a:gs>
          </a:gsLst>
          <a:lin ang="5400000" scaled="0"/>
        </a:gradFill>
        <a:ln w="12700" cap="flat" cmpd="sng" algn="ctr">
          <a:solidFill>
            <a:schemeClr val="accent6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prstTxWarp prst="textPlain">
            <a:avLst/>
          </a:prstTxWarp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Принципи  забезпечення  радіаційної  безпеки:</a:t>
          </a:r>
          <a:endParaRPr lang="uk-UA" sz="410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0" y="5310"/>
        <a:ext cx="8640960" cy="1549842"/>
      </dsp:txXfrm>
    </dsp:sp>
    <dsp:sp modelId="{D9F78F7D-D0D6-4F1B-8DEA-6F668003CA2C}">
      <dsp:nvSpPr>
        <dsp:cNvPr id="0" name=""/>
        <dsp:cNvSpPr/>
      </dsp:nvSpPr>
      <dsp:spPr>
        <a:xfrm>
          <a:off x="0" y="1555153"/>
          <a:ext cx="864096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2860" rIns="128016" bIns="22860" numCol="1" spcCol="1270" anchor="t" anchorCtr="0">
          <a:noAutofit/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кількістю» </a:t>
          </a: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(зменшення  потужності  джерел  до  мінімальних  розмірів) </a:t>
          </a:r>
          <a:endParaRPr lang="uk-UA" sz="1800" b="1" kern="1200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часом» </a:t>
          </a: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(скорочення  часу  роботи  з  джерелом) </a:t>
          </a:r>
          <a:endParaRPr lang="uk-UA" sz="1800" b="1" kern="1200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відстанню» </a:t>
          </a: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(збільшення  відстані  від  джерел  до  людей)</a:t>
          </a:r>
          <a:endParaRPr lang="uk-UA" sz="1800" b="1" kern="1200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rgbClr val="00B0F0">
                    <a:alpha val="60000"/>
                  </a:srgb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«захист  екраном» </a:t>
          </a:r>
          <a:r>
            <a:rPr lang="uk-UA" sz="1800" b="1" kern="1200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(екранування  джерел  випромінювання  матеріалами,  що  поглинають  іонізуюче  випромінювання) </a:t>
          </a:r>
          <a:endParaRPr lang="uk-UA" sz="1800" b="1" kern="1200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sp:txBody>
      <dsp:txXfrm>
        <a:off x="0" y="1555153"/>
        <a:ext cx="8640960" cy="16394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A4A3E0-A028-4769-B523-BCE6D8233302}">
      <dsp:nvSpPr>
        <dsp:cNvPr id="0" name=""/>
        <dsp:cNvSpPr/>
      </dsp:nvSpPr>
      <dsp:spPr>
        <a:xfrm>
          <a:off x="1191847" y="137189"/>
          <a:ext cx="1936784" cy="720080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Природні джерела</a:t>
          </a:r>
          <a:endParaRPr lang="uk-UA" sz="24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1191847" y="137189"/>
        <a:ext cx="1936784" cy="720080"/>
      </dsp:txXfrm>
    </dsp:sp>
    <dsp:sp modelId="{681F3E01-49FB-4F2C-AC8B-D6ADF210EE0D}">
      <dsp:nvSpPr>
        <dsp:cNvPr id="0" name=""/>
        <dsp:cNvSpPr/>
      </dsp:nvSpPr>
      <dsp:spPr>
        <a:xfrm>
          <a:off x="982228" y="857269"/>
          <a:ext cx="1178011" cy="109430"/>
        </a:xfrm>
        <a:custGeom>
          <a:avLst/>
          <a:gdLst/>
          <a:ahLst/>
          <a:cxnLst/>
          <a:rect l="0" t="0" r="0" b="0"/>
          <a:pathLst>
            <a:path>
              <a:moveTo>
                <a:pt x="1178011" y="0"/>
              </a:moveTo>
              <a:lnTo>
                <a:pt x="1178011" y="54715"/>
              </a:lnTo>
              <a:lnTo>
                <a:pt x="0" y="54715"/>
              </a:lnTo>
              <a:lnTo>
                <a:pt x="0" y="109430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B443BB00-B36F-4D6C-B49B-D65BF263C4AD}">
      <dsp:nvSpPr>
        <dsp:cNvPr id="0" name=""/>
        <dsp:cNvSpPr/>
      </dsp:nvSpPr>
      <dsp:spPr>
        <a:xfrm>
          <a:off x="0" y="966699"/>
          <a:ext cx="1964457" cy="9497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96000"/>
                <a:satMod val="130000"/>
                <a:lumMod val="114000"/>
              </a:schemeClr>
            </a:gs>
            <a:gs pos="60000">
              <a:schemeClr val="accent4">
                <a:tint val="100000"/>
                <a:satMod val="106000"/>
                <a:lumMod val="110000"/>
              </a:schemeClr>
            </a:gs>
            <a:gs pos="100000">
              <a:schemeClr val="accent4"/>
            </a:gs>
          </a:gsLst>
          <a:lin ang="5400000" scaled="0"/>
        </a:gradFill>
        <a:ln w="12700" cap="flat" cmpd="sng" algn="ctr">
          <a:solidFill>
            <a:schemeClr val="accent4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Зовнішнє опромінення</a:t>
          </a:r>
          <a:endParaRPr lang="uk-UA" sz="23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966699"/>
        <a:ext cx="1964457" cy="949756"/>
      </dsp:txXfrm>
    </dsp:sp>
    <dsp:sp modelId="{B6A8B44C-DD23-40CB-88DE-311AD69B8E79}">
      <dsp:nvSpPr>
        <dsp:cNvPr id="0" name=""/>
        <dsp:cNvSpPr/>
      </dsp:nvSpPr>
      <dsp:spPr>
        <a:xfrm>
          <a:off x="2160240" y="857269"/>
          <a:ext cx="1146412" cy="109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15"/>
              </a:lnTo>
              <a:lnTo>
                <a:pt x="1146412" y="54715"/>
              </a:lnTo>
              <a:lnTo>
                <a:pt x="1146412" y="109430"/>
              </a:lnTo>
            </a:path>
          </a:pathLst>
        </a:custGeom>
        <a:noFill/>
        <a:ln w="28575" cap="flat" cmpd="sng" algn="ctr">
          <a:solidFill>
            <a:schemeClr val="accent2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50900788-436F-430C-8023-83E7134E04F0}">
      <dsp:nvSpPr>
        <dsp:cNvPr id="0" name=""/>
        <dsp:cNvSpPr/>
      </dsp:nvSpPr>
      <dsp:spPr>
        <a:xfrm>
          <a:off x="2292824" y="966699"/>
          <a:ext cx="2027655" cy="9293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96000"/>
                <a:satMod val="130000"/>
                <a:lumMod val="114000"/>
              </a:schemeClr>
            </a:gs>
            <a:gs pos="60000">
              <a:schemeClr val="accent4">
                <a:tint val="100000"/>
                <a:satMod val="106000"/>
                <a:lumMod val="110000"/>
              </a:schemeClr>
            </a:gs>
            <a:gs pos="100000">
              <a:schemeClr val="accent4"/>
            </a:gs>
          </a:gsLst>
          <a:lin ang="5400000" scaled="0"/>
        </a:gradFill>
        <a:ln w="12700" cap="flat" cmpd="sng" algn="ctr">
          <a:solidFill>
            <a:schemeClr val="accent4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Внутрішнє опромінення</a:t>
          </a:r>
          <a:endParaRPr lang="uk-UA" sz="23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292824" y="966699"/>
        <a:ext cx="2027655" cy="92933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7B2D16-F8CD-43A0-BF46-619F00E19802}">
      <dsp:nvSpPr>
        <dsp:cNvPr id="0" name=""/>
        <dsp:cNvSpPr/>
      </dsp:nvSpPr>
      <dsp:spPr>
        <a:xfrm>
          <a:off x="0" y="314894"/>
          <a:ext cx="8640960" cy="2375099"/>
        </a:xfrm>
        <a:prstGeom prst="roundRect">
          <a:avLst/>
        </a:prstGeom>
        <a:gradFill rotWithShape="1">
          <a:gsLst>
            <a:gs pos="0">
              <a:schemeClr val="accent5">
                <a:tint val="96000"/>
                <a:satMod val="130000"/>
                <a:lumMod val="114000"/>
              </a:schemeClr>
            </a:gs>
            <a:gs pos="60000">
              <a:schemeClr val="accent5">
                <a:tint val="100000"/>
                <a:satMod val="106000"/>
                <a:lumMod val="110000"/>
              </a:schemeClr>
            </a:gs>
            <a:gs pos="100000">
              <a:schemeClr val="accent5"/>
            </a:gs>
          </a:gsLst>
          <a:lin ang="5400000" scaled="0"/>
        </a:gradFill>
        <a:ln w="12700" cap="flat" cmpd="sng" algn="ctr">
          <a:solidFill>
            <a:schemeClr val="accent5"/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b="1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Використання  джерел  іонізуючого  випромінювання  здійснюється  близько  на  90  підприємствах,  установах  та  організаціях:</a:t>
          </a:r>
          <a:endParaRPr lang="uk-UA" sz="3500" b="1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0" y="314894"/>
        <a:ext cx="8640960" cy="2375099"/>
      </dsp:txXfrm>
    </dsp:sp>
    <dsp:sp modelId="{5D7899B1-4F71-4AC3-B5AE-FD456C187951}">
      <dsp:nvSpPr>
        <dsp:cNvPr id="0" name=""/>
        <dsp:cNvSpPr/>
      </dsp:nvSpPr>
      <dsp:spPr>
        <a:xfrm>
          <a:off x="0" y="2689994"/>
          <a:ext cx="8640960" cy="318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44450" rIns="248920" bIns="44450" numCol="1" spcCol="1270" anchor="t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7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машинобудівної, харчової,  електронної  промисловості</a:t>
          </a:r>
          <a:endParaRPr lang="uk-UA" sz="27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7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обласному  онкологічному  диспансері,  лікувальних  та  медичних  установах</a:t>
          </a:r>
          <a:endParaRPr lang="uk-UA" sz="27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7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Чернівецькому  національному  університеті</a:t>
          </a:r>
          <a:endParaRPr lang="uk-UA" sz="27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7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підприємствах,  установах  та  організаціях  інших  галузей  народного  господарства</a:t>
          </a:r>
          <a:endParaRPr lang="uk-UA" sz="27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0" y="2689994"/>
        <a:ext cx="8640960" cy="318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1A7E4-4FDC-47DE-87E7-C1616042BAE0}" type="datetimeFigureOut">
              <a:rPr lang="uk-UA" smtClean="0"/>
              <a:pPr/>
              <a:t>31.10.2012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8EDD-4742-4780-B90C-2AB18705BB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218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B8EDD-4742-4780-B90C-2AB18705BBDA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B8EDD-4742-4780-B90C-2AB18705BBDA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87;&#1088;&#1077;&#1079;&#1077;&#1085;&#1090;&#1072;&#1094;&#1110;&#1103;%20&#1087;&#1086;%20&#1092;&#1110;&#1079;&#1080;&#1094;&#1110;\AudioJoiner121031012256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496944" cy="1752600"/>
          </a:xfrm>
        </p:spPr>
        <p:txBody>
          <a:bodyPr>
            <a:prstTxWarp prst="textPlain">
              <a:avLst>
                <a:gd name="adj" fmla="val 51886"/>
              </a:avLst>
            </a:prstTxWarp>
          </a:bodyPr>
          <a:lstStyle/>
          <a:p>
            <a:pPr algn="ctr"/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РАДІАЦІЙНИЙ ВПЛИВ НА ЛЮД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ИНУ</a:t>
            </a:r>
            <a:endParaRPr lang="uk-UA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148064" y="5445224"/>
            <a:ext cx="3707904" cy="1152128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 випромінювання</a:t>
            </a:r>
            <a:endParaRPr lang="uk-UA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164981" y="2593356"/>
            <a:ext cx="4032448" cy="1152128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Захист від випромінювання</a:t>
            </a:r>
            <a:endParaRPr lang="uk-UA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179511" y="2708920"/>
            <a:ext cx="2985469" cy="1944216"/>
          </a:xfrm>
          <a:prstGeom prst="cloud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Джерела природної радіації</a:t>
            </a:r>
            <a:endParaRPr lang="uk-UA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665654" y="3312884"/>
            <a:ext cx="2304256" cy="1772299"/>
          </a:xfrm>
          <a:prstGeom prst="cloud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Штучні джерела радіації</a:t>
            </a:r>
            <a:endParaRPr lang="uk-UA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-2931" y="4936954"/>
            <a:ext cx="3383360" cy="183620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Вплив радіації на організм людини  та його наслідки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2915816" y="3933056"/>
            <a:ext cx="3744416" cy="1656184"/>
          </a:xfrm>
          <a:prstGeom prst="cloud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Радіація в Чернівецькій області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AudioJoiner12103101225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27984" y="2233316"/>
            <a:ext cx="360040" cy="36004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6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645659591"/>
              </p:ext>
            </p:extLst>
          </p:nvPr>
        </p:nvGraphicFramePr>
        <p:xfrm>
          <a:off x="179512" y="332656"/>
          <a:ext cx="864096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296" y="486681"/>
            <a:ext cx="8534400" cy="82413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Радіаційне  навантаження  на  населення  та  навколишнє  середовище  Чернівецької  області</a:t>
            </a:r>
            <a:endParaRPr lang="uk-UA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0" y="1340768"/>
            <a:ext cx="4464496" cy="3312368"/>
          </a:xfrm>
          <a:prstGeom prst="verticalScroll">
            <a:avLst>
              <a:gd name="adj" fmla="val 8331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Обстеження  луків  та  пасовищ  господарств  показало,  що  вміст  цезію–137  та  стронцію–90  в  ґрунтах  значно  не  змінився  в  порівнянні  з  минулими  роками.  Вміст  радіонуклідів  в  рослинах  не  перевищує  допустимих  рівнів.  Сільськогосподарські  роботи  на  цих  угіддях  можна  проводити  без  обмежень.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302224" y="3861048"/>
            <a:ext cx="4860032" cy="2808312"/>
          </a:xfrm>
          <a:prstGeom prst="verticalScroll">
            <a:avLst>
              <a:gd name="adj" fmla="val 971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 відібраних  пробах  води  з  річок  Дністер,  Прут,  </a:t>
            </a:r>
            <a:r>
              <a:rPr lang="uk-U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Сірет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вміст  радіонуклідів  цезію  137+134  за  останні  роки  істотно  не  змінився.</a:t>
            </a:r>
          </a:p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Навіть  у  період  паводків  у  минулому  році  не  відмічалось  збільшення  концентрації  радіонуклідів  на  один  порядок.</a:t>
            </a:r>
          </a:p>
          <a:p>
            <a:pPr algn="ctr"/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3554" name="Picture 2" descr="C:\Users\dima\Desktop\презентація по фізиці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340768"/>
            <a:ext cx="2376264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5" name="Picture 3" descr="C:\Users\dima\Desktop\презентація по фізиці\109051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3136" y="1340768"/>
            <a:ext cx="2160240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6" name="Picture 4" descr="C:\Users\dima\Desktop\презентація по фізиці\doz_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5" y="4653136"/>
            <a:ext cx="3888433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60648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Узагальнюючи  стан  радіаційної  безпеки  в  Чернівецькій  області,  можна  зробити  наступні  висновки:</a:t>
            </a:r>
            <a:endParaRPr lang="uk-UA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276872"/>
            <a:ext cx="3384376" cy="41549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протягом  2011  року  загальний  радіаційний  стан  області  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  погіршився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 про  що  свідчать  висновки  обстежень  відповідно  до  програми  регіонального  радіомоніторингу;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7245" y="2429652"/>
            <a:ext cx="2915816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рівень  радіаційної  безпеки  при  поводженні  з  джерелами  іонізуючого  випромінювання  може  бути  оцінений,  як  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задовільний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24579" name="Picture 3" descr="C:\Users\dima\Desktop\презентація по фізиці\tHTMLEditorPicture_file_path_8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2748" y="1767720"/>
            <a:ext cx="2985366" cy="20696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0" name="Picture 4" descr="C:\Users\dima\Desktop\презентація по фізиці\radiatsii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986480"/>
            <a:ext cx="2880320" cy="2736304"/>
          </a:xfrm>
          <a:prstGeom prst="rect">
            <a:avLst/>
          </a:prstGeom>
          <a:noFill/>
        </p:spPr>
      </p:pic>
      <p:sp>
        <p:nvSpPr>
          <p:cNvPr id="10" name="Умножение 9"/>
          <p:cNvSpPr/>
          <p:nvPr/>
        </p:nvSpPr>
        <p:spPr>
          <a:xfrm>
            <a:off x="3059832" y="3806460"/>
            <a:ext cx="3600400" cy="3096344"/>
          </a:xfrm>
          <a:prstGeom prst="mathMultiply">
            <a:avLst>
              <a:gd name="adj1" fmla="val 7449"/>
            </a:avLst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340768"/>
            <a:ext cx="856895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Над проектом працювала</a:t>
            </a:r>
          </a:p>
          <a:p>
            <a:pPr algn="r"/>
            <a:endParaRPr lang="uk-UA" sz="32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r"/>
            <a:r>
              <a:rPr lang="uk-UA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Учениця 10-Б класу</a:t>
            </a:r>
          </a:p>
          <a:p>
            <a:pPr algn="r"/>
            <a:endParaRPr lang="uk-UA" sz="32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r"/>
            <a:r>
              <a:rPr lang="uk-UA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Чернівецької ЗОШ №6</a:t>
            </a:r>
          </a:p>
          <a:p>
            <a:pPr algn="r"/>
            <a:endParaRPr lang="uk-UA" sz="2800" dirty="0" smtClean="0"/>
          </a:p>
          <a:p>
            <a:pPr algn="r"/>
            <a:r>
              <a:rPr lang="uk-UA" sz="5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Аністратенко</a:t>
            </a:r>
            <a:r>
              <a:rPr lang="uk-UA" sz="5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5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Крістіна</a:t>
            </a:r>
            <a:endParaRPr lang="uk-UA" sz="5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013176"/>
            <a:ext cx="9144000" cy="1665476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49706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9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8679"/>
            <a:ext cx="7902644" cy="1154097"/>
          </a:xfrm>
        </p:spPr>
        <p:txBody>
          <a:bodyPr>
            <a:prstTxWarp prst="textTriangleInverted">
              <a:avLst/>
            </a:prstTxWarp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ВИДИ ВИПРОМІНЮВАННЯ</a:t>
            </a:r>
            <a:endParaRPr lang="uk-UA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C:\Users\dima\Desktop\презентація по фізиці\rubase_1_849014680_12969.jpg"/>
          <p:cNvPicPr>
            <a:picLocks noChangeAspect="1" noChangeArrowheads="1"/>
          </p:cNvPicPr>
          <p:nvPr/>
        </p:nvPicPr>
        <p:blipFill>
          <a:blip r:embed="rId2" cstate="print"/>
          <a:srcRect l="-2703" b="66176"/>
          <a:stretch>
            <a:fillRect/>
          </a:stretch>
        </p:blipFill>
        <p:spPr bwMode="auto">
          <a:xfrm>
            <a:off x="3275856" y="1412776"/>
            <a:ext cx="2736304" cy="1656184"/>
          </a:xfrm>
          <a:prstGeom prst="rect">
            <a:avLst/>
          </a:prstGeom>
          <a:noFill/>
        </p:spPr>
      </p:pic>
      <p:sp>
        <p:nvSpPr>
          <p:cNvPr id="6" name="Загнутый угол 5"/>
          <p:cNvSpPr/>
          <p:nvPr/>
        </p:nvSpPr>
        <p:spPr>
          <a:xfrm>
            <a:off x="251520" y="1412776"/>
            <a:ext cx="2808312" cy="475252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Альфа-випромінювання</a:t>
            </a:r>
            <a:r>
              <a:rPr lang="uk-UA" dirty="0" smtClean="0"/>
              <a:t>  – 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  потік  важких  часток,  що  складаються  з  нейтронів  і  протонів,  не  здатне  проникнути  навіть  крізь  аркуш  паперу  і  людську  шкіру.  Стає  небезпечним,  тільки  при  попаданні  всередину  організму  з  повітрям,  їжею,  через  рану.</a:t>
            </a:r>
            <a:endParaRPr lang="uk-UA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5868144" y="1447132"/>
            <a:ext cx="3024336" cy="2304256"/>
          </a:xfrm>
          <a:prstGeom prst="foldedCorner">
            <a:avLst/>
          </a:prstGeom>
        </p:spPr>
        <p:style>
          <a:lnRef idx="1">
            <a:schemeClr val="accent5"/>
          </a:lnRef>
          <a:fillRef idx="1003">
            <a:schemeClr val="dk1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Бета-випромінюванн</a:t>
            </a:r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</a:t>
            </a:r>
            <a:r>
              <a:rPr lang="uk-UA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dirty="0" smtClean="0"/>
              <a:t>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являє  собою  потік  негативно  заряджених  часток,  здатних  проникати  крізь  шкіру  на  глибину  1-2  см.</a:t>
            </a:r>
            <a:endParaRPr lang="uk-UA" dirty="0"/>
          </a:p>
        </p:txBody>
      </p:sp>
      <p:sp>
        <p:nvSpPr>
          <p:cNvPr id="8" name="Загнутый угол 7"/>
          <p:cNvSpPr/>
          <p:nvPr/>
        </p:nvSpPr>
        <p:spPr>
          <a:xfrm>
            <a:off x="5868144" y="4005064"/>
            <a:ext cx="3096344" cy="237626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Гамма-випромінювання</a:t>
            </a:r>
            <a:r>
              <a:rPr lang="uk-UA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 має  найвищу  проникну  здатність.  Такий  вид  випромінювання  може  затримати  товста  свинцева  або  бетонна  плита.</a:t>
            </a:r>
          </a:p>
          <a:p>
            <a:pPr algn="ctr"/>
            <a:endParaRPr lang="uk-UA" dirty="0"/>
          </a:p>
        </p:txBody>
      </p:sp>
      <p:pic>
        <p:nvPicPr>
          <p:cNvPr id="1030" name="Picture 6" descr="C:\Users\dima\Desktop\презентація по фізиці\rubase_1_849014680_12969.jpg"/>
          <p:cNvPicPr>
            <a:picLocks noChangeAspect="1" noChangeArrowheads="1"/>
          </p:cNvPicPr>
          <p:nvPr/>
        </p:nvPicPr>
        <p:blipFill>
          <a:blip r:embed="rId2" cstate="print"/>
          <a:srcRect t="32691" b="34617"/>
          <a:stretch>
            <a:fillRect/>
          </a:stretch>
        </p:blipFill>
        <p:spPr bwMode="auto">
          <a:xfrm>
            <a:off x="3275856" y="3429000"/>
            <a:ext cx="2952000" cy="1275245"/>
          </a:xfrm>
          <a:prstGeom prst="rect">
            <a:avLst/>
          </a:prstGeom>
          <a:noFill/>
        </p:spPr>
      </p:pic>
      <p:pic>
        <p:nvPicPr>
          <p:cNvPr id="1031" name="Picture 7" descr="C:\Users\dima\Desktop\презентація по фізиці\rubase_1_849014680_12969.jpg"/>
          <p:cNvPicPr>
            <a:picLocks noChangeAspect="1" noChangeArrowheads="1"/>
          </p:cNvPicPr>
          <p:nvPr/>
        </p:nvPicPr>
        <p:blipFill>
          <a:blip r:embed="rId2" cstate="print"/>
          <a:srcRect t="65785"/>
          <a:stretch>
            <a:fillRect/>
          </a:stretch>
        </p:blipFill>
        <p:spPr bwMode="auto">
          <a:xfrm>
            <a:off x="3131840" y="5013176"/>
            <a:ext cx="2667000" cy="12058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4525774" y="2592900"/>
            <a:ext cx="4593438" cy="3987579"/>
          </a:xfrm>
          <a:prstGeom prst="verticalScroll">
            <a:avLst>
              <a:gd name="adj" fmla="val 1037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uk-UA" b="1" spc="50" dirty="0" smtClean="0">
              <a:ln w="3175">
                <a:noFill/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uk-U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Міра  дії  іонізуючого  випромінювання  в  будь-якому  середовищі  залежить  від  енергії  випромінювання  й  оцінюється  дозою  іонізуючого  випромінювання. Останнє  визначається  для  повітря,  речовини  і  біологічної  тканини</a:t>
            </a:r>
            <a:r>
              <a:rPr lang="uk-UA" sz="2000" b="1" spc="50" dirty="0" smtClean="0">
                <a:ln w="3175">
                  <a:noFill/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algn="ctr"/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-147235" y="-158317"/>
            <a:ext cx="4536504" cy="4293096"/>
          </a:xfrm>
          <a:prstGeom prst="horizontalScroll">
            <a:avLst>
              <a:gd name="adj" fmla="val 1017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Небезпека  радіації  полягає  в  її  іонізуючому  випромінюванні,  що  взаємодіє  з  атомами  і  молекулами,  які  ця  взаємодія  перетворює  в  позитивно  заряджені  іони,  тим  самим  розриваючи  хімічні  зв'язки  молекул,  що  складають  живі  організми,  і  викликаючи  біологічно  важливі  зміни.</a:t>
            </a:r>
          </a:p>
          <a:p>
            <a:pPr algn="ctr"/>
            <a:endParaRPr lang="uk-UA" dirty="0"/>
          </a:p>
        </p:txBody>
      </p:sp>
      <p:pic>
        <p:nvPicPr>
          <p:cNvPr id="17410" name="Picture 2" descr="C:\Users\dima\Desktop\презентація по фізиці\rubase_1_849004783_60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0"/>
            <a:ext cx="3498987" cy="2514251"/>
          </a:xfrm>
          <a:prstGeom prst="rect">
            <a:avLst/>
          </a:prstGeom>
          <a:noFill/>
        </p:spPr>
      </p:pic>
      <p:pic>
        <p:nvPicPr>
          <p:cNvPr id="17411" name="Picture 3" descr="C:\Users\dima\Desktop\презентація по фізиці\1258458055_yaderni_reakto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3933056"/>
            <a:ext cx="4227035" cy="2576269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2471991479"/>
              </p:ext>
            </p:extLst>
          </p:nvPr>
        </p:nvGraphicFramePr>
        <p:xfrm>
          <a:off x="169290" y="620688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280920" cy="792088"/>
          </a:xfrm>
        </p:spPr>
        <p:txBody>
          <a:bodyPr>
            <a:prstTxWarp prst="textCurveDown">
              <a:avLst/>
            </a:prstTxWarp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Захист від випромінювання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51520" y="1484784"/>
            <a:ext cx="8496944" cy="1296144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uk-UA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uk-UA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Закритими  називаються  будь-які  джерела  іонізуючого  випромінювання,  устрій  яких  виключає  проникнення  радіоактивних  речовин  у  навколишнє  середовище  при  передбачених  умовах  їхньої  експлуатації  і  зносу.</a:t>
            </a:r>
            <a:endParaRPr lang="uk-UA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2488525698"/>
              </p:ext>
            </p:extLst>
          </p:nvPr>
        </p:nvGraphicFramePr>
        <p:xfrm>
          <a:off x="323528" y="2924944"/>
          <a:ext cx="8640960" cy="319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6911"/>
            <a:ext cx="8064896" cy="1154097"/>
          </a:xfrm>
        </p:spPr>
        <p:txBody>
          <a:bodyPr>
            <a:prstTxWarp prst="textCurveUp">
              <a:avLst/>
            </a:prstTxWarp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Захист від випромінювання</a:t>
            </a: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323528" y="1340768"/>
            <a:ext cx="8496944" cy="1224136"/>
          </a:xfrm>
          <a:prstGeom prst="horizontalScrol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Відкритими  називаються  такі  джерела  іонізуючого  випромінювання,  при  використанні  яких  можливе  потрапляння  радіоактивних  речовин  у  навколишнє  середовище.</a:t>
            </a:r>
          </a:p>
          <a:p>
            <a:pPr algn="ctr"/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47564" y="2491528"/>
            <a:ext cx="7992888" cy="46166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uk-UA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Основні  принципи  захисту:</a:t>
            </a:r>
            <a:endParaRPr lang="uk-UA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492" y="2990099"/>
            <a:ext cx="8568952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uk-UA" sz="1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герметизація  виробничого  устаткування  з  метою  ізоляції  процесів,  що  можуть  стати  джерелами  надходження  радіоактивних  речовин  у  зовнішнє  середовище;</a:t>
            </a:r>
            <a:endParaRPr lang="uk-UA" sz="17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386104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uk-UA" sz="17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заходи  планувального  характеру;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422108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застосування  санітарно-технічних  засобів  і  устаткування,  використання  спеціальних  захисних  матеріалів;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4797152"/>
            <a:ext cx="8496944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uk-UA" sz="17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використання  засобів  індивідуального  захисту  і  санітарної  обробки  персоналу;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536" y="5373216"/>
            <a:ext cx="7488832" cy="3539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uk-UA" sz="1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дотримання  правил  особистої  гігієни;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5616824"/>
            <a:ext cx="8424936" cy="8771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uk-UA" sz="1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uk-UA" sz="17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очищення  від  радіоактивних  забруднень  поверхонь  будівельних  конструкцій,  апаратури  і  засобів  індивідуального  захисту;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6394395"/>
            <a:ext cx="7920880" cy="3539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buFont typeface="Arial" pitchFamily="34" charset="0"/>
              <a:buChar char="•"/>
            </a:pPr>
            <a:r>
              <a:rPr lang="uk-UA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uk-UA" sz="1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використання  радіопротекторів  (біологічний  захист).</a:t>
            </a: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8862" y="1124744"/>
            <a:ext cx="3847074" cy="76580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7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ПРИРОДНІ ДЖЕРЕЛА</a:t>
            </a:r>
            <a:endParaRPr lang="uk-UA" sz="27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"/>
          </p:nvPr>
        </p:nvSpPr>
        <p:spPr>
          <a:xfrm>
            <a:off x="5176969" y="1268760"/>
            <a:ext cx="3362062" cy="62179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7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ШТУЧНІ ДЖЕРЕЛА</a:t>
            </a:r>
            <a:endParaRPr lang="uk-UA" sz="27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10526"/>
            <a:ext cx="7546032" cy="1154097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Джерела </a:t>
            </a:r>
            <a:r>
              <a:rPr lang="uk-UA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р</a:t>
            </a: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адіації</a:t>
            </a:r>
            <a:endParaRPr lang="uk-U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835703787"/>
              </p:ext>
            </p:extLst>
          </p:nvPr>
        </p:nvGraphicFramePr>
        <p:xfrm>
          <a:off x="184866" y="1700808"/>
          <a:ext cx="4320480" cy="223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3302077136"/>
              </p:ext>
            </p:extLst>
          </p:nvPr>
        </p:nvGraphicFramePr>
        <p:xfrm>
          <a:off x="4571999" y="2996952"/>
          <a:ext cx="4447121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4155"/>
                <a:gridCol w="1742966"/>
              </a:tblGrid>
              <a:tr h="577637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Об'єкт</a:t>
                      </a:r>
                      <a:r>
                        <a:rPr lang="uk-UA" baseline="0" dirty="0" smtClean="0"/>
                        <a:t> 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Еквівалентна доза (</a:t>
                      </a:r>
                      <a:r>
                        <a:rPr lang="uk-UA" sz="1600" dirty="0" err="1" smtClean="0"/>
                        <a:t>мкЗв</a:t>
                      </a:r>
                      <a:r>
                        <a:rPr lang="uk-UA" sz="1600" dirty="0" smtClean="0"/>
                        <a:t>/</a:t>
                      </a:r>
                      <a:r>
                        <a:rPr lang="uk-UA" sz="1600" dirty="0" err="1" smtClean="0"/>
                        <a:t>год</a:t>
                      </a:r>
                      <a:r>
                        <a:rPr lang="uk-UA" sz="1600" dirty="0" smtClean="0"/>
                        <a:t>)</a:t>
                      </a:r>
                      <a:endParaRPr lang="uk-UA" sz="1600" dirty="0"/>
                    </a:p>
                  </a:txBody>
                  <a:tcPr/>
                </a:tc>
              </a:tr>
              <a:tr h="364823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Космічне випромінювання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32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47235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Опромінення  від  будматеріалів</a:t>
                      </a:r>
                      <a:r>
                        <a:rPr lang="uk-UA" sz="1500" baseline="0" dirty="0" smtClean="0">
                          <a:latin typeface="Calibri" pitchFamily="34" charset="0"/>
                          <a:cs typeface="Calibri" pitchFamily="34" charset="0"/>
                        </a:rPr>
                        <a:t> і</a:t>
                      </a:r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  на  місцевості 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37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4823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Внутрішнє  опромінення 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37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4823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Радон-222,  радон-220 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126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4823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Медичні  процедури 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169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47235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Випробовування  ядерної  зброї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1,5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4823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Ядерна   енергетика 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0,01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4823">
                <a:tc>
                  <a:txBody>
                    <a:bodyPr/>
                    <a:lstStyle/>
                    <a:p>
                      <a:r>
                        <a:rPr lang="uk-UA" sz="1500" dirty="0" smtClean="0">
                          <a:latin typeface="Calibri" pitchFamily="34" charset="0"/>
                          <a:cs typeface="Calibri" pitchFamily="34" charset="0"/>
                        </a:rPr>
                        <a:t>Всього</a:t>
                      </a:r>
                      <a:endParaRPr lang="uk-UA" sz="15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Calibri" pitchFamily="34" charset="0"/>
                          <a:cs typeface="Calibri" pitchFamily="34" charset="0"/>
                        </a:rPr>
                        <a:t>400</a:t>
                      </a:r>
                      <a:r>
                        <a:rPr lang="uk-UA" sz="18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</a:t>
                      </a:r>
                      <a:endParaRPr lang="uk-UA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176" y="3718679"/>
            <a:ext cx="4392488" cy="329320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Зовнішньому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радіаційному  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опроміненню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ми  піддаємося  при  перельотах  літаком,  через  дію  космічних  променів. 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Найбільш  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вагомий  внесок  у  природне  опромінення  людини  вносить  радіоактивний  газ  радон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Внутрішнє опромінення </a:t>
            </a:r>
            <a:r>
              <a:rPr lang="uk-UA" sz="1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надходять до організму з їжею, водою та повітрям.</a:t>
            </a:r>
            <a:endParaRPr lang="uk-UA" sz="19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32768" y="2024881"/>
            <a:ext cx="460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 них відноситься </a:t>
            </a:r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атомна енергетика</a:t>
            </a:r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рентгенологічні процедури</a:t>
            </a:r>
            <a:r>
              <a:rPr lang="uk-UA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uk-UA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6" grpId="0"/>
      <p:bldGraphic spid="7" grpId="0">
        <p:bldAsOne/>
      </p:bldGraphic>
      <p:bldP spid="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697360"/>
          </a:xfrm>
        </p:spPr>
        <p:txBody>
          <a:bodyPr>
            <a:prstTxWarp prst="textPlain">
              <a:avLst>
                <a:gd name="adj" fmla="val 49699"/>
              </a:avLst>
            </a:prstTxWarp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Вплив радіації на організм людини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2420888"/>
          <a:ext cx="8352928" cy="41792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9069"/>
                <a:gridCol w="7253859"/>
              </a:tblGrid>
              <a:tr h="33192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kern="1200" dirty="0" smtClean="0"/>
                        <a:t>Одноразовий   вплив   гамма-випромінювання:</a:t>
                      </a:r>
                      <a:endParaRPr kumimoji="0" lang="uk-UA" sz="16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580871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100 </a:t>
                      </a:r>
                      <a:r>
                        <a:rPr lang="uk-UA" sz="1600" dirty="0" err="1" smtClean="0">
                          <a:latin typeface="Calibri" pitchFamily="34" charset="0"/>
                          <a:cs typeface="Calibri" pitchFamily="34" charset="0"/>
                        </a:rPr>
                        <a:t>зВ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смерть настає через декілька годин або днів внаслідок ушкодження центральної нервової системи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10-50 </a:t>
                      </a:r>
                      <a:r>
                        <a:rPr lang="uk-UA" sz="1600" dirty="0" err="1" smtClean="0">
                          <a:latin typeface="Calibri" pitchFamily="34" charset="0"/>
                          <a:cs typeface="Calibri" pitchFamily="34" charset="0"/>
                        </a:rPr>
                        <a:t>зВ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смерть настає через один-два тижні внаслідок внутрішніх крововиливів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80871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4-5 </a:t>
                      </a:r>
                      <a:r>
                        <a:rPr lang="uk-UA" sz="1600" dirty="0" err="1" smtClean="0">
                          <a:latin typeface="Calibri" pitchFamily="34" charset="0"/>
                          <a:cs typeface="Calibri" pitchFamily="34" charset="0"/>
                        </a:rPr>
                        <a:t>зВ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50% опромінених гине протягом одного-двох місяців внаслідок ураження клітин кісткового мозку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1 </a:t>
                      </a:r>
                      <a:r>
                        <a:rPr lang="uk-UA" sz="1600" dirty="0" err="1" smtClean="0">
                          <a:latin typeface="Calibri" pitchFamily="34" charset="0"/>
                          <a:cs typeface="Calibri" pitchFamily="34" charset="0"/>
                        </a:rPr>
                        <a:t>зВ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нижній рівень розвитку променевої хвороби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0,75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короткочасні незначні зміни складу крові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0,30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Calibri" pitchFamily="34" charset="0"/>
                          <a:cs typeface="Calibri" pitchFamily="34" charset="0"/>
                        </a:rPr>
                        <a:t>опромінення при рентгеноскопії шлунка (разове</a:t>
                      </a:r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uk-UA" sz="1600" b="0" i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0,25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допустиме аварійне опромінення персоналу (разове)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0,1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допустиме аварійне опромінення населення (разове)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0,05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допустиме опромінення персоналу в нормальних умовах за годину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3192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Calibri" pitchFamily="34" charset="0"/>
                          <a:cs typeface="Calibri" pitchFamily="34" charset="0"/>
                        </a:rPr>
                        <a:t>0.005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uk-UA" sz="1600" kern="1200" dirty="0" smtClean="0">
                          <a:latin typeface="Calibri" pitchFamily="34" charset="0"/>
                          <a:cs typeface="Calibri" pitchFamily="34" charset="0"/>
                        </a:rPr>
                        <a:t>допустиме опромінення населення в нормальних умовах за рік</a:t>
                      </a:r>
                      <a:endParaRPr lang="uk-UA" sz="1600" b="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3869048" cy="792088"/>
          </a:xfrm>
        </p:spPr>
        <p:txBody>
          <a:bodyPr>
            <a:noAutofit/>
          </a:bodyPr>
          <a:lstStyle/>
          <a:p>
            <a:r>
              <a:rPr lang="uk-UA" sz="2400" i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Стохастичні  (випадкові)  наслідки</a:t>
            </a:r>
            <a:endParaRPr lang="uk-UA" sz="24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1844824"/>
            <a:ext cx="3960440" cy="693800"/>
          </a:xfrm>
        </p:spPr>
        <p:txBody>
          <a:bodyPr>
            <a:noAutofit/>
          </a:bodyPr>
          <a:lstStyle/>
          <a:p>
            <a:r>
              <a:rPr lang="uk-UA" sz="2400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Не  стохастичні  наслідки </a:t>
            </a:r>
            <a:endParaRPr lang="uk-UA" sz="24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632848" cy="1368152"/>
          </a:xfrm>
        </p:spPr>
        <p:txBody>
          <a:bodyPr>
            <a:prstTxWarp prst="textFadeRight">
              <a:avLst>
                <a:gd name="adj" fmla="val 27191"/>
              </a:avLst>
            </a:prstTxWarp>
            <a:noAutofit/>
          </a:bodyPr>
          <a:lstStyle/>
          <a:p>
            <a:pPr algn="ctr"/>
            <a:r>
              <a:rPr lang="uk-UA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Наслідки впливу радіації на організм людини</a:t>
            </a:r>
            <a:endParaRPr lang="uk-UA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179512" y="2492896"/>
            <a:ext cx="4248472" cy="4104456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Стохастичні  наслідки  опромінення  пов'язані  з  довгостроковим  опроміненням  при  мінімальному  рівні  радіації.</a:t>
            </a:r>
          </a:p>
          <a:p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Більшість  вважає  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рак 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ключовим  наслідком  для  здоров'я  людини  внаслідок  опромінення.</a:t>
            </a:r>
          </a:p>
          <a:p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До групи  стохастичних наслідків  опромінення також входять  зміни  в  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ДНК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 викликані  радіацією  –  так  звані  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клітинні  мутації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 Мутації  можуть  бути  </a:t>
            </a:r>
            <a:r>
              <a:rPr lang="uk-UA" sz="1600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тератогенними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або  </a:t>
            </a:r>
            <a:r>
              <a:rPr lang="uk-UA" sz="16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генетичними.</a:t>
            </a:r>
            <a:endParaRPr lang="uk-UA" sz="1600" b="1" spc="150" dirty="0">
              <a:ln w="11430"/>
              <a:solidFill>
                <a:srgbClr val="F8F8F8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4644008" y="2564904"/>
            <a:ext cx="4254624" cy="4536504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  стохастичні  наслідки  для  здоров'я  людини  пов'язані  з  опроміненням  високої  інтенсивності. Короткострокове  інтенсивне  опромінення  називають  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гострим  опроміненням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</a:p>
          <a:p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Найбільш поширені наслідки: опіки  і  так  звана  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променева  хвороба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 або  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радіаційне  ураження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 що  викликає  передчасне  старіння  і  часто  призводить  до  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летального  результату</a:t>
            </a:r>
            <a:r>
              <a:rPr lang="uk-UA" sz="17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uk-UA" sz="17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2" grpId="0"/>
      <p:bldP spid="4" grpId="0" uiExpand="1" build="p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201" y="404664"/>
            <a:ext cx="8280920" cy="1524000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uk-UA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Радіація в Чернівецькій області</a:t>
            </a:r>
            <a:endParaRPr lang="uk-UA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7016" y="4149080"/>
            <a:ext cx="8856984" cy="2160240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Радіаційний  стан  території  Чернівецької  області  зумовлений: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наявністю  підприємств,  які  в  своїй  діяльності  використовують  джерела  іонізуючого  випромінювання</a:t>
            </a:r>
            <a:endParaRPr lang="uk-UA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uk-U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впливом  на  навколишнє  природне  середовище  наслідків  аварії  на  Чорнобильській  АЕС</a:t>
            </a:r>
          </a:p>
          <a:p>
            <a:r>
              <a:rPr lang="uk-UA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endParaRPr lang="uk-UA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492896"/>
            <a:ext cx="7704856" cy="936104"/>
          </a:xfrm>
          <a:prstGeom prst="rect">
            <a:avLst/>
          </a:prstGeom>
          <a:noFill/>
        </p:spPr>
        <p:txBody>
          <a:bodyPr wrap="square" rtlCol="0">
            <a:prstTxWarp prst="textWave4">
              <a:avLst>
                <a:gd name="adj1" fmla="val 12500"/>
                <a:gd name="adj2" fmla="val 82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Радіоекологічна небезпека</a:t>
            </a:r>
            <a:endParaRPr lang="uk-U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uiExpand="1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ична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466</TotalTime>
  <Words>896</Words>
  <Application>Microsoft Office PowerPoint</Application>
  <PresentationFormat>Экран (4:3)</PresentationFormat>
  <Paragraphs>130</Paragraphs>
  <Slides>13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Перспектива</vt:lpstr>
      <vt:lpstr>РАДІАЦІЙНИЙ ВПЛИВ НА ЛЮДИНУ</vt:lpstr>
      <vt:lpstr>ВИДИ ВИПРОМІНЮВАННЯ</vt:lpstr>
      <vt:lpstr>Слайд 3</vt:lpstr>
      <vt:lpstr>Захист від випромінювання</vt:lpstr>
      <vt:lpstr>Захист від випромінювання</vt:lpstr>
      <vt:lpstr>Джерела радіації</vt:lpstr>
      <vt:lpstr>  Вплив радіації на організм людини</vt:lpstr>
      <vt:lpstr>Наслідки впливу радіації на організм людини</vt:lpstr>
      <vt:lpstr>Радіація в Чернівецькій області</vt:lpstr>
      <vt:lpstr>Слайд 10</vt:lpstr>
      <vt:lpstr>Радіаційне  навантаження  на  населення  та  навколишнє  середовище  Чернівецької  області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</dc:title>
  <dc:creator>dima</dc:creator>
  <cp:lastModifiedBy>dima</cp:lastModifiedBy>
  <cp:revision>50</cp:revision>
  <dcterms:created xsi:type="dcterms:W3CDTF">2012-10-30T17:08:09Z</dcterms:created>
  <dcterms:modified xsi:type="dcterms:W3CDTF">2012-10-31T21:14:48Z</dcterms:modified>
</cp:coreProperties>
</file>