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03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znaimo.com.ua/%D0%9C%D0%B0%D1%81%D0%B0" TargetMode="External"/><Relationship Id="rId2" Type="http://schemas.openxmlformats.org/officeDocument/2006/relationships/hyperlink" Target="http://znaimo.com.ua/%D0%90%D1%82%D0%BE%D0%BC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znaimo.com.ua/%D0%A5%D1%96%D0%BC%D1%96%D1%87%D0%BD%D0%B8%D0%B9_%D0%B5%D0%BB%D0%B5%D0%BC%D0%B5%D0%BD%D1%82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://znaimo.com.ua/%D0%AF%D0%B4%D0%B5%D1%80%D0%BD%D0%B0_%D1%84%D1%96%D0%B7%D0%B8%D0%BA%D0%B0" TargetMode="External"/><Relationship Id="rId7" Type="http://schemas.openxmlformats.org/officeDocument/2006/relationships/hyperlink" Target="http://znaimo.com.ua/%D0%A1%D0%B8%D0%BB%D1%8C%D0%BD%D0%B0_%D0%B2%D0%B7%D0%B0%D1%94%D0%BC%D0%BE%D0%B4%D1%96%D1%8F" TargetMode="External"/><Relationship Id="rId2" Type="http://schemas.openxmlformats.org/officeDocument/2006/relationships/hyperlink" Target="http://znaimo.com.ua/%D0%A4%D0%B5%D0%BC%D1%82%D0%BE%D0%BC%D0%B5%D1%82%D1%80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naimo.com.ua/%D0%9D%D0%B5%D0%B9%D1%82%D1%80%D0%BE%D0%BD" TargetMode="External"/><Relationship Id="rId5" Type="http://schemas.openxmlformats.org/officeDocument/2006/relationships/hyperlink" Target="http://znaimo.com.ua/%D0%9F%D1%80%D0%BE%D1%82%D0%BE%D0%BD" TargetMode="External"/><Relationship Id="rId4" Type="http://schemas.openxmlformats.org/officeDocument/2006/relationships/hyperlink" Target="http://znaimo.com.ua/%D0%9D%D1%83%D0%BA%D0%BB%D0%BE%D0%B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znaimo.com.ua/%D0%91%D0%BE%D1%80_%D0%9D%D1%96%D0%BB%D1%8C%D1%81" TargetMode="External"/><Relationship Id="rId2" Type="http://schemas.openxmlformats.org/officeDocument/2006/relationships/hyperlink" Target="http://znaimo.com.ua/%D0%9A%D1%80%D0%B0%D0%BF%D0%BB%D0%B8%D0%BD%D0%BD%D0%B0_%D0%BC%D0%BE%D0%B4%D0%B5%D0%BB%D1%8C_%D1%8F%D0%B4%D1%80%D0%B0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hyperlink" Target="http://znaimo.com.ua/%D0%9E%D0%B1%D0%BE%D0%BB%D0%BE%D1%87%D0%B5%D1%87%D0%BD%D0%B0%D1%8F_%D0%BC%D0%BE%D0%B4%D0%B5%D0%BB%D1%8C_%D1%8F%D0%B4%D1%80%D0%B0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0"/>
            <a:ext cx="8001024" cy="1900812"/>
          </a:xfrm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7000" b="1" i="1" u="sng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Атомне</a:t>
            </a:r>
            <a:r>
              <a:rPr lang="ru-RU" sz="7000" b="1" i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ядро</a:t>
            </a:r>
            <a:r>
              <a:rPr lang="ru-RU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b="1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29322" y="5643578"/>
            <a:ext cx="7406640" cy="1752600"/>
          </a:xfrm>
        </p:spPr>
        <p:txBody>
          <a:bodyPr>
            <a:norm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r>
              <a:rPr lang="ru-RU" sz="30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Соколова Кар</a:t>
            </a:r>
            <a:r>
              <a:rPr lang="en-US" sz="3000" b="1" i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i</a:t>
            </a:r>
            <a:r>
              <a:rPr lang="ru-RU" sz="30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на    </a:t>
            </a:r>
          </a:p>
          <a:p>
            <a:r>
              <a:rPr lang="ru-RU" sz="3000" b="1" i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                     9 </a:t>
            </a:r>
            <a:r>
              <a:rPr lang="ru-RU" sz="3000" b="1" i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клас</a:t>
            </a:r>
            <a:endParaRPr lang="ru-RU" sz="3000" b="1" i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  <a:p>
            <a:endParaRPr lang="ru-RU" sz="3200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  <p:pic>
        <p:nvPicPr>
          <p:cNvPr id="5" name="Рисунок 4" descr="atomic-nucleus-34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1214422"/>
            <a:ext cx="5000660" cy="4500594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7620" y="-214338"/>
            <a:ext cx="7498080" cy="1143000"/>
          </a:xfrm>
        </p:spPr>
        <p:txBody>
          <a:bodyPr/>
          <a:lstStyle/>
          <a:p>
            <a:r>
              <a:rPr lang="ru-RU" b="1" i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План</a:t>
            </a:r>
            <a:endParaRPr lang="ru-RU" b="1" i="1" u="sng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1142984"/>
            <a:ext cx="30524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200" i="1" dirty="0" err="1" smtClean="0"/>
              <a:t>Атомне</a:t>
            </a:r>
            <a:r>
              <a:rPr lang="ru-RU" sz="3200" i="1" dirty="0" smtClean="0"/>
              <a:t> ядро. </a:t>
            </a:r>
            <a:endParaRPr lang="ru-RU" sz="32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89610" y="1928802"/>
            <a:ext cx="40010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200" i="1" dirty="0" err="1" smtClean="0"/>
              <a:t>Відкриття</a:t>
            </a:r>
            <a:r>
              <a:rPr lang="ru-RU" sz="3200" i="1" dirty="0" smtClean="0"/>
              <a:t> атома. </a:t>
            </a:r>
            <a:endParaRPr lang="ru-RU" sz="32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2714620"/>
            <a:ext cx="63946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200" i="1" dirty="0" smtClean="0"/>
              <a:t>Характеристики </a:t>
            </a:r>
            <a:r>
              <a:rPr lang="ru-RU" sz="3200" i="1" dirty="0" err="1" smtClean="0"/>
              <a:t>атомних</a:t>
            </a:r>
            <a:r>
              <a:rPr lang="ru-RU" sz="3200" i="1" dirty="0" smtClean="0"/>
              <a:t> ядер .</a:t>
            </a:r>
            <a:endParaRPr lang="ru-RU" sz="3200" i="1" dirty="0"/>
          </a:p>
        </p:txBody>
      </p:sp>
      <p:pic>
        <p:nvPicPr>
          <p:cNvPr id="8" name="Рисунок 7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0"/>
            <a:ext cx="3357554" cy="2786058"/>
          </a:xfrm>
          <a:prstGeom prst="rect">
            <a:avLst/>
          </a:prstGeom>
        </p:spPr>
      </p:pic>
      <p:pic>
        <p:nvPicPr>
          <p:cNvPr id="7" name="Рисунок 6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3786190"/>
            <a:ext cx="3214710" cy="307181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000100" y="3500438"/>
            <a:ext cx="63253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200" i="1" dirty="0" err="1" smtClean="0"/>
              <a:t>Гіпотези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будови</a:t>
            </a:r>
            <a:r>
              <a:rPr lang="ru-RU" sz="3200" i="1" dirty="0" smtClean="0"/>
              <a:t> атомного ядра.</a:t>
            </a:r>
            <a:endParaRPr lang="ru-RU" sz="3200" i="1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64" y="0"/>
            <a:ext cx="7498080" cy="1143000"/>
          </a:xfrm>
        </p:spPr>
        <p:txBody>
          <a:bodyPr/>
          <a:lstStyle/>
          <a:p>
            <a:r>
              <a:rPr lang="ru-RU" sz="4400" i="1" dirty="0" err="1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Атомне</a:t>
            </a:r>
            <a:r>
              <a:rPr lang="ru-RU" sz="4400" i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ядро</a:t>
            </a:r>
            <a:endParaRPr lang="ru-RU" dirty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071546"/>
            <a:ext cx="8358214" cy="4800600"/>
          </a:xfrm>
        </p:spPr>
        <p:txBody>
          <a:bodyPr>
            <a:normAutofit/>
          </a:bodyPr>
          <a:lstStyle/>
          <a:p>
            <a:r>
              <a:rPr lang="ru-RU" sz="2800" b="1" i="1" dirty="0" err="1" smtClean="0"/>
              <a:t>Атомне</a:t>
            </a:r>
            <a:r>
              <a:rPr lang="ru-RU" sz="2800" b="1" i="1" dirty="0" smtClean="0"/>
              <a:t> ядро</a:t>
            </a:r>
            <a:r>
              <a:rPr lang="ru-RU" sz="2800" i="1" dirty="0" smtClean="0"/>
              <a:t> - центральна </a:t>
            </a:r>
            <a:r>
              <a:rPr lang="ru-RU" sz="2800" i="1" dirty="0" err="1" smtClean="0"/>
              <a:t>частина</a:t>
            </a:r>
            <a:r>
              <a:rPr lang="ru-RU" sz="2800" i="1" dirty="0" smtClean="0"/>
              <a:t> </a:t>
            </a:r>
            <a:r>
              <a:rPr lang="ru-RU" sz="2800" i="1" dirty="0" smtClean="0">
                <a:hlinkClick r:id="rId2" tooltip="Атом"/>
              </a:rPr>
              <a:t>атома</a:t>
            </a:r>
            <a:r>
              <a:rPr lang="ru-RU" sz="2800" i="1" dirty="0" smtClean="0"/>
              <a:t>, в </a:t>
            </a:r>
            <a:r>
              <a:rPr lang="ru-RU" sz="2800" i="1" dirty="0" err="1" smtClean="0"/>
              <a:t>якій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зосереджена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основна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його</a:t>
            </a:r>
            <a:r>
              <a:rPr lang="ru-RU" sz="2800" i="1" dirty="0" smtClean="0"/>
              <a:t> </a:t>
            </a:r>
            <a:r>
              <a:rPr lang="ru-RU" sz="2800" i="1" dirty="0" err="1" smtClean="0">
                <a:hlinkClick r:id="rId3" tooltip="Маса"/>
              </a:rPr>
              <a:t>маса</a:t>
            </a:r>
            <a:r>
              <a:rPr lang="ru-RU" sz="2800" i="1" dirty="0" smtClean="0"/>
              <a:t> (</a:t>
            </a:r>
            <a:r>
              <a:rPr lang="ru-RU" sz="2800" i="1" dirty="0" err="1" smtClean="0"/>
              <a:t>більше</a:t>
            </a:r>
            <a:r>
              <a:rPr lang="ru-RU" sz="2800" i="1" dirty="0" smtClean="0"/>
              <a:t> 99,9%). Ядро </a:t>
            </a:r>
            <a:r>
              <a:rPr lang="ru-RU" sz="2800" i="1" dirty="0" err="1" smtClean="0"/>
              <a:t>заряджена</a:t>
            </a:r>
            <a:r>
              <a:rPr lang="ru-RU" sz="2800" i="1" dirty="0" smtClean="0"/>
              <a:t> позитивно, заряд ядра </a:t>
            </a:r>
            <a:r>
              <a:rPr lang="ru-RU" sz="2800" i="1" dirty="0" err="1" smtClean="0"/>
              <a:t>визначає</a:t>
            </a:r>
            <a:r>
              <a:rPr lang="ru-RU" sz="2800" i="1" dirty="0" smtClean="0"/>
              <a:t> </a:t>
            </a:r>
            <a:r>
              <a:rPr lang="ru-RU" sz="2800" i="1" dirty="0" err="1" smtClean="0">
                <a:hlinkClick r:id="rId4" tooltip="Хімічний елемент"/>
              </a:rPr>
              <a:t>хімічний</a:t>
            </a:r>
            <a:r>
              <a:rPr lang="ru-RU" sz="2800" i="1" dirty="0" smtClean="0">
                <a:hlinkClick r:id="rId4" tooltip="Хімічний елемент"/>
              </a:rPr>
              <a:t> </a:t>
            </a:r>
            <a:r>
              <a:rPr lang="ru-RU" sz="2800" i="1" dirty="0" err="1" smtClean="0">
                <a:hlinkClick r:id="rId4" tooltip="Хімічний елемент"/>
              </a:rPr>
              <a:t>елемент</a:t>
            </a:r>
            <a:r>
              <a:rPr lang="ru-RU" sz="2800" i="1" dirty="0" smtClean="0"/>
              <a:t>, до </a:t>
            </a:r>
            <a:r>
              <a:rPr lang="ru-RU" sz="2800" i="1" dirty="0" err="1" smtClean="0"/>
              <a:t>якого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належить</a:t>
            </a:r>
            <a:r>
              <a:rPr lang="ru-RU" sz="2800" i="1" dirty="0" smtClean="0"/>
              <a:t> атом. </a:t>
            </a:r>
            <a:endParaRPr lang="ru-RU" sz="2800" i="1" dirty="0"/>
          </a:p>
        </p:txBody>
      </p:sp>
      <p:pic>
        <p:nvPicPr>
          <p:cNvPr id="4" name="Рисунок 3" descr="made+in+kharkiv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7422" y="2786058"/>
            <a:ext cx="4929222" cy="4071942"/>
          </a:xfrm>
          <a:prstGeom prst="rect">
            <a:avLst/>
          </a:prstGeom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0"/>
            <a:ext cx="7498080" cy="1143000"/>
          </a:xfrm>
        </p:spPr>
        <p:txBody>
          <a:bodyPr/>
          <a:lstStyle/>
          <a:p>
            <a:r>
              <a:rPr lang="en-US" sz="4400" i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	</a:t>
            </a:r>
            <a:r>
              <a:rPr lang="ru-RU" sz="4400" i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4400" i="1" dirty="0" err="1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Відкриття</a:t>
            </a:r>
            <a:r>
              <a:rPr lang="ru-RU" sz="4400" i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атома</a:t>
            </a:r>
            <a:endParaRPr lang="ru-RU" dirty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928662" y="1071546"/>
            <a:ext cx="8215338" cy="2928958"/>
          </a:xfrm>
        </p:spPr>
        <p:txBody>
          <a:bodyPr>
            <a:normAutofit/>
          </a:bodyPr>
          <a:lstStyle/>
          <a:p>
            <a:r>
              <a:rPr lang="ru-RU" sz="2300" i="1" dirty="0" err="1" smtClean="0"/>
              <a:t>Вузький</a:t>
            </a:r>
            <a:r>
              <a:rPr lang="ru-RU" sz="2300" i="1" dirty="0" smtClean="0"/>
              <a:t> пучок </a:t>
            </a:r>
            <a:r>
              <a:rPr lang="ru-RU" sz="2300" i="1" dirty="0" err="1" smtClean="0"/>
              <a:t>швидких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альфа-частинок</a:t>
            </a:r>
            <a:r>
              <a:rPr lang="ru-RU" sz="2300" i="1" dirty="0" smtClean="0"/>
              <a:t>  1 </a:t>
            </a:r>
            <a:r>
              <a:rPr lang="ru-RU" sz="2300" i="1" dirty="0" err="1" smtClean="0"/>
              <a:t>спрямовувався</a:t>
            </a:r>
            <a:r>
              <a:rPr lang="ru-RU" sz="2300" i="1" dirty="0" smtClean="0"/>
              <a:t> на </a:t>
            </a:r>
            <a:r>
              <a:rPr lang="ru-RU" sz="2300" i="1" dirty="0" err="1" smtClean="0"/>
              <a:t>тонку</a:t>
            </a:r>
            <a:r>
              <a:rPr lang="ru-RU" sz="2300" i="1" dirty="0" smtClean="0"/>
              <a:t> золоту </a:t>
            </a:r>
            <a:r>
              <a:rPr lang="ru-RU" sz="2300" i="1" dirty="0" err="1" smtClean="0"/>
              <a:t>чи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платинову</a:t>
            </a:r>
            <a:r>
              <a:rPr lang="ru-RU" sz="2300" i="1" dirty="0" smtClean="0"/>
              <a:t> пластинку 2, за </a:t>
            </a:r>
            <a:r>
              <a:rPr lang="ru-RU" sz="2300" i="1" dirty="0" err="1" smtClean="0"/>
              <a:t>якою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розміщувався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екран</a:t>
            </a:r>
            <a:r>
              <a:rPr lang="ru-RU" sz="2300" i="1" dirty="0" smtClean="0"/>
              <a:t> 3, </a:t>
            </a:r>
            <a:r>
              <a:rPr lang="ru-RU" sz="2300" i="1" dirty="0" err="1" smtClean="0"/>
              <a:t>здатний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фіксувати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їх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попадання</a:t>
            </a:r>
            <a:r>
              <a:rPr lang="ru-RU" sz="2300" i="1" dirty="0" smtClean="0"/>
              <a:t> на </a:t>
            </a:r>
            <a:r>
              <a:rPr lang="ru-RU" sz="2300" i="1" dirty="0" err="1" smtClean="0"/>
              <a:t>екран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спалахами</a:t>
            </a:r>
            <a:r>
              <a:rPr lang="ru-RU" sz="2300" i="1" dirty="0" smtClean="0"/>
              <a:t>. За </a:t>
            </a:r>
            <a:r>
              <a:rPr lang="ru-RU" sz="2300" i="1" dirty="0" err="1" smtClean="0"/>
              <a:t>допомогою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спеціального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оптичного</a:t>
            </a:r>
            <a:r>
              <a:rPr lang="ru-RU" sz="2300" i="1" dirty="0" smtClean="0"/>
              <a:t> пристрою 4 </a:t>
            </a:r>
            <a:r>
              <a:rPr lang="ru-RU" sz="2300" i="1" dirty="0" err="1" smtClean="0"/>
              <a:t>можна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була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спостерігати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і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вимірювати</a:t>
            </a:r>
            <a:r>
              <a:rPr lang="ru-RU" sz="2300" i="1" dirty="0" smtClean="0"/>
              <a:t> кут </a:t>
            </a:r>
            <a:r>
              <a:rPr lang="ru-RU" sz="2300" i="1" dirty="0" err="1" smtClean="0"/>
              <a:t>відхилення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ф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альфачастинок</a:t>
            </a:r>
            <a:endParaRPr lang="ru-RU" sz="2300" i="1" dirty="0" smtClean="0"/>
          </a:p>
          <a:p>
            <a:endParaRPr lang="ru-RU" sz="2400" i="1" dirty="0"/>
          </a:p>
        </p:txBody>
      </p:sp>
      <p:pic>
        <p:nvPicPr>
          <p:cNvPr id="6" name="Рисунок 5" descr="302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3214686"/>
            <a:ext cx="5572164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1000100" y="6211669"/>
            <a:ext cx="81439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err="1" smtClean="0"/>
              <a:t>Дослід</a:t>
            </a:r>
            <a:r>
              <a:rPr lang="ru-RU" sz="2000" i="1" dirty="0" smtClean="0"/>
              <a:t> Е. Резерфорда </a:t>
            </a:r>
            <a:r>
              <a:rPr lang="ru-RU" sz="2000" i="1" dirty="0" err="1" smtClean="0"/>
              <a:t>започаткував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основи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сучасних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уявлень</a:t>
            </a:r>
            <a:r>
              <a:rPr lang="ru-RU" sz="2000" i="1" dirty="0" smtClean="0"/>
              <a:t> про </a:t>
            </a:r>
            <a:r>
              <a:rPr lang="ru-RU" sz="2000" i="1" dirty="0" err="1" smtClean="0"/>
              <a:t>будову</a:t>
            </a:r>
            <a:r>
              <a:rPr lang="ru-RU" sz="2000" i="1" dirty="0" smtClean="0"/>
              <a:t> атома  1911 р…</a:t>
            </a:r>
            <a:endParaRPr lang="ru-RU" sz="2000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GraphicRez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428736"/>
            <a:ext cx="4286280" cy="428628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000100" y="500042"/>
            <a:ext cx="38077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u="sng" dirty="0" smtClean="0">
                <a:effectLst>
                  <a:reflection blurRad="6350" stA="55000" endA="300" endPos="45500" dir="5400000" sy="-100000" algn="bl" rotWithShape="0"/>
                </a:effectLst>
              </a:rPr>
              <a:t>Модель атома Томсона</a:t>
            </a:r>
            <a:endParaRPr lang="ru-RU" sz="2800" i="1" u="sng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60236" y="1857364"/>
            <a:ext cx="4383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u="sng" dirty="0" smtClean="0">
                <a:effectLst>
                  <a:reflection blurRad="6350" stA="55000" endA="300" endPos="45500" dir="5400000" sy="-100000" algn="bl" rotWithShape="0"/>
                </a:effectLst>
              </a:rPr>
              <a:t>Модель атома Резерфорда</a:t>
            </a:r>
            <a:endParaRPr lang="ru-RU" sz="2800" u="sng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8" name="Рисунок 7" descr="GraphicRez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2643182"/>
            <a:ext cx="4143404" cy="3571900"/>
          </a:xfrm>
          <a:prstGeom prst="rect">
            <a:avLst/>
          </a:prstGeom>
        </p:spPr>
      </p:pic>
      <p:sp>
        <p:nvSpPr>
          <p:cNvPr id="9" name="Овальная выноска 8"/>
          <p:cNvSpPr/>
          <p:nvPr/>
        </p:nvSpPr>
        <p:spPr>
          <a:xfrm>
            <a:off x="6215074" y="0"/>
            <a:ext cx="2714644" cy="164305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effectLst>
                  <a:reflection blurRad="6350" stA="55000" endA="300" endPos="45500" dir="5400000" sy="-100000" algn="bl" rotWithShape="0"/>
                </a:effectLst>
              </a:rPr>
              <a:t>Ц</a:t>
            </a:r>
            <a:r>
              <a:rPr lang="en-US" sz="3200" i="1" dirty="0" err="1" smtClean="0">
                <a:effectLst>
                  <a:reflection blurRad="6350" stA="55000" endA="300" endPos="45500" dir="5400000" sy="-100000" algn="bl" rotWithShape="0"/>
                </a:effectLst>
              </a:rPr>
              <a:t>i</a:t>
            </a:r>
            <a:r>
              <a:rPr lang="ru-RU" sz="3200" i="1" dirty="0" err="1" smtClean="0">
                <a:effectLst>
                  <a:reflection blurRad="6350" stA="55000" endA="300" endPos="45500" dir="5400000" sy="-100000" algn="bl" rotWithShape="0"/>
                </a:effectLst>
              </a:rPr>
              <a:t>каво</a:t>
            </a:r>
            <a:r>
              <a:rPr lang="ru-RU" sz="3200" i="1" dirty="0" smtClean="0">
                <a:effectLst>
                  <a:reflection blurRad="6350" stA="55000" endA="300" endPos="45500" dir="5400000" sy="-100000" algn="bl" rotWithShape="0"/>
                </a:effectLst>
              </a:rPr>
              <a:t>!</a:t>
            </a:r>
            <a:endParaRPr lang="ru-RU" sz="3200" i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-21433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sz="4400" i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Характеристики </a:t>
            </a:r>
            <a:r>
              <a:rPr lang="ru-RU" sz="4400" i="1" dirty="0" err="1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атомних</a:t>
            </a:r>
            <a:r>
              <a:rPr lang="ru-RU" sz="4400" i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ядер</a:t>
            </a:r>
            <a:endParaRPr lang="ru-RU" dirty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928670"/>
            <a:ext cx="8215338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300" i="1" dirty="0" err="1" smtClean="0"/>
              <a:t>Розміри</a:t>
            </a:r>
            <a:r>
              <a:rPr lang="ru-RU" sz="2300" i="1" dirty="0" smtClean="0"/>
              <a:t> ядер </a:t>
            </a:r>
            <a:r>
              <a:rPr lang="ru-RU" sz="2300" i="1" dirty="0" err="1" smtClean="0"/>
              <a:t>різних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атомів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становлять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кілька</a:t>
            </a:r>
            <a:r>
              <a:rPr lang="ru-RU" sz="2300" i="1" dirty="0" smtClean="0"/>
              <a:t> </a:t>
            </a:r>
            <a:r>
              <a:rPr lang="ru-RU" sz="2300" i="1" dirty="0" err="1" smtClean="0">
                <a:hlinkClick r:id="rId2" tooltip="Фемтометра"/>
              </a:rPr>
              <a:t>фемтометра</a:t>
            </a:r>
            <a:r>
              <a:rPr lang="ru-RU" sz="2300" i="1" dirty="0" smtClean="0"/>
              <a:t>, </a:t>
            </a:r>
            <a:r>
              <a:rPr lang="ru-RU" sz="2300" i="1" dirty="0" err="1" smtClean="0"/>
              <a:t>що</a:t>
            </a:r>
            <a:r>
              <a:rPr lang="ru-RU" sz="2300" i="1" dirty="0" smtClean="0"/>
              <a:t> в </a:t>
            </a:r>
            <a:r>
              <a:rPr lang="ru-RU" sz="2300" i="1" dirty="0" err="1" smtClean="0"/>
              <a:t>більш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ніж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в</a:t>
            </a:r>
            <a:r>
              <a:rPr lang="ru-RU" sz="2300" i="1" dirty="0" smtClean="0"/>
              <a:t> 10 </a:t>
            </a:r>
            <a:r>
              <a:rPr lang="ru-RU" sz="2300" i="1" dirty="0" err="1" smtClean="0"/>
              <a:t>тисяч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разів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менше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розмірів</a:t>
            </a:r>
            <a:r>
              <a:rPr lang="ru-RU" sz="2300" i="1" dirty="0" smtClean="0"/>
              <a:t> самого атома.</a:t>
            </a:r>
            <a:r>
              <a:rPr lang="ru-RU" sz="2300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2214554"/>
            <a:ext cx="5034656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300" i="1" dirty="0" err="1" smtClean="0"/>
              <a:t>Атомні</a:t>
            </a:r>
            <a:r>
              <a:rPr lang="ru-RU" sz="2300" i="1" dirty="0" smtClean="0"/>
              <a:t> ядра </a:t>
            </a:r>
            <a:r>
              <a:rPr lang="ru-RU" sz="2300" i="1" dirty="0" err="1" smtClean="0"/>
              <a:t>вивчає</a:t>
            </a:r>
            <a:r>
              <a:rPr lang="ru-RU" sz="2300" i="1" dirty="0" smtClean="0"/>
              <a:t> </a:t>
            </a:r>
            <a:r>
              <a:rPr lang="ru-RU" sz="2300" i="1" dirty="0" err="1" smtClean="0">
                <a:hlinkClick r:id="rId3" tooltip="Ядерна фізика"/>
              </a:rPr>
              <a:t>ядерна</a:t>
            </a:r>
            <a:r>
              <a:rPr lang="ru-RU" sz="2300" i="1" dirty="0" smtClean="0">
                <a:hlinkClick r:id="rId3" tooltip="Ядерна фізика"/>
              </a:rPr>
              <a:t> </a:t>
            </a:r>
            <a:r>
              <a:rPr lang="ru-RU" sz="2300" i="1" dirty="0" err="1" smtClean="0">
                <a:hlinkClick r:id="rId3" tooltip="Ядерна фізика"/>
              </a:rPr>
              <a:t>фізика</a:t>
            </a:r>
            <a:r>
              <a:rPr lang="ru-RU" sz="2300" i="1" dirty="0" smtClean="0"/>
              <a:t>. </a:t>
            </a:r>
            <a:endParaRPr lang="ru-RU" sz="2300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496"/>
            <a:ext cx="8215338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300" i="1" dirty="0" err="1" smtClean="0"/>
              <a:t>Атомне</a:t>
            </a:r>
            <a:r>
              <a:rPr lang="ru-RU" sz="2300" i="1" dirty="0" smtClean="0"/>
              <a:t> ядро ​​</a:t>
            </a:r>
            <a:r>
              <a:rPr lang="ru-RU" sz="2300" i="1" dirty="0" err="1" smtClean="0"/>
              <a:t>складається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з</a:t>
            </a:r>
            <a:r>
              <a:rPr lang="ru-RU" sz="2300" i="1" dirty="0" smtClean="0"/>
              <a:t> </a:t>
            </a:r>
            <a:r>
              <a:rPr lang="ru-RU" sz="2300" i="1" dirty="0" err="1" smtClean="0">
                <a:hlinkClick r:id="rId4" tooltip="Нуклон"/>
              </a:rPr>
              <a:t>нуклонів</a:t>
            </a:r>
            <a:r>
              <a:rPr lang="ru-RU" sz="2300" i="1" dirty="0" smtClean="0"/>
              <a:t> - позитивно </a:t>
            </a:r>
            <a:r>
              <a:rPr lang="ru-RU" sz="2300" i="1" dirty="0" err="1" smtClean="0"/>
              <a:t>заряджених</a:t>
            </a:r>
            <a:r>
              <a:rPr lang="ru-RU" sz="2300" i="1" dirty="0" smtClean="0"/>
              <a:t> </a:t>
            </a:r>
            <a:r>
              <a:rPr lang="ru-RU" sz="2300" i="1" dirty="0" err="1" smtClean="0">
                <a:hlinkClick r:id="rId5" tooltip="Протон"/>
              </a:rPr>
              <a:t>протонів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і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нейтральних</a:t>
            </a:r>
            <a:r>
              <a:rPr lang="ru-RU" sz="2300" i="1" dirty="0" smtClean="0"/>
              <a:t> </a:t>
            </a:r>
            <a:r>
              <a:rPr lang="ru-RU" sz="2300" i="1" dirty="0" err="1" smtClean="0">
                <a:hlinkClick r:id="rId6" tooltip="Нейтрон"/>
              </a:rPr>
              <a:t>нейтронів</a:t>
            </a:r>
            <a:r>
              <a:rPr lang="ru-RU" sz="2300" i="1" dirty="0" smtClean="0"/>
              <a:t>, </a:t>
            </a:r>
            <a:r>
              <a:rPr lang="ru-RU" sz="2300" i="1" dirty="0" err="1" smtClean="0"/>
              <a:t>пов'язані</a:t>
            </a:r>
            <a:r>
              <a:rPr lang="ru-RU" sz="2300" i="1" dirty="0" smtClean="0"/>
              <a:t> </a:t>
            </a:r>
            <a:r>
              <a:rPr lang="ru-RU" sz="2300" i="1" dirty="0" err="1" smtClean="0"/>
              <a:t>між</a:t>
            </a:r>
            <a:r>
              <a:rPr lang="ru-RU" sz="2300" i="1" dirty="0" smtClean="0"/>
              <a:t> собою за </a:t>
            </a:r>
            <a:r>
              <a:rPr lang="ru-RU" sz="2300" i="1" dirty="0" err="1" smtClean="0"/>
              <a:t>допомогою</a:t>
            </a:r>
            <a:r>
              <a:rPr lang="ru-RU" sz="2300" i="1" dirty="0" smtClean="0"/>
              <a:t> </a:t>
            </a:r>
            <a:r>
              <a:rPr lang="ru-RU" sz="2300" i="1" dirty="0" err="1" smtClean="0">
                <a:hlinkClick r:id="rId7" tooltip="Сильна взаємодія"/>
              </a:rPr>
              <a:t>сильної</a:t>
            </a:r>
            <a:r>
              <a:rPr lang="ru-RU" sz="2300" i="1" dirty="0" smtClean="0">
                <a:hlinkClick r:id="rId7" tooltip="Сильна взаємодія"/>
              </a:rPr>
              <a:t> </a:t>
            </a:r>
            <a:r>
              <a:rPr lang="ru-RU" sz="2300" i="1" dirty="0" err="1" smtClean="0">
                <a:hlinkClick r:id="rId7" tooltip="Сильна взаємодія"/>
              </a:rPr>
              <a:t>взаємодії</a:t>
            </a:r>
            <a:endParaRPr lang="ru-RU" sz="2300" i="1" dirty="0"/>
          </a:p>
        </p:txBody>
      </p:sp>
      <p:pic>
        <p:nvPicPr>
          <p:cNvPr id="8" name="Рисунок 7" descr="images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71802" y="4000504"/>
            <a:ext cx="3429024" cy="2857496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sz="4400" i="1" dirty="0" err="1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Гіпотези</a:t>
            </a:r>
            <a:r>
              <a:rPr lang="ru-RU" sz="4400" i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4400" i="1" dirty="0" err="1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будови</a:t>
            </a:r>
            <a:r>
              <a:rPr lang="ru-RU" sz="4400" i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атомного ядра</a:t>
            </a:r>
            <a:endParaRPr lang="ru-RU" dirty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1071546"/>
            <a:ext cx="65008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2000" dirty="0" smtClean="0">
                <a:hlinkClick r:id="rId2" tooltip="Краплинна модель ядра"/>
              </a:rPr>
              <a:t> </a:t>
            </a:r>
            <a:r>
              <a:rPr lang="ru-RU" sz="2000" dirty="0" err="1" smtClean="0">
                <a:hlinkClick r:id="rId2" tooltip="Краплинна модель ядра"/>
              </a:rPr>
              <a:t>Краплинна</a:t>
            </a:r>
            <a:r>
              <a:rPr lang="ru-RU" sz="2000" dirty="0" smtClean="0">
                <a:hlinkClick r:id="rId2" tooltip="Краплинна модель ядра"/>
              </a:rPr>
              <a:t> </a:t>
            </a:r>
            <a:r>
              <a:rPr lang="ru-RU" sz="2000" dirty="0" smtClean="0">
                <a:hlinkClick r:id="rId2" tooltip="Краплинна модель ядра"/>
              </a:rPr>
              <a:t>модель ядра</a:t>
            </a:r>
            <a:r>
              <a:rPr lang="ru-RU" sz="2000" dirty="0" smtClean="0"/>
              <a:t> - </a:t>
            </a:r>
            <a:r>
              <a:rPr lang="ru-RU" sz="2000" dirty="0" err="1" smtClean="0"/>
              <a:t>запропонована</a:t>
            </a:r>
            <a:r>
              <a:rPr lang="ru-RU" sz="2000" dirty="0" smtClean="0"/>
              <a:t> в 1936 </a:t>
            </a:r>
            <a:r>
              <a:rPr lang="ru-RU" sz="2000" dirty="0" err="1" smtClean="0"/>
              <a:t>році</a:t>
            </a:r>
            <a:r>
              <a:rPr lang="ru-RU" sz="2000" dirty="0" smtClean="0"/>
              <a:t> </a:t>
            </a:r>
            <a:r>
              <a:rPr lang="ru-RU" sz="2000" dirty="0" err="1" smtClean="0">
                <a:hlinkClick r:id="rId3" tooltip="Бор, Нільс"/>
              </a:rPr>
              <a:t>Нільсом</a:t>
            </a:r>
            <a:r>
              <a:rPr lang="ru-RU" sz="2000" dirty="0" smtClean="0">
                <a:hlinkClick r:id="rId3" tooltip="Бор, Нільс"/>
              </a:rPr>
              <a:t> Бором</a:t>
            </a:r>
            <a:r>
              <a:rPr lang="ru-RU" sz="2000" dirty="0" smtClean="0"/>
              <a:t>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1928802"/>
            <a:ext cx="8143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1900" dirty="0" smtClean="0">
                <a:hlinkClick r:id="rId4" tooltip="Оболочечная модель ядра"/>
              </a:rPr>
              <a:t> </a:t>
            </a:r>
            <a:r>
              <a:rPr lang="ru-RU" sz="2000" dirty="0" smtClean="0">
                <a:hlinkClick r:id="rId4" tooltip="Оболочечная модель ядра"/>
              </a:rPr>
              <a:t>Оболочечная </a:t>
            </a:r>
            <a:r>
              <a:rPr lang="ru-RU" sz="2000" dirty="0" smtClean="0">
                <a:hlinkClick r:id="rId4" tooltip="Оболочечная модель ядра"/>
              </a:rPr>
              <a:t>модель ядра</a:t>
            </a:r>
            <a:r>
              <a:rPr lang="ru-RU" sz="2000" dirty="0" smtClean="0"/>
              <a:t> - </a:t>
            </a:r>
            <a:r>
              <a:rPr lang="ru-RU" sz="2000" dirty="0" err="1" smtClean="0"/>
              <a:t>запропонована</a:t>
            </a:r>
            <a:r>
              <a:rPr lang="ru-RU" sz="2000" dirty="0" smtClean="0"/>
              <a:t> в 30-х роках XX </a:t>
            </a:r>
            <a:r>
              <a:rPr lang="ru-RU" sz="2000" dirty="0" err="1" smtClean="0"/>
              <a:t>століття</a:t>
            </a:r>
            <a:r>
              <a:rPr lang="ru-RU" sz="2000" dirty="0" smtClean="0"/>
              <a:t>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2500306"/>
            <a:ext cx="30730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1900" dirty="0" smtClean="0"/>
              <a:t> </a:t>
            </a:r>
            <a:r>
              <a:rPr lang="ru-RU" sz="2000" dirty="0" err="1" smtClean="0"/>
              <a:t>Кластерна</a:t>
            </a:r>
            <a:r>
              <a:rPr lang="ru-RU" sz="2000" dirty="0" smtClean="0"/>
              <a:t> </a:t>
            </a:r>
            <a:r>
              <a:rPr lang="ru-RU" sz="2000" dirty="0" smtClean="0"/>
              <a:t>модель </a:t>
            </a:r>
            <a:r>
              <a:rPr lang="ru-RU" sz="2000" dirty="0" smtClean="0"/>
              <a:t>ядра.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00100" y="3071810"/>
            <a:ext cx="29207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1900" dirty="0" smtClean="0"/>
              <a:t> </a:t>
            </a:r>
            <a:r>
              <a:rPr lang="ru-RU" sz="2000" dirty="0" err="1" smtClean="0"/>
              <a:t>Оптична</a:t>
            </a:r>
            <a:r>
              <a:rPr lang="ru-RU" sz="2000" dirty="0" smtClean="0"/>
              <a:t> </a:t>
            </a:r>
            <a:r>
              <a:rPr lang="ru-RU" sz="2000" dirty="0" smtClean="0"/>
              <a:t>модель </a:t>
            </a:r>
            <a:r>
              <a:rPr lang="ru-RU" sz="2000" dirty="0" smtClean="0"/>
              <a:t>ядра. </a:t>
            </a:r>
            <a:endParaRPr lang="ru-RU" sz="2000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1000100" y="3643314"/>
            <a:ext cx="382395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2000" dirty="0" err="1" smtClean="0"/>
              <a:t>Статистична</a:t>
            </a:r>
            <a:r>
              <a:rPr lang="ru-RU" sz="2000" dirty="0" smtClean="0"/>
              <a:t> модель </a:t>
            </a:r>
            <a:r>
              <a:rPr lang="ru-RU" sz="2000" dirty="0" smtClean="0"/>
              <a:t>ядра. </a:t>
            </a: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00100" y="4143380"/>
            <a:ext cx="31303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1900" dirty="0" smtClean="0"/>
              <a:t> </a:t>
            </a:r>
            <a:r>
              <a:rPr lang="ru-RU" sz="2000" dirty="0" err="1" smtClean="0"/>
              <a:t>Надтекуча</a:t>
            </a:r>
            <a:r>
              <a:rPr lang="ru-RU" sz="2000" dirty="0" smtClean="0"/>
              <a:t> </a:t>
            </a:r>
            <a:r>
              <a:rPr lang="ru-RU" sz="2000" dirty="0" smtClean="0"/>
              <a:t>модель </a:t>
            </a:r>
            <a:r>
              <a:rPr lang="ru-RU" sz="2000" dirty="0" smtClean="0"/>
              <a:t>ядра. </a:t>
            </a:r>
            <a:endParaRPr lang="ru-RU" sz="2000" dirty="0" smtClean="0"/>
          </a:p>
        </p:txBody>
      </p:sp>
      <p:pic>
        <p:nvPicPr>
          <p:cNvPr id="12" name="Рисунок 11" descr="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8" y="2571744"/>
            <a:ext cx="4143404" cy="385765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14290"/>
            <a:ext cx="7498080" cy="1857380"/>
          </a:xfrm>
        </p:spPr>
        <p:txBody>
          <a:bodyPr>
            <a:prstTxWarp prst="textPlain">
              <a:avLst>
                <a:gd name="adj" fmla="val 49625"/>
              </a:avLst>
            </a:prstTxWarp>
          </a:bodyPr>
          <a:lstStyle/>
          <a:p>
            <a:r>
              <a:rPr lang="ru-RU" i="1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Дякую</a:t>
            </a:r>
            <a:r>
              <a:rPr lang="ru-RU" i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 за </a:t>
            </a:r>
            <a:r>
              <a:rPr lang="ru-RU" i="1" dirty="0" err="1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увагу</a:t>
            </a:r>
            <a:r>
              <a:rPr lang="ru-RU" i="1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!</a:t>
            </a:r>
            <a:endParaRPr lang="ru-RU" i="1" dirty="0"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7" name="Рисунок 6" descr="с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2143116"/>
            <a:ext cx="4429156" cy="3929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261</TotalTime>
  <Words>189</Words>
  <PresentationFormat>Экран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Атомне ядро </vt:lpstr>
      <vt:lpstr>План</vt:lpstr>
      <vt:lpstr>Атомне ядро</vt:lpstr>
      <vt:lpstr>  Відкриття атома</vt:lpstr>
      <vt:lpstr>Слайд 5</vt:lpstr>
      <vt:lpstr>Характеристики атомних ядер</vt:lpstr>
      <vt:lpstr>Гіпотези будови атомного ядра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Атомне ядро  </dc:title>
  <dc:creator>кв</dc:creator>
  <cp:lastModifiedBy>кв</cp:lastModifiedBy>
  <cp:revision>28</cp:revision>
  <dcterms:created xsi:type="dcterms:W3CDTF">2013-05-15T13:49:50Z</dcterms:created>
  <dcterms:modified xsi:type="dcterms:W3CDTF">2013-05-17T17:17:26Z</dcterms:modified>
</cp:coreProperties>
</file>