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72" r:id="rId9"/>
    <p:sldId id="273" r:id="rId10"/>
    <p:sldId id="264" r:id="rId11"/>
    <p:sldId id="263" r:id="rId12"/>
    <p:sldId id="265" r:id="rId13"/>
    <p:sldId id="266" r:id="rId14"/>
    <p:sldId id="267" r:id="rId15"/>
    <p:sldId id="268" r:id="rId16"/>
    <p:sldId id="269" r:id="rId17"/>
    <p:sldId id="270" r:id="rId18"/>
    <p:sldId id="271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57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755890B-EB37-4CA9-A251-C51C3A6D864A}" type="datetimeFigureOut">
              <a:rPr lang="ru-RU" smtClean="0"/>
              <a:t>27.01.2014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66C707-5BB5-4021-9504-23AA354E10C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66C707-5BB5-4021-9504-23AA354E10C7}" type="slidenum">
              <a:rPr lang="ru-RU" smtClean="0"/>
              <a:t>16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C9F19543-8A77-4DBF-9F38-13A33D34191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550F8544-62A4-472D-895E-1FE1F1712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9543-8A77-4DBF-9F38-13A33D34191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F8544-62A4-472D-895E-1FE1F1712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9543-8A77-4DBF-9F38-13A33D34191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F8544-62A4-472D-895E-1FE1F1712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C9F19543-8A77-4DBF-9F38-13A33D34191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F8544-62A4-472D-895E-1FE1F1712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C9F19543-8A77-4DBF-9F38-13A33D34191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550F8544-62A4-472D-895E-1FE1F1712E58}" type="slidenum">
              <a:rPr lang="ru-RU" smtClean="0"/>
              <a:pPr/>
              <a:t>‹#›</a:t>
            </a:fld>
            <a:endParaRPr lang="ru-RU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9F19543-8A77-4DBF-9F38-13A33D34191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50F8544-62A4-472D-895E-1FE1F1712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C9F19543-8A77-4DBF-9F38-13A33D34191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550F8544-62A4-472D-895E-1FE1F1712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F19543-8A77-4DBF-9F38-13A33D34191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0F8544-62A4-472D-895E-1FE1F1712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C9F19543-8A77-4DBF-9F38-13A33D34191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550F8544-62A4-472D-895E-1FE1F1712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C9F19543-8A77-4DBF-9F38-13A33D34191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550F8544-62A4-472D-895E-1FE1F1712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C9F19543-8A77-4DBF-9F38-13A33D34191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550F8544-62A4-472D-895E-1FE1F1712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C9F19543-8A77-4DBF-9F38-13A33D341910}" type="datetimeFigureOut">
              <a:rPr lang="ru-RU" smtClean="0"/>
              <a:pPr/>
              <a:t>27.01.2014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550F8544-62A4-472D-895E-1FE1F1712E5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hyperlink" Target="http://znaimo.com.ua/%D0%9F%D1%80%D0%BE%D0%BC%D0%B5%D0%BD%D0%B5%D0%B2%D0%B0_%D1%85%D0%B2%D0%BE%D1%80%D0%BE%D0%B1%D0%B0" TargetMode="External"/><Relationship Id="rId7" Type="http://schemas.openxmlformats.org/officeDocument/2006/relationships/image" Target="../media/image30.jpeg"/><Relationship Id="rId2" Type="http://schemas.openxmlformats.org/officeDocument/2006/relationships/hyperlink" Target="http://znaimo.com.ua/%D0%86%D0%BE%D0%BD%D1%96%D0%B7%D1%83%D1%8E%D1%87%D0%B5_%D0%B2%D0%B8%D0%BF%D1%80%D0%BE%D0%BC%D1%96%D0%BD%D1%8E%D0%B2%D0%B0%D0%BD%D0%BD%D1%8F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znaimo.com.ua/%D0%9C%D1%83%D1%82%D0%B0%D1%86%D1%96%D1%8F" TargetMode="External"/><Relationship Id="rId5" Type="http://schemas.openxmlformats.org/officeDocument/2006/relationships/hyperlink" Target="http://znaimo.com.ua/%D0%97%D0%BB%D0%BE%D1%8F%D0%BA%D1%96%D1%81%D0%BD%D0%B0_%D0%BF%D1%83%D1%85%D0%BB%D0%B8%D0%BD%D0%B0" TargetMode="External"/><Relationship Id="rId4" Type="http://schemas.openxmlformats.org/officeDocument/2006/relationships/hyperlink" Target="http://znaimo.com.ua/%D0%9E%D0%BF%D1%96%D0%BA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9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2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11560" y="-747464"/>
            <a:ext cx="8350944" cy="2160240"/>
          </a:xfrm>
        </p:spPr>
        <p:txBody>
          <a:bodyPr>
            <a:normAutofit/>
          </a:bodyPr>
          <a:lstStyle/>
          <a:p>
            <a:r>
              <a:rPr lang="uk-UA" sz="5400" dirty="0" smtClean="0"/>
              <a:t>Електромагнітні хвилі </a:t>
            </a:r>
            <a:endParaRPr lang="ru-RU" sz="5400" dirty="0"/>
          </a:p>
        </p:txBody>
      </p:sp>
      <p:pic>
        <p:nvPicPr>
          <p:cNvPr id="23554" name="Picture 2" descr="http://fizika.net.ua/uploads/posts/2009-02/1235135047_el_hvy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72816"/>
            <a:ext cx="3145210" cy="204059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23556" name="Picture 4" descr="http://shkola.ua/web/uploads/book/103/images/iFxPRsn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4149080"/>
            <a:ext cx="3168352" cy="1779063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23558" name="AutoShape 6" descr="data:image/jpeg;base64,/9j/4AAQSkZJRgABAQAAAQABAAD/2wCEAAkGBxQSEhUUExQUFhQXGBcYGBgYGBccGRgWGBgYGBwXFx0YHyghHBwlHBUaIjElJikrLi4uGh8zODMsNygtLisBCgoKBQUFDgUFDisZExkrKysrKysrKysrKysrKysrKysrKysrKysrKysrKysrKysrKysrKysrKysrKysrKysrK//AABEIAMIA7wMBIgACEQEDEQH/xAAcAAACAgMBAQAAAAAAAAAAAAAABgUHAQMEAgj/xABSEAACAQMDAgMFAgYMCwYHAAABAgMABBEFEiETMQZBURQiMmFxByNCUoGRsdEVJDM1U1RydIKSk6EWJTRDRGJzg7TB01VjZLPS4XWUoqOkwvD/xAAUAQEAAAAAAAAAAAAAAAAAAAAA/8QAFBEBAAAAAAAAAAAAAAAAAAAAAP/aAAwDAQACEQMRAD8AvGiiigKKKKAooooCiiigKKKKApF8ca1JukhhkWJIEjkuJS4QhZGISNWwdudrMxAJwABych6qqvtB0tGa8t5WkUXnQlhdULnqRZV1IHdVAVto5wzHyoFDVtXaAe1wNa3cAYLI0L3Ec8bHgBpGcvzjgnI9RirO+zrxMbpdjv1MxiWKUgBniLMhWQDjqRupViMA8HAziqUeW2sLS4tre4F7cXgSMmJG6aIrZAGeWkLcAD5VYf2O6E8Tru728TrIc5AnuHDmEYPBRETd83oLeFFYArNAUUUUBRRRQFFFFAUUUUBRRRQFFFFAUUUUBRRRQFFFYJoAmsK1LV7cyXkjW8LFIUOJpweWPIa3ix2b8Z/wew5Puz9nbrGoRRhVAAHPAH1oOiiiigKKKKAri1TTIrhCkyh1yGAPkw5DKRyrA8gjmu2sGgpltO2arBAs0nSkuLiJ+VD7YreKZR1VUSbi0xydxJA7+tu6bp8cCCOJFRB2VRgcnJP1J86q/U+Nbs8nH7dvMfT2O24//vWrZWgzRRRQFFFFAUVgmoNvFtmGZTcR7lAYjPZSdoJ+RJHNBO0VDW/ie1kAZJkZWYICDwXYooH55Yx/SFTAoM0UUUBRRRQFFFFAUUUUBRRRQYJpf8QXjyOtpbsVlkG55FwTDD2LDyEjZKpnzyeduKk9Yv1gieVskIpOB3Y+SqB3JOAPrXH4b0pokZ5dpuZjvmIyRu8kUnuiD3R/70EhY2aQosaDaijAH/MnzPz88mtszgDJIwOT8h6mvbUtlTfyMv8AocZwwI/yiUE5HfmJTjP4zfIchK6TqHXBdVIjz7jH/OL+Oo7hfTPfGakRXhFxXn2hd2zcN+N23I3bc4zjvjPnQbaKKKArBrNYNBVOqOBrll/PLzP19itv11a1VJfrjXLTPY315j/5K1H6f01ba0GaKK8k0Gm7vI4lLyOiIO7MwUD6k8VDjxrYfxqM/TJ/QKjtB01b2T264VZBvPsqNykUSnAkAPHUfG7PpgU3HjJzQQLeM7E/6TH/APV+qqlvLqM3RYTWgi6cSD7wZ+7uN+3+qfpVi332qabEwBnZjnHuxuec49PWq7vZbOa4WZZ5wwQHi1kKlfaGkDZzwfIfQ0Gzw/qKBYFe4g3JcBm++T4DcWbq3J8lik48tp9auuy1GKUZikjkHqjq36DVIadJbLIv3zEAwEb7aUA7HgYn4Ty3Txj5r605amsF9Ko0+KETKyM9yHEUkXvAsAijqOcDkMAvI5PIoLHBrNeVNZzQGaM0oX1vPcX8saXk1ukUMLBY1iIZpDLlm3qx/BFbT4XucY/ZW87/AIttn8/SoGuilzwLeyS2pMzmR1muIt5wCwimeMFgoABwopizQZooooCsGs1zaheJCjSSuqRqCWZiAAAO5JoIS8PtN4IcZitgssmRw0zHMKj+SEZz82T05Yc4H0qr9P1mZIWlZ1slnkeVnmXfczFidq28IIOAgRQWBbj4fXbHo0k65FpNNuwTJqU5XjuCIIxgd+QQhoGzxDqykrapKiySkhjvUNHEMb278MdwVfmc+RqYsoEiRY41CoqhVA7BQMAVW2keHZrmJZltNIVH5VWglJK5IV87hjcOQMedetU0CeFDI9usKIC5msLlonUAEk9KVdjDA5yfpzQPet6t0gqRgPcS5EUZON23G529ETcCx+YHcivWk6QsILFi8z4Mkpxuc+g9FHkvl8+TVZaV4huLaWSY7r9NiLIrRtFewRrzkwN8SknJK4BwDnin6DxdbSWntUL9VDgKq43mRsBYseTknGD9e1AwB691B6Lp8is1xcHM8gAIUkxwoOelH2yM8ljyx9AABLxyhiQCDg4ODnB9D6Hmg21g1msGgqW/H+O7Pz/b173/AJnbVbS1U15+/ln/AD2+/wCCtqtqgK8SplSD5givdeJTwcnAweaCA+zxcabZj0gQfmFMD0v/AGfgDTrQA5HRTB9Rjv2FMD0CBffadp6s0bJIWXOQ8QUe7nJBlwD2OKSX1S1uQ8qG7CHD7VtsKNrzFQG3AH90Ix57fzTfivxrE1xavPZXfQjMhYTwFF6p2CJiZBt2gGTOe2QagLq+gnLFI7z7yOQDpm3KlDNccx89gxYDHkooOZr1xKm2cxZeIjNpK5AR42QsQxBOVTtgE+mam762l1C5SJdQBniZWD7YrZ1JOTtQgzSEL+D7o57moKbV7WBgzm5jYNEdrpEd2x1bOUcnkRny9KdtT1631cCK2FuCxUCeZgkiHIO63Xbud1OMYIAPrQMq+FZ/+1L/AP8Axv8Ao17/AMFJv+1NQ/Pbf9CmSFcDGSccZPc/M/OtlAj+GrWSDVbqJp5ZwbW3fdL092epMuPu1UY49POnY1Aax4St7mYTP1klCBN0U0kRKAkgN02GcFj+eudfA0A7TX3Yj/LLnz+r0EP4P0Rp4JHF3dw5ubsbYnjCjFzIOAyMQeM9/M1J3Hhy7jy9vqFwXHIS4EUkTeobaisPqDxU/o2lx2sQiiBCAk8ksSzEszMTySSSST613YoIbwzrRuUYOnTniYxzR5zscc8HzVhhgfQ1NUpaX7us3YHAa2tnI9X3zLu+uFA/JTbQc97dpEjPIwREUszMcBVHcmqq1zWzdXEClA00jL7NA6kx2yt8N1dAfFIy8qhxgZqa+0zXemOmVV4ok68ynPvsW229ucH/ADjhiRjkR168P6EbeSzWY77mZp7qdz3MqxqoX+SnW2he3agYtA8Mx2xMrFprl/jnk5dvkvki88KuBW3xNgw9I5zOyw+621tr8OVPqE3Hj0qZFL+pEvqFsgxtijnmbI5ydkSbf6z/AN1BNwwhFVVGFUBQPQAAAf3VCeIgJ5YbTyZurKP+5iI4PyaQqMHuN1MFL+gfeXN3ORxuW3jPqkIJYj/eSuP6AoO3VtGiuQvVTLKdyOMh0b8ZHHKn6VTeqW0tnce3W2HdJGQOUCx3ezIdWUcJLjcoccPhsYPe4vE140Nu7R46p2xx57dWRgiZ/pMDWubQ4jaezP8AuQjC5zgjaP3QHyYEbs+tBC6f4wW/gi9iYCWYNu3ZPs6pjeXx+ENwC+pOeQDU/Y20FjA2MRxIGd2Y+fxPI58yTkk+dUBpXiubSrieSEb45vfPUjcLcKrMBPGy42hsk55GSflVvaTeHVGSRo3jtY9p2P3ln/FcHvGnBH4xYHyoHG3nV1V1OVYAg4IyCMjvz51sqE03VWlkkKqBbJlRIxOZJF+Ip5dMdt3md3pXTq+sJBbPcHLIqhhswS+cABPXJIA+tBXGpXMUWr28kzpHGl3eku7Kqgm1tQMluOcmntvG2nD/AE+0/t4j+hqpfVPFRivhNdwKVS4mJh2b1LskUbxiTcVMiqiHBHc/MVd+mWVrLEkiQw7HUMPu07MAR5elBzf4c6b/AB61/tk/XXFfawb5TDYliknuy3IBCRoQQTEWGJJMcADgZyTwAWKPSoV7QxD6Iv6q6RHjtxQarK2WJFRBhUUKo9AAAP0VuavVeXPFBX3ifx1cWy+9pc7KW6Y3yRbXZjhFUIXLFjxjFV7qlyZQh9kuoAEmJSO5jjIUyT7o2DQEqR96MemPOnjxD4luhLFK+kXRFuWdTujZQWUrvPTDkEAntzyaWJNaWRhL7KSGW4bd7QFOwSXO84eHGc9QgHyC0ENZ6dZI6brW5DFoweYJV3FgQCSVcltvPHnTtPZqZLi3cxWdvczRsizQyIyuAgYwMx6QlYqMYJwRnaaTf8IbLeuI7okSQkdJopQWUnC/CvPqBzyMU+33iVdQL27Tw2sDnpyJLFILjLjGzMmI4pDnjgnkEUFkxivdaoFwAOeMDnvx9a20BRRRQFFFFAsWjH9mJ89hZW+Of++uM5pnpT0/9+rr+Z2v/mT02UFPG39r1mJScxvPPcOGHdbTFvGvzAkEjj+XVhGUNqQQgZS1LA+f3koBH/2hSX4NXdqUTuAJPZJzt/FZrt9y/kpwiYfso3HPsac58us/GP8AnQMQqBszv1G4PlHBbqPq7zOcfkCfmqepf0lSL6+9Nttjj/UkoGA1C+EHD2qSBQvU3yEAEcu7MeD581NGoXwYc2UH8gDn5Eig0+I2LXFjEDwZmkZeOVijYg/kdkP5q9eNJttoycjrNHbgjuOu6xH+5zWzUG/btr8ODHcjn4t33RAHywGz9BWrxbIAkBOcG6th+UyADPpyRQUp438CvBKUeV5I1ikNuAUyltDglZWbGwDdgHncas/T9MlstMS36hNzOyx7+Mq0xCkp2/c0yR/IzSn9o4SF7lZbvdJcGNpIy4RY7VWwI8AF3Zhuwo4HJPll61h1L6WUBEftHG4EMF9mnC5D857fOg864kY2WQLLbxwmWfGP8nj4EZ/2hBzxyquOM1C3N6Z19lmLJ7WqGOOML+04+TDxjLOdpZvJQnl3Pf4mJ3akBjPs1rjHxbN8278netWh7P2Xu1cKJsytExPvbWjtg2FPcYRDnt3oKtufs7upLySKa4iVQ/Vll6mI1eY84U4+9bbnb6beewr6H0yzWGKOJc7Y0VBnuQoAyfnVL6slnYXBaQT3T28hlZnYrHLey4IB3ERJsUDgAscj8U5urT5XZEZ1CuVBZQchWIGQD54PnQdNFFFAV5k7V6ry1BXGr+MdVhkjQ6XGTK+yPFyGJbBbnCjAAUkngfOkq9Vppme6sYi5Wd9j3MmyPY0+5VAUgNujcgnPJFWDrFxqZlEiadC5hMvSb2rG5WGOV2DkgDgnvSBqesMjJJdwWsLslzlGllzu6kpaMhSQWZidpHC7170GLO4AOFtNhLQhelcZCvyVJV4gCo2jPNMs1pKrXIvpJYYbp0Mkns4YEKAoQSRu6RJgH3mAPOeKUbTxCszoBYXKozxBWEwI3gts+OMd/fz5jB9KfNQ1hppZ4rx7i3t0AEsccAZRE6d5p13+4wDZIC8elBY0WMDHb658q2Vqt8bRt+HAxjtjHGPlittAUUUUBRRRQKen/v1dfzO1/wDMnpspXs/34n7/AORW/pyOtcfLimigqPRnEGtQh25Jv4DycBzN7Qi9sZMUqHHzqwbiRVvYeF3yQzAH8IiNomx8wN5P5TSH9o+kvHc9WAETS4ngPcC7tgdyAessBx/uvlTI2sR3I069iYbGcxnjt10IK/IiRFFA5CoK32pqMwA96S3hcn16byp+hxU4tQOrRlL20lBwrCWBxj4twEiZPlgxt/WoJ81D+FnHRKgECOSZMHvhZWA/uxj1BqXNQWlBYru4i7GXbcKOecgRPjjAAKKf6VAeImKz2TgDaJmRyTgKskTgfXLqi4+devF9urWrM2fuWjnHlzBIsv8A+ldHiKzaaB0jKiXAaMsMgSoQ6E/RlFbdMvEubdJABtkQEg/6w5U5/KKCn/tJ1azubnoFtsABaaSIxLJNMQQoV5Bh0UDnHckDuKsCK5S702Ge3YytEI5EwPeaSHG5MHkMwDIR/rVS/im0klZLKCN5OinTh27iZYkdvvVULjJ+EknGVyO9Wb9ntjc6VbQx3YHSlZix/CgkZgEWQ5IKMMDIA2t3JByAYNUuIsR3oy8LxdKXaM/cSkEOwHOEOc+gZvSl+903aUnkmaA2oQ9dVDpcWoY9La/P3uCUI7sH7EFSGmy0+SCZlQb7SUsShwDA55IX8aN/TuCT5HA5/E3hrdYmC1VUMbpLEhP3ZeOQSBGz2QkYxQI9z4y067vYZbrPTjJWKNthWOQsAZplB+SgdwoBzVvREeXp5dq+WbPwndT3nRlRo5pGmXYFwqP3cZJ27FWUHgnggedfUGnW3SjSPO7Yirk9ztAGT8zig6qKwTRmgzXl69V5ftQVxrk+uRtBGk1iXmdkG2JxtARnLEszDA244Hc0izzXMdy4lNmbhlujK620TZMKZxkjJDA4NWNq3h/VZH3Lf2yhSSg9m+DuPdJJOdp5qq9U1i6Sd4VmWeZWuOoyQw7chASykr8JUHdyfhNBuGoSmEswtHXCufumjPKzjCtFINp9xgCO2/PlTg3hx7QSy3ftElo5V5ulcll24wWmV1ErRgADG9uN2c5qv7e/u2jkMhtXWN9jJ0VIO1J3PKbSFAjk7EHB4p9GpvcmeadI72yt9od4JZI4cKm9mWFmKybR8XvnJ7AnigtmDG0bcYwMY7Yxxj5VtrVbMCoI7EAj6Y4rbQFFFFAUUUUCxBxrEnzsYc/knn/XTPSxEf8AHDj/AMDF/wARNTPQRfiLR1uoHiLFScFHX4kkU5V1+YP6qqq+vZbNLoiJjgrJNbqMmC6UllvIge9vKVycdj3wc1dNQniDQVuNroxinTOyVQCQDjKOCMPG2BlT/cQDQSVjeLLGkiMGR1DKQcggjPBFR3iy2eS2fpLumj2yxLn4pIiHVTjyJXH5aQba+eymkj3raSqFLoyu2nSbySJEbg27NtPBbGc8HBy2p4peMD2m0nXtiSAe0RH1IaIFgP5Sg0DFYXiTRpIhBR1VlI8wwyKivEzdDp3QGRCSJTxnoPgOfopCufkhpd8NeLbSHqwdRlijO+IvFIn3b+8Y1BUcoxIAx2x35qUk8ZwygiKC6mBBzmF448ejSThUGR86BozVT+LfEYtVuYbchraR/iQnd1pN3VtYCO7scNlc7N588CuWTXZnVLK3d7japVIreTOVAP8AlV5wNoBAIjw3Hxc1P6F9mo/db1+pPjEaxe7FanOQYBjhgQPePfFByeCPCFzbxG+ZVS8cqegBtjW3Cgey4JO08ZBzwQuc+9l+0+7iu4cgbkYFXRxgqezRyKw4Izgg1zaPqLhhb3JUTgZVgMLOoPxoPJvxk7jIPYipSCyjR3dVAZ8byPwiBgE+pxxQY0+xWGNY1LFV4XcdxA8hk84HYfSukis1g0FV30HU1WGLe6A3d4d0bbXBW1tOAfT3uR9Kdz4XX+M3n9u36qTZJNus24Pdru8xx5eyW35hx/dVoUED/gwP4zef25/VXFczz2B3yStPZ5AdpAvVgycdQsoAaIZ5yMjvk011FeKIg1nchhkGCUH+o1BJq2aHqJ8IyFrK1ZjljDHknufdFSz0FYeMdK1BZIYxqjrFcytCQ0UYCho2IU7RznG0du4pLWK6trg23tUuIzdKOnGgA6Nurg+8hwDuAOSc4xxVlav4Ckl5/ZO9A3bwGMTBSDkbfdB48uar3UtFu47l42mvpo0eYGQbhuQQxuCSo/GY+fOMUEVdandRo3WYSPsLEPFEVIK3CNuGwHsM5z8LN61YF7pU0MQurtba5giRZempeAIEUPlYtxikcbeAcZJ79qUtYSePqKk12B02zk7gdsU77cupyDtUH6/Op46VdW0aXF/cWFyqhGCToRJgYKrEQcb/ACHunmgtmwnEkauoIDKrAHvggHn89dFJ9ourSKrrPYqrAMFa2nBAIyAw62c4rY8esZ4l07H+wuP+tQNlFKUV1qUVxbrcPZvFLIyN04pUdfu3cFS8jA8p6U0zPgE+gNBsryWpL0iXV54IpRPYL1EV8ezzHG4A4z1sHvW59A1CcFbm/CoTyLaERsV/F3uzEZ+VB70Kfr6peTLzHFFDbBvIyK0krgeuOqAfnTbXFpOmRW0axQoERewHz5JPmSSeSa7aArBrNFAueJE6Mkd0cmMDpXA42mFjkSMD/Btk/R2ryngy2TmHq2xPJ9nkaNSe+dgJX+6mGeEOCrDKkEEHsQeCD+SoDw5cGJms5SxeIDpux5mg7BgfNl4Vvng+YoI/VvDt4schg1C6ZgMqjC3JOO6BzGCM9s+XnXix8L2d9Gk0z3FyCPhnlbCsDhleNNqhgwIIK8EU6ml3UIms5GuIwTA/M8agkqw468YHy+JQOQARyOQ26h4bjaJEgCwNEd8LIoARwMfD2KkZBHmCa2aJrPVLRSr0rmMDqRk9wf8AORn8OMnsR27HmpS2uEkUOjKysMqykEEHnII7iue70qOWSOR1BeI5RuQVyORkHkH0PHag3zWyuVLKCVO5cgcNjGR6cGtwoArNAVg1migq68A/Za1bByL+6X89lET/AHqPzVaANVPrMp/Zm0X/AMfP/wAFbf8AqNWutB6qM8R59kuCACejLgHsTsbg4qTrw6ZyD2PB+lBGeFmzZ23b9xi7dvgFScg45pS0rUl08ezXJ6cKZ6E7Z6TRDskj9kkXt72AwwRnnE42v2uObm3H+9j/AF0CX4h8L6UWYXF9JG2M4a+IK58wsjHH/tVfXGkW8c+2G6glt1kwjy3kIwrLFwV3jjiQD3fM/WrFu/C2guxcm1Vy27clxsOf6Liq5162tlvrhYGEkQaH3t4kyS0O73yTx+Wg9XWnbFRoZQZenLkQ3aOerh9oCiTz93gA57GnbUtOisVW7W6xdPEm2KdVnaVkAPSj93qjlgvungkZqu9S0hCDO6Z3IqgBeFIVACcd8mUZ4HanuKKwMEUtml17WsQCNaxT4EmwH3lYdLBYDOfz0Fo6bMzxIzrsdlUsv4rEAlfyHitk0u0E98AnA7nHkPWtOlGQwp1tol2rv29t+OcfLNJ32tQNLbpGkV67F8q9p3RgMfeDPKkHt8qDP+FlvfSWRtyWkFwd8J4ljAikV2kU8qF3jk8ZwByQKdrge430P6KUfsw0tY7RZSS08xLyyOB1Cw9zY3Hu7QgGPUN5805NQI/g3xjaFLSyWQtcdFAyKjnYVXDLKQMIQRgg9vOnkVUnjfdbah909zHHKqTyLaRK8rOG6TBmA3IpVE78E7sc5q1LGbfGjbWXcoO1xhhkdmB7Gg6KKKKAooooCofxBprTKrRMEniO+Jz2DYwUf1Rhww74II5AqYrGKCN0bVhcJnaUdTskjb4o3HdT6jzBHBGCM5qRK5qB1jTH6ntNtxcKNrD8GeMZPSfPAOeVbupPoSK7tF1VLhSVyGU7ZI2+OJ8Z2OPI4I+RGCMg5oOO00drabMDAW75Lwn4Ufk74cfDuJ95Twe4xzmdXtRWaAooooCiiigqrVx/ja2PmNSkH5PYYDVqLVWav++tt/8AEpP+Agq01oM0UUUGuSEMMEZB7g9j9a4V0G1BJ9nhye/3afqqSooI86HbfxeH+zT9VVF4x01k1RulEVjL249yIlQA1uSfd4A75Pyq7aKD5waK4ezClJw7OYz92QMb4Oe3AwcZ/wBX5Vf+hD9rQg8HpR/kOwV30CgAKX/G+nde0kG+4TaDJ+1ziV9oJ6a8HvjH5aYajPEOqLa281w4JWJGcgdztGQB9TQIX2ZXdxbkRXED28Fw59nSSVnkV1Tc+7cAwD8nnHvA8DIzZc8m1ST2AyfoOfOvnvUby71J4bib45HiW16AZhBi42yKzLkB9uCS3OMdqcvE/wBnCw2ksi3d9LIoLFWlJWQZ5QoO4IPYUHMbe5vr2KeeO7gjnRPZ5rSXKxINzBLkbSMsW3ZPA3ADzq3YlwAMk4AGT3PzPzqlNK1W80yGGdXQ2ElxKi28ilWjTqyYMbH3sEAEZB7gVdkZyAflQeqKKKAooooCiiigwa8RxgEnA579vL19a2UUBRRRQFFFFAVovLtIkZ5HVEUZZmICgepJ4Fb6rTx1Os0l20sjpb2McWQqg7pZcszAHguFVApbgFiccUELqWswvqUEgLdFb15Wk6cgjEZtYow5crj40I/JntVwW86uoZGDKeQVIII9QR3r5uttQjvVuHtGvLa5gjecbp3lWaNMblOfhOMH0+VOf2MeImkZI+ySpLuQfCs8HTLSIMe6JFnUkDjcrUFx0VgVmgKKKKArGazUV4jh328g3SpxndFv3g/IR+8fyUErmjNVi1hMBj2u+GD5xX/f14zxXI1nJuCm9vMnsOjqX19MUFs0vePRmxmHGD0wc9iDIgIPyxScmnTLn9uXufL7rUOM+vFQuurMq+9qF26F0HRa3ugjkSJkM8keFHI7kCghjYg3LmylFptllhkYXPSMtwrpvkSOQ7doEigKuM/mqS8UWN4sEeNUneCaNpWEyKGCwsh5P4PxA9/Lzpa8R27NNJJ1HV3uFOxcMoJa3IZiQQG98f1FqYileWINPdTPDB7QjokUMZZAkLnp5QH3i48j8OR3oFu8l3kz3Msl0wu5baJnkJA2BGWUAHnv9OfkK+olPFfMdy3Vt5pXLSL7fNtfYRIGWOMJI5XGFCnkY7mrAnugQV/ZLUPLnoXx7Yz2gwexoLdzRuqmYJNpz+ymoEYPBt774iMBs9Dy9KmPCGTcKBqF5M2GyssNyiNx59WILkeXNBZ9FFFAUUUUBRRRQFFFFAUUUUBSB47sXiaaVIkkguURLlWEhC9MthyI/e2srFSy5KlVOCM0/wBYIoPm26WOGOVLG1ERnTpyXM13C6rAx97plWxg+vJwOBT/APZF4W6Oyb3hHGsixllKmV5ihkmAPIj2xxqoOD7pOBnmw10O2Dbxbw7s53dNM59c4qQAoMiiiigKKKKArg1iRlicokjtjhYyoc9vgLkKDz5mu+tFyhZSFYoTwGABIPrhgR+egRpYrrv0tXAPkLizOPyFq9I91kfdaxnngy2WP001NbOTxdSDtwFgP5soTXM2mXH8elx/srf/AKdBACe7x+4at/aWGfzZqK8TTT+zSb4tSVfcJMr2hj/dE+MId2PkKdBptx/H5f7K2/8ARUb4m8NXFzaTwe2O5dGAVo4ApbGQGKoCASB25oKa1iabpsWCsrSRrEysqtuBtyI1GPeIXbyPLJ7CurcTbyyO86kmYqoKuCRBbEAmNeB72DyBj89T2lWr2TSreW17CeHSW2w8ZOxUChBvQP7pwxGcdyMCl/TrkQRRust3K4MoaBQQQxihXEg2N9220rkAggDzBoOPS2lNnde4Ai3NzK5Y+8XVYT0goOQ3Y55HBFNdp9rVtI5Ej6lES2AFMDDJPw/Bx6c1Cg6hdGSO107pwzIdqrF0kjkKxqWJk93gRj65NSHh77Epnl6l9MqEtvKQkFixbPcjAH0BoHp7q6J4h1bH8uxH/OvGbs8iLVx/vrD9BNNY02UAD2qb+rb/AE/gq1waXKrbvbLhhjG1hAR278RA5oJmiiigKKKKAooooCiiigKKKKAooooCiiigKKKKAooooCo3X0DQOCARxwRnzoooFQaVAuMQxD6Ig8/pWf2OiPBijI542Ljv9KKKAOmQ/wADFxj8Bf1V6Wyj/g0/qr+qsUUA9nH/AAaf1R+qvLadCDkRRg4PIRR/yoooOCG3QsAVXGV8h6CpF7CLv048477Vz+iiig4bi1TePcX+qK5dEULewgAAEyZxxn7pu9F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0" name="AutoShape 8" descr="data:image/jpeg;base64,/9j/4AAQSkZJRgABAQAAAQABAAD/2wCEAAkGBxQSEhUUExQUFhQXGBcYGBgYGBccGRgWGBgYGBwXFx0YHyghHBwlHBUaIjElJikrLi4uGh8zODMsNygtLisBCgoKBQUFDgUFDisZExkrKysrKysrKysrKysrKysrKysrKysrKysrKysrKysrKysrKysrKysrKysrKysrKysrK//AABEIAMIA7wMBIgACEQEDEQH/xAAcAAACAgMBAQAAAAAAAAAAAAAABgUHAQMEAgj/xABSEAACAQMDAgMFAgYMCwYHAAABAgMABBEFEiETMQZBURQiMmFxByNCUoGRsdEVJDM1U1RydIKSk6EWJTRDRGJzg7TB01VjZLPS4XWUoqOkwvD/xAAUAQEAAAAAAAAAAAAAAAAAAAAA/8QAFBEBAAAAAAAAAAAAAAAAAAAAAP/aAAwDAQACEQMRAD8AvGiiigKKKKAooooCiiigKKKKApF8ca1JukhhkWJIEjkuJS4QhZGISNWwdudrMxAJwABych6qqvtB0tGa8t5WkUXnQlhdULnqRZV1IHdVAVto5wzHyoFDVtXaAe1wNa3cAYLI0L3Ec8bHgBpGcvzjgnI9RirO+zrxMbpdjv1MxiWKUgBniLMhWQDjqRupViMA8HAziqUeW2sLS4tre4F7cXgSMmJG6aIrZAGeWkLcAD5VYf2O6E8Tru728TrIc5AnuHDmEYPBRETd83oLeFFYArNAUUUUBRRRQFFFFAUUUUBRRRQFFFFAUUUUBRRRQFFFYJoAmsK1LV7cyXkjW8LFIUOJpweWPIa3ix2b8Z/wew5Puz9nbrGoRRhVAAHPAH1oOiiiigKKKKAri1TTIrhCkyh1yGAPkw5DKRyrA8gjmu2sGgpltO2arBAs0nSkuLiJ+VD7YreKZR1VUSbi0xydxJA7+tu6bp8cCCOJFRB2VRgcnJP1J86q/U+Nbs8nH7dvMfT2O24//vWrZWgzRRRQFFFFAUVgmoNvFtmGZTcR7lAYjPZSdoJ+RJHNBO0VDW/ie1kAZJkZWYICDwXYooH55Yx/SFTAoM0UUUBRRRQFFFFAUUUUBRRRQYJpf8QXjyOtpbsVlkG55FwTDD2LDyEjZKpnzyeduKk9Yv1gieVskIpOB3Y+SqB3JOAPrXH4b0pokZ5dpuZjvmIyRu8kUnuiD3R/70EhY2aQosaDaijAH/MnzPz88mtszgDJIwOT8h6mvbUtlTfyMv8AocZwwI/yiUE5HfmJTjP4zfIchK6TqHXBdVIjz7jH/OL+Oo7hfTPfGakRXhFxXn2hd2zcN+N23I3bc4zjvjPnQbaKKKArBrNYNBVOqOBrll/PLzP19itv11a1VJfrjXLTPY315j/5K1H6f01ba0GaKK8k0Gm7vI4lLyOiIO7MwUD6k8VDjxrYfxqM/TJ/QKjtB01b2T264VZBvPsqNykUSnAkAPHUfG7PpgU3HjJzQQLeM7E/6TH/APV+qqlvLqM3RYTWgi6cSD7wZ+7uN+3+qfpVi332qabEwBnZjnHuxuec49PWq7vZbOa4WZZ5wwQHi1kKlfaGkDZzwfIfQ0Gzw/qKBYFe4g3JcBm++T4DcWbq3J8lik48tp9auuy1GKUZikjkHqjq36DVIadJbLIv3zEAwEb7aUA7HgYn4Ty3Txj5r605amsF9Ko0+KETKyM9yHEUkXvAsAijqOcDkMAvI5PIoLHBrNeVNZzQGaM0oX1vPcX8saXk1ukUMLBY1iIZpDLlm3qx/BFbT4XucY/ZW87/AIttn8/SoGuilzwLeyS2pMzmR1muIt5wCwimeMFgoABwopizQZooooCsGs1zaheJCjSSuqRqCWZiAAAO5JoIS8PtN4IcZitgssmRw0zHMKj+SEZz82T05Yc4H0qr9P1mZIWlZ1slnkeVnmXfczFidq28IIOAgRQWBbj4fXbHo0k65FpNNuwTJqU5XjuCIIxgd+QQhoGzxDqykrapKiySkhjvUNHEMb278MdwVfmc+RqYsoEiRY41CoqhVA7BQMAVW2keHZrmJZltNIVH5VWglJK5IV87hjcOQMedetU0CeFDI9usKIC5msLlonUAEk9KVdjDA5yfpzQPet6t0gqRgPcS5EUZON23G529ETcCx+YHcivWk6QsILFi8z4Mkpxuc+g9FHkvl8+TVZaV4huLaWSY7r9NiLIrRtFewRrzkwN8SknJK4BwDnin6DxdbSWntUL9VDgKq43mRsBYseTknGD9e1AwB691B6Lp8is1xcHM8gAIUkxwoOelH2yM8ljyx9AABLxyhiQCDg4ODnB9D6Hmg21g1msGgqW/H+O7Pz/b173/AJnbVbS1U15+/ln/AD2+/wCCtqtqgK8SplSD5givdeJTwcnAweaCA+zxcabZj0gQfmFMD0v/AGfgDTrQA5HRTB9Rjv2FMD0CBffadp6s0bJIWXOQ8QUe7nJBlwD2OKSX1S1uQ8qG7CHD7VtsKNrzFQG3AH90Ix57fzTfivxrE1xavPZXfQjMhYTwFF6p2CJiZBt2gGTOe2QagLq+gnLFI7z7yOQDpm3KlDNccx89gxYDHkooOZr1xKm2cxZeIjNpK5AR42QsQxBOVTtgE+mam762l1C5SJdQBniZWD7YrZ1JOTtQgzSEL+D7o57moKbV7WBgzm5jYNEdrpEd2x1bOUcnkRny9KdtT1631cCK2FuCxUCeZgkiHIO63Xbud1OMYIAPrQMq+FZ/+1L/AP8Axv8Ao17/AMFJv+1NQ/Pbf9CmSFcDGSccZPc/M/OtlAj+GrWSDVbqJp5ZwbW3fdL092epMuPu1UY49POnY1Aax4St7mYTP1klCBN0U0kRKAkgN02GcFj+eudfA0A7TX3Yj/LLnz+r0EP4P0Rp4JHF3dw5ubsbYnjCjFzIOAyMQeM9/M1J3Hhy7jy9vqFwXHIS4EUkTeobaisPqDxU/o2lx2sQiiBCAk8ksSzEszMTySSSST613YoIbwzrRuUYOnTniYxzR5zscc8HzVhhgfQ1NUpaX7us3YHAa2tnI9X3zLu+uFA/JTbQc97dpEjPIwREUszMcBVHcmqq1zWzdXEClA00jL7NA6kx2yt8N1dAfFIy8qhxgZqa+0zXemOmVV4ok68ynPvsW229ucH/ADjhiRjkR168P6EbeSzWY77mZp7qdz3MqxqoX+SnW2he3agYtA8Mx2xMrFprl/jnk5dvkvki88KuBW3xNgw9I5zOyw+621tr8OVPqE3Hj0qZFL+pEvqFsgxtijnmbI5ydkSbf6z/AN1BNwwhFVVGFUBQPQAAAf3VCeIgJ5YbTyZurKP+5iI4PyaQqMHuN1MFL+gfeXN3ORxuW3jPqkIJYj/eSuP6AoO3VtGiuQvVTLKdyOMh0b8ZHHKn6VTeqW0tnce3W2HdJGQOUCx3ezIdWUcJLjcoccPhsYPe4vE140Nu7R46p2xx57dWRgiZ/pMDWubQ4jaezP8AuQjC5zgjaP3QHyYEbs+tBC6f4wW/gi9iYCWYNu3ZPs6pjeXx+ENwC+pOeQDU/Y20FjA2MRxIGd2Y+fxPI58yTkk+dUBpXiubSrieSEb45vfPUjcLcKrMBPGy42hsk55GSflVvaTeHVGSRo3jtY9p2P3ln/FcHvGnBH4xYHyoHG3nV1V1OVYAg4IyCMjvz51sqE03VWlkkKqBbJlRIxOZJF+Ip5dMdt3md3pXTq+sJBbPcHLIqhhswS+cABPXJIA+tBXGpXMUWr28kzpHGl3eku7Kqgm1tQMluOcmntvG2nD/AE+0/t4j+hqpfVPFRivhNdwKVS4mJh2b1LskUbxiTcVMiqiHBHc/MVd+mWVrLEkiQw7HUMPu07MAR5elBzf4c6b/AB61/tk/XXFfawb5TDYliknuy3IBCRoQQTEWGJJMcADgZyTwAWKPSoV7QxD6Iv6q6RHjtxQarK2WJFRBhUUKo9AAAP0VuavVeXPFBX3ifx1cWy+9pc7KW6Y3yRbXZjhFUIXLFjxjFV7qlyZQh9kuoAEmJSO5jjIUyT7o2DQEqR96MemPOnjxD4luhLFK+kXRFuWdTujZQWUrvPTDkEAntzyaWJNaWRhL7KSGW4bd7QFOwSXO84eHGc9QgHyC0ENZ6dZI6brW5DFoweYJV3FgQCSVcltvPHnTtPZqZLi3cxWdvczRsizQyIyuAgYwMx6QlYqMYJwRnaaTf8IbLeuI7okSQkdJopQWUnC/CvPqBzyMU+33iVdQL27Tw2sDnpyJLFILjLjGzMmI4pDnjgnkEUFkxivdaoFwAOeMDnvx9a20BRRRQFFFFAsWjH9mJ89hZW+Of++uM5pnpT0/9+rr+Z2v/mT02UFPG39r1mJScxvPPcOGHdbTFvGvzAkEjj+XVhGUNqQQgZS1LA+f3koBH/2hSX4NXdqUTuAJPZJzt/FZrt9y/kpwiYfso3HPsac58us/GP8AnQMQqBszv1G4PlHBbqPq7zOcfkCfmqepf0lSL6+9Nttjj/UkoGA1C+EHD2qSBQvU3yEAEcu7MeD581NGoXwYc2UH8gDn5Eig0+I2LXFjEDwZmkZeOVijYg/kdkP5q9eNJttoycjrNHbgjuOu6xH+5zWzUG/btr8ODHcjn4t33RAHywGz9BWrxbIAkBOcG6th+UyADPpyRQUp438CvBKUeV5I1ikNuAUyltDglZWbGwDdgHncas/T9MlstMS36hNzOyx7+Mq0xCkp2/c0yR/IzSn9o4SF7lZbvdJcGNpIy4RY7VWwI8AF3Zhuwo4HJPll61h1L6WUBEftHG4EMF9mnC5D857fOg864kY2WQLLbxwmWfGP8nj4EZ/2hBzxyquOM1C3N6Z19lmLJ7WqGOOML+04+TDxjLOdpZvJQnl3Pf4mJ3akBjPs1rjHxbN8278netWh7P2Xu1cKJsytExPvbWjtg2FPcYRDnt3oKtufs7upLySKa4iVQ/Vll6mI1eY84U4+9bbnb6beewr6H0yzWGKOJc7Y0VBnuQoAyfnVL6slnYXBaQT3T28hlZnYrHLey4IB3ERJsUDgAscj8U5urT5XZEZ1CuVBZQchWIGQD54PnQdNFFFAV5k7V6ry1BXGr+MdVhkjQ6XGTK+yPFyGJbBbnCjAAUkngfOkq9Vppme6sYi5Wd9j3MmyPY0+5VAUgNujcgnPJFWDrFxqZlEiadC5hMvSb2rG5WGOV2DkgDgnvSBqesMjJJdwWsLslzlGllzu6kpaMhSQWZidpHC7170GLO4AOFtNhLQhelcZCvyVJV4gCo2jPNMs1pKrXIvpJYYbp0Mkns4YEKAoQSRu6RJgH3mAPOeKUbTxCszoBYXKozxBWEwI3gts+OMd/fz5jB9KfNQ1hppZ4rx7i3t0AEsccAZRE6d5p13+4wDZIC8elBY0WMDHb658q2Vqt8bRt+HAxjtjHGPlittAUUUUBRRRQKen/v1dfzO1/wDMnpspXs/34n7/AORW/pyOtcfLimigqPRnEGtQh25Jv4DycBzN7Qi9sZMUqHHzqwbiRVvYeF3yQzAH8IiNomx8wN5P5TSH9o+kvHc9WAETS4ngPcC7tgdyAessBx/uvlTI2sR3I069iYbGcxnjt10IK/IiRFFA5CoK32pqMwA96S3hcn16byp+hxU4tQOrRlL20lBwrCWBxj4twEiZPlgxt/WoJ81D+FnHRKgECOSZMHvhZWA/uxj1BqXNQWlBYru4i7GXbcKOecgRPjjAAKKf6VAeImKz2TgDaJmRyTgKskTgfXLqi4+devF9urWrM2fuWjnHlzBIsv8A+ldHiKzaaB0jKiXAaMsMgSoQ6E/RlFbdMvEubdJABtkQEg/6w5U5/KKCn/tJ1azubnoFtsABaaSIxLJNMQQoV5Bh0UDnHckDuKsCK5S702Ge3YytEI5EwPeaSHG5MHkMwDIR/rVS/im0klZLKCN5OinTh27iZYkdvvVULjJ+EknGVyO9Wb9ntjc6VbQx3YHSlZix/CgkZgEWQ5IKMMDIA2t3JByAYNUuIsR3oy8LxdKXaM/cSkEOwHOEOc+gZvSl+903aUnkmaA2oQ9dVDpcWoY9La/P3uCUI7sH7EFSGmy0+SCZlQb7SUsShwDA55IX8aN/TuCT5HA5/E3hrdYmC1VUMbpLEhP3ZeOQSBGz2QkYxQI9z4y067vYZbrPTjJWKNthWOQsAZplB+SgdwoBzVvREeXp5dq+WbPwndT3nRlRo5pGmXYFwqP3cZJ27FWUHgnggedfUGnW3SjSPO7Yirk9ztAGT8zig6qKwTRmgzXl69V5ftQVxrk+uRtBGk1iXmdkG2JxtARnLEszDA244Hc0izzXMdy4lNmbhlujK620TZMKZxkjJDA4NWNq3h/VZH3Lf2yhSSg9m+DuPdJJOdp5qq9U1i6Sd4VmWeZWuOoyQw7chASykr8JUHdyfhNBuGoSmEswtHXCufumjPKzjCtFINp9xgCO2/PlTg3hx7QSy3ftElo5V5ulcll24wWmV1ErRgADG9uN2c5qv7e/u2jkMhtXWN9jJ0VIO1J3PKbSFAjk7EHB4p9GpvcmeadI72yt9od4JZI4cKm9mWFmKybR8XvnJ7AnigtmDG0bcYwMY7Yxxj5VtrVbMCoI7EAj6Y4rbQFFFFAUUUUCxBxrEnzsYc/knn/XTPSxEf8AHDj/AMDF/wARNTPQRfiLR1uoHiLFScFHX4kkU5V1+YP6qqq+vZbNLoiJjgrJNbqMmC6UllvIge9vKVycdj3wc1dNQniDQVuNroxinTOyVQCQDjKOCMPG2BlT/cQDQSVjeLLGkiMGR1DKQcggjPBFR3iy2eS2fpLumj2yxLn4pIiHVTjyJXH5aQba+eymkj3raSqFLoyu2nSbySJEbg27NtPBbGc8HBy2p4peMD2m0nXtiSAe0RH1IaIFgP5Sg0DFYXiTRpIhBR1VlI8wwyKivEzdDp3QGRCSJTxnoPgOfopCufkhpd8NeLbSHqwdRlijO+IvFIn3b+8Y1BUcoxIAx2x35qUk8ZwygiKC6mBBzmF448ejSThUGR86BozVT+LfEYtVuYbchraR/iQnd1pN3VtYCO7scNlc7N588CuWTXZnVLK3d7japVIreTOVAP8AlV5wNoBAIjw3Hxc1P6F9mo/db1+pPjEaxe7FanOQYBjhgQPePfFByeCPCFzbxG+ZVS8cqegBtjW3Cgey4JO08ZBzwQuc+9l+0+7iu4cgbkYFXRxgqezRyKw4Izgg1zaPqLhhb3JUTgZVgMLOoPxoPJvxk7jIPYipSCyjR3dVAZ8byPwiBgE+pxxQY0+xWGNY1LFV4XcdxA8hk84HYfSukis1g0FV30HU1WGLe6A3d4d0bbXBW1tOAfT3uR9Kdz4XX+M3n9u36qTZJNus24Pdru8xx5eyW35hx/dVoUED/gwP4zef25/VXFczz2B3yStPZ5AdpAvVgycdQsoAaIZ5yMjvk011FeKIg1nchhkGCUH+o1BJq2aHqJ8IyFrK1ZjljDHknufdFSz0FYeMdK1BZIYxqjrFcytCQ0UYCho2IU7RznG0du4pLWK6trg23tUuIzdKOnGgA6Nurg+8hwDuAOSc4xxVlav4Ckl5/ZO9A3bwGMTBSDkbfdB48uar3UtFu47l42mvpo0eYGQbhuQQxuCSo/GY+fOMUEVdandRo3WYSPsLEPFEVIK3CNuGwHsM5z8LN61YF7pU0MQurtba5giRZempeAIEUPlYtxikcbeAcZJ79qUtYSePqKk12B02zk7gdsU77cupyDtUH6/Op46VdW0aXF/cWFyqhGCToRJgYKrEQcb/ACHunmgtmwnEkauoIDKrAHvggHn89dFJ9ourSKrrPYqrAMFa2nBAIyAw62c4rY8esZ4l07H+wuP+tQNlFKUV1qUVxbrcPZvFLIyN04pUdfu3cFS8jA8p6U0zPgE+gNBsryWpL0iXV54IpRPYL1EV8ezzHG4A4z1sHvW59A1CcFbm/CoTyLaERsV/F3uzEZ+VB70Kfr6peTLzHFFDbBvIyK0krgeuOqAfnTbXFpOmRW0axQoERewHz5JPmSSeSa7aArBrNFAueJE6Mkd0cmMDpXA42mFjkSMD/Btk/R2ryngy2TmHq2xPJ9nkaNSe+dgJX+6mGeEOCrDKkEEHsQeCD+SoDw5cGJms5SxeIDpux5mg7BgfNl4Vvng+YoI/VvDt4schg1C6ZgMqjC3JOO6BzGCM9s+XnXix8L2d9Gk0z3FyCPhnlbCsDhleNNqhgwIIK8EU6ml3UIms5GuIwTA/M8agkqw468YHy+JQOQARyOQ26h4bjaJEgCwNEd8LIoARwMfD2KkZBHmCa2aJrPVLRSr0rmMDqRk9wf8AORn8OMnsR27HmpS2uEkUOjKysMqykEEHnII7iue70qOWSOR1BeI5RuQVyORkHkH0PHag3zWyuVLKCVO5cgcNjGR6cGtwoArNAVg1migq68A/Za1bByL+6X89lET/AHqPzVaANVPrMp/Zm0X/AMfP/wAFbf8AqNWutB6qM8R59kuCACejLgHsTsbg4qTrw6ZyD2PB+lBGeFmzZ23b9xi7dvgFScg45pS0rUl08ezXJ6cKZ6E7Z6TRDskj9kkXt72AwwRnnE42v2uObm3H+9j/AF0CX4h8L6UWYXF9JG2M4a+IK58wsjHH/tVfXGkW8c+2G6glt1kwjy3kIwrLFwV3jjiQD3fM/WrFu/C2guxcm1Vy27clxsOf6Liq5162tlvrhYGEkQaH3t4kyS0O73yTx+Wg9XWnbFRoZQZenLkQ3aOerh9oCiTz93gA57GnbUtOisVW7W6xdPEm2KdVnaVkAPSj93qjlgvungkZqu9S0hCDO6Z3IqgBeFIVACcd8mUZ4HanuKKwMEUtml17WsQCNaxT4EmwH3lYdLBYDOfz0Fo6bMzxIzrsdlUsv4rEAlfyHitk0u0E98AnA7nHkPWtOlGQwp1tol2rv29t+OcfLNJ32tQNLbpGkV67F8q9p3RgMfeDPKkHt8qDP+FlvfSWRtyWkFwd8J4ljAikV2kU8qF3jk8ZwByQKdrge430P6KUfsw0tY7RZSS08xLyyOB1Cw9zY3Hu7QgGPUN5805NQI/g3xjaFLSyWQtcdFAyKjnYVXDLKQMIQRgg9vOnkVUnjfdbah909zHHKqTyLaRK8rOG6TBmA3IpVE78E7sc5q1LGbfGjbWXcoO1xhhkdmB7Gg6KKKKAooooCofxBprTKrRMEniO+Jz2DYwUf1Rhww74II5AqYrGKCN0bVhcJnaUdTskjb4o3HdT6jzBHBGCM5qRK5qB1jTH6ntNtxcKNrD8GeMZPSfPAOeVbupPoSK7tF1VLhSVyGU7ZI2+OJ8Z2OPI4I+RGCMg5oOO00drabMDAW75Lwn4Ufk74cfDuJ95Twe4xzmdXtRWaAooooCiiigqrVx/ja2PmNSkH5PYYDVqLVWav++tt/8AEpP+Agq01oM0UUUGuSEMMEZB7g9j9a4V0G1BJ9nhye/3afqqSooI86HbfxeH+zT9VVF4x01k1RulEVjL249yIlQA1uSfd4A75Pyq7aKD5waK4ezClJw7OYz92QMb4Oe3AwcZ/wBX5Vf+hD9rQg8HpR/kOwV30CgAKX/G+nde0kG+4TaDJ+1ziV9oJ6a8HvjH5aYajPEOqLa281w4JWJGcgdztGQB9TQIX2ZXdxbkRXED28Fw59nSSVnkV1Tc+7cAwD8nnHvA8DIzZc8m1ST2AyfoOfOvnvUby71J4bib45HiW16AZhBi42yKzLkB9uCS3OMdqcvE/wBnCw2ksi3d9LIoLFWlJWQZ5QoO4IPYUHMbe5vr2KeeO7gjnRPZ5rSXKxINzBLkbSMsW3ZPA3ADzq3YlwAMk4AGT3PzPzqlNK1W80yGGdXQ2ElxKi28ilWjTqyYMbH3sEAEZB7gVdkZyAflQeqKKKAooooCiiigwa8RxgEnA579vL19a2UUBRRRQFFFFAVovLtIkZ5HVEUZZmICgepJ4Fb6rTx1Os0l20sjpb2McWQqg7pZcszAHguFVApbgFiccUELqWswvqUEgLdFb15Wk6cgjEZtYow5crj40I/JntVwW86uoZGDKeQVIII9QR3r5uttQjvVuHtGvLa5gjecbp3lWaNMblOfhOMH0+VOf2MeImkZI+ySpLuQfCs8HTLSIMe6JFnUkDjcrUFx0VgVmgKKKKArGazUV4jh328g3SpxndFv3g/IR+8fyUErmjNVi1hMBj2u+GD5xX/f14zxXI1nJuCm9vMnsOjqX19MUFs0vePRmxmHGD0wc9iDIgIPyxScmnTLn9uXufL7rUOM+vFQuurMq+9qF26F0HRa3ugjkSJkM8keFHI7kCghjYg3LmylFptllhkYXPSMtwrpvkSOQ7doEigKuM/mqS8UWN4sEeNUneCaNpWEyKGCwsh5P4PxA9/Lzpa8R27NNJJ1HV3uFOxcMoJa3IZiQQG98f1FqYileWINPdTPDB7QjokUMZZAkLnp5QH3i48j8OR3oFu8l3kz3Msl0wu5baJnkJA2BGWUAHnv9OfkK+olPFfMdy3Vt5pXLSL7fNtfYRIGWOMJI5XGFCnkY7mrAnugQV/ZLUPLnoXx7Yz2gwexoLdzRuqmYJNpz+ymoEYPBt774iMBs9Dy9KmPCGTcKBqF5M2GyssNyiNx59WILkeXNBZ9FFFAUUUUBRRRQFFFFAUUUUBSB47sXiaaVIkkguURLlWEhC9MthyI/e2srFSy5KlVOCM0/wBYIoPm26WOGOVLG1ERnTpyXM13C6rAx97plWxg+vJwOBT/APZF4W6Oyb3hHGsixllKmV5ihkmAPIj2xxqoOD7pOBnmw10O2Dbxbw7s53dNM59c4qQAoMiiiigKKKKArg1iRlicokjtjhYyoc9vgLkKDz5mu+tFyhZSFYoTwGABIPrhgR+egRpYrrv0tXAPkLizOPyFq9I91kfdaxnngy2WP001NbOTxdSDtwFgP5soTXM2mXH8elx/srf/AKdBACe7x+4at/aWGfzZqK8TTT+zSb4tSVfcJMr2hj/dE+MId2PkKdBptx/H5f7K2/8ARUb4m8NXFzaTwe2O5dGAVo4ApbGQGKoCASB25oKa1iabpsWCsrSRrEysqtuBtyI1GPeIXbyPLJ7CurcTbyyO86kmYqoKuCRBbEAmNeB72DyBj89T2lWr2TSreW17CeHSW2w8ZOxUChBvQP7pwxGcdyMCl/TrkQRRust3K4MoaBQQQxihXEg2N9220rkAggDzBoOPS2lNnde4Ai3NzK5Y+8XVYT0goOQ3Y55HBFNdp9rVtI5Ej6lES2AFMDDJPw/Bx6c1Cg6hdGSO107pwzIdqrF0kjkKxqWJk93gRj65NSHh77Epnl6l9MqEtvKQkFixbPcjAH0BoHp7q6J4h1bH8uxH/OvGbs8iLVx/vrD9BNNY02UAD2qb+rb/AE/gq1waXKrbvbLhhjG1hAR278RA5oJmiiigKKKKAooooCiiigKKKKAooooCiiigKKKKAooooCo3X0DQOCARxwRnzoooFQaVAuMQxD6Ig8/pWf2OiPBijI542Ljv9KKKAOmQ/wADFxj8Bf1V6Wyj/g0/qr+qsUUA9nH/AAaf1R+qvLadCDkRRg4PIRR/yoooOCG3QsAVXGV8h6CpF7CLv048477Vz+iiig4bi1TePcX+qK5dEULewgAAEyZxxn7pu9F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562" name="AutoShape 10" descr="data:image/jpeg;base64,/9j/4AAQSkZJRgABAQAAAQABAAD/2wCEAAkGBxQSEhUUExQUFhQXGBcYGBgYGBccGRgWGBgYGBwXFx0YHyghHBwlHBUaIjElJikrLi4uGh8zODMsNygtLisBCgoKBQUFDgUFDisZExkrKysrKysrKysrKysrKysrKysrKysrKysrKysrKysrKysrKysrKysrKysrKysrKysrK//AABEIAMIA7wMBIgACEQEDEQH/xAAcAAACAgMBAQAAAAAAAAAAAAAABgUHAQMEAgj/xABSEAACAQMDAgMFAgYMCwYHAAABAgMABBEFEiETMQZBURQiMmFxByNCUoGRsdEVJDM1U1RydIKSk6EWJTRDRGJzg7TB01VjZLPS4XWUoqOkwvD/xAAUAQEAAAAAAAAAAAAAAAAAAAAA/8QAFBEBAAAAAAAAAAAAAAAAAAAAAP/aAAwDAQACEQMRAD8AvGiiigKKKKAooooCiiigKKKKApF8ca1JukhhkWJIEjkuJS4QhZGISNWwdudrMxAJwABych6qqvtB0tGa8t5WkUXnQlhdULnqRZV1IHdVAVto5wzHyoFDVtXaAe1wNa3cAYLI0L3Ec8bHgBpGcvzjgnI9RirO+zrxMbpdjv1MxiWKUgBniLMhWQDjqRupViMA8HAziqUeW2sLS4tre4F7cXgSMmJG6aIrZAGeWkLcAD5VYf2O6E8Tru728TrIc5AnuHDmEYPBRETd83oLeFFYArNAUUUUBRRRQFFFFAUUUUBRRRQFFFFAUUUUBRRRQFFFYJoAmsK1LV7cyXkjW8LFIUOJpweWPIa3ix2b8Z/wew5Puz9nbrGoRRhVAAHPAH1oOiiiigKKKKAri1TTIrhCkyh1yGAPkw5DKRyrA8gjmu2sGgpltO2arBAs0nSkuLiJ+VD7YreKZR1VUSbi0xydxJA7+tu6bp8cCCOJFRB2VRgcnJP1J86q/U+Nbs8nH7dvMfT2O24//vWrZWgzRRRQFFFFAUVgmoNvFtmGZTcR7lAYjPZSdoJ+RJHNBO0VDW/ie1kAZJkZWYICDwXYooH55Yx/SFTAoM0UUUBRRRQFFFFAUUUUBRRRQYJpf8QXjyOtpbsVlkG55FwTDD2LDyEjZKpnzyeduKk9Yv1gieVskIpOB3Y+SqB3JOAPrXH4b0pokZ5dpuZjvmIyRu8kUnuiD3R/70EhY2aQosaDaijAH/MnzPz88mtszgDJIwOT8h6mvbUtlTfyMv8AocZwwI/yiUE5HfmJTjP4zfIchK6TqHXBdVIjz7jH/OL+Oo7hfTPfGakRXhFxXn2hd2zcN+N23I3bc4zjvjPnQbaKKKArBrNYNBVOqOBrll/PLzP19itv11a1VJfrjXLTPY315j/5K1H6f01ba0GaKK8k0Gm7vI4lLyOiIO7MwUD6k8VDjxrYfxqM/TJ/QKjtB01b2T264VZBvPsqNykUSnAkAPHUfG7PpgU3HjJzQQLeM7E/6TH/APV+qqlvLqM3RYTWgi6cSD7wZ+7uN+3+qfpVi332qabEwBnZjnHuxuec49PWq7vZbOa4WZZ5wwQHi1kKlfaGkDZzwfIfQ0Gzw/qKBYFe4g3JcBm++T4DcWbq3J8lik48tp9auuy1GKUZikjkHqjq36DVIadJbLIv3zEAwEb7aUA7HgYn4Ty3Txj5r605amsF9Ko0+KETKyM9yHEUkXvAsAijqOcDkMAvI5PIoLHBrNeVNZzQGaM0oX1vPcX8saXk1ukUMLBY1iIZpDLlm3qx/BFbT4XucY/ZW87/AIttn8/SoGuilzwLeyS2pMzmR1muIt5wCwimeMFgoABwopizQZooooCsGs1zaheJCjSSuqRqCWZiAAAO5JoIS8PtN4IcZitgssmRw0zHMKj+SEZz82T05Yc4H0qr9P1mZIWlZ1slnkeVnmXfczFidq28IIOAgRQWBbj4fXbHo0k65FpNNuwTJqU5XjuCIIxgd+QQhoGzxDqykrapKiySkhjvUNHEMb278MdwVfmc+RqYsoEiRY41CoqhVA7BQMAVW2keHZrmJZltNIVH5VWglJK5IV87hjcOQMedetU0CeFDI9usKIC5msLlonUAEk9KVdjDA5yfpzQPet6t0gqRgPcS5EUZON23G529ETcCx+YHcivWk6QsILFi8z4Mkpxuc+g9FHkvl8+TVZaV4huLaWSY7r9NiLIrRtFewRrzkwN8SknJK4BwDnin6DxdbSWntUL9VDgKq43mRsBYseTknGD9e1AwB691B6Lp8is1xcHM8gAIUkxwoOelH2yM8ljyx9AABLxyhiQCDg4ODnB9D6Hmg21g1msGgqW/H+O7Pz/b173/AJnbVbS1U15+/ln/AD2+/wCCtqtqgK8SplSD5givdeJTwcnAweaCA+zxcabZj0gQfmFMD0v/AGfgDTrQA5HRTB9Rjv2FMD0CBffadp6s0bJIWXOQ8QUe7nJBlwD2OKSX1S1uQ8qG7CHD7VtsKNrzFQG3AH90Ix57fzTfivxrE1xavPZXfQjMhYTwFF6p2CJiZBt2gGTOe2QagLq+gnLFI7z7yOQDpm3KlDNccx89gxYDHkooOZr1xKm2cxZeIjNpK5AR42QsQxBOVTtgE+mam762l1C5SJdQBniZWD7YrZ1JOTtQgzSEL+D7o57moKbV7WBgzm5jYNEdrpEd2x1bOUcnkRny9KdtT1631cCK2FuCxUCeZgkiHIO63Xbud1OMYIAPrQMq+FZ/+1L/AP8Axv8Ao17/AMFJv+1NQ/Pbf9CmSFcDGSccZPc/M/OtlAj+GrWSDVbqJp5ZwbW3fdL092epMuPu1UY49POnY1Aax4St7mYTP1klCBN0U0kRKAkgN02GcFj+eudfA0A7TX3Yj/LLnz+r0EP4P0Rp4JHF3dw5ubsbYnjCjFzIOAyMQeM9/M1J3Hhy7jy9vqFwXHIS4EUkTeobaisPqDxU/o2lx2sQiiBCAk8ksSzEszMTySSSST613YoIbwzrRuUYOnTniYxzR5zscc8HzVhhgfQ1NUpaX7us3YHAa2tnI9X3zLu+uFA/JTbQc97dpEjPIwREUszMcBVHcmqq1zWzdXEClA00jL7NA6kx2yt8N1dAfFIy8qhxgZqa+0zXemOmVV4ok68ynPvsW229ucH/ADjhiRjkR168P6EbeSzWY77mZp7qdz3MqxqoX+SnW2he3agYtA8Mx2xMrFprl/jnk5dvkvki88KuBW3xNgw9I5zOyw+621tr8OVPqE3Hj0qZFL+pEvqFsgxtijnmbI5ydkSbf6z/AN1BNwwhFVVGFUBQPQAAAf3VCeIgJ5YbTyZurKP+5iI4PyaQqMHuN1MFL+gfeXN3ORxuW3jPqkIJYj/eSuP6AoO3VtGiuQvVTLKdyOMh0b8ZHHKn6VTeqW0tnce3W2HdJGQOUCx3ezIdWUcJLjcoccPhsYPe4vE140Nu7R46p2xx57dWRgiZ/pMDWubQ4jaezP8AuQjC5zgjaP3QHyYEbs+tBC6f4wW/gi9iYCWYNu3ZPs6pjeXx+ENwC+pOeQDU/Y20FjA2MRxIGd2Y+fxPI58yTkk+dUBpXiubSrieSEb45vfPUjcLcKrMBPGy42hsk55GSflVvaTeHVGSRo3jtY9p2P3ln/FcHvGnBH4xYHyoHG3nV1V1OVYAg4IyCMjvz51sqE03VWlkkKqBbJlRIxOZJF+Ip5dMdt3md3pXTq+sJBbPcHLIqhhswS+cABPXJIA+tBXGpXMUWr28kzpHGl3eku7Kqgm1tQMluOcmntvG2nD/AE+0/t4j+hqpfVPFRivhNdwKVS4mJh2b1LskUbxiTcVMiqiHBHc/MVd+mWVrLEkiQw7HUMPu07MAR5elBzf4c6b/AB61/tk/XXFfawb5TDYliknuy3IBCRoQQTEWGJJMcADgZyTwAWKPSoV7QxD6Iv6q6RHjtxQarK2WJFRBhUUKo9AAAP0VuavVeXPFBX3ifx1cWy+9pc7KW6Y3yRbXZjhFUIXLFjxjFV7qlyZQh9kuoAEmJSO5jjIUyT7o2DQEqR96MemPOnjxD4luhLFK+kXRFuWdTujZQWUrvPTDkEAntzyaWJNaWRhL7KSGW4bd7QFOwSXO84eHGc9QgHyC0ENZ6dZI6brW5DFoweYJV3FgQCSVcltvPHnTtPZqZLi3cxWdvczRsizQyIyuAgYwMx6QlYqMYJwRnaaTf8IbLeuI7okSQkdJopQWUnC/CvPqBzyMU+33iVdQL27Tw2sDnpyJLFILjLjGzMmI4pDnjgnkEUFkxivdaoFwAOeMDnvx9a20BRRRQFFFFAsWjH9mJ89hZW+Of++uM5pnpT0/9+rr+Z2v/mT02UFPG39r1mJScxvPPcOGHdbTFvGvzAkEjj+XVhGUNqQQgZS1LA+f3koBH/2hSX4NXdqUTuAJPZJzt/FZrt9y/kpwiYfso3HPsac58us/GP8AnQMQqBszv1G4PlHBbqPq7zOcfkCfmqepf0lSL6+9Nttjj/UkoGA1C+EHD2qSBQvU3yEAEcu7MeD581NGoXwYc2UH8gDn5Eig0+I2LXFjEDwZmkZeOVijYg/kdkP5q9eNJttoycjrNHbgjuOu6xH+5zWzUG/btr8ODHcjn4t33RAHywGz9BWrxbIAkBOcG6th+UyADPpyRQUp438CvBKUeV5I1ikNuAUyltDglZWbGwDdgHncas/T9MlstMS36hNzOyx7+Mq0xCkp2/c0yR/IzSn9o4SF7lZbvdJcGNpIy4RY7VWwI8AF3Zhuwo4HJPll61h1L6WUBEftHG4EMF9mnC5D857fOg864kY2WQLLbxwmWfGP8nj4EZ/2hBzxyquOM1C3N6Z19lmLJ7WqGOOML+04+TDxjLOdpZvJQnl3Pf4mJ3akBjPs1rjHxbN8278netWh7P2Xu1cKJsytExPvbWjtg2FPcYRDnt3oKtufs7upLySKa4iVQ/Vll6mI1eY84U4+9bbnb6beewr6H0yzWGKOJc7Y0VBnuQoAyfnVL6slnYXBaQT3T28hlZnYrHLey4IB3ERJsUDgAscj8U5urT5XZEZ1CuVBZQchWIGQD54PnQdNFFFAV5k7V6ry1BXGr+MdVhkjQ6XGTK+yPFyGJbBbnCjAAUkngfOkq9Vppme6sYi5Wd9j3MmyPY0+5VAUgNujcgnPJFWDrFxqZlEiadC5hMvSb2rG5WGOV2DkgDgnvSBqesMjJJdwWsLslzlGllzu6kpaMhSQWZidpHC7170GLO4AOFtNhLQhelcZCvyVJV4gCo2jPNMs1pKrXIvpJYYbp0Mkns4YEKAoQSRu6RJgH3mAPOeKUbTxCszoBYXKozxBWEwI3gts+OMd/fz5jB9KfNQ1hppZ4rx7i3t0AEsccAZRE6d5p13+4wDZIC8elBY0WMDHb658q2Vqt8bRt+HAxjtjHGPlittAUUUUBRRRQKen/v1dfzO1/wDMnpspXs/34n7/AORW/pyOtcfLimigqPRnEGtQh25Jv4DycBzN7Qi9sZMUqHHzqwbiRVvYeF3yQzAH8IiNomx8wN5P5TSH9o+kvHc9WAETS4ngPcC7tgdyAessBx/uvlTI2sR3I069iYbGcxnjt10IK/IiRFFA5CoK32pqMwA96S3hcn16byp+hxU4tQOrRlL20lBwrCWBxj4twEiZPlgxt/WoJ81D+FnHRKgECOSZMHvhZWA/uxj1BqXNQWlBYru4i7GXbcKOecgRPjjAAKKf6VAeImKz2TgDaJmRyTgKskTgfXLqi4+devF9urWrM2fuWjnHlzBIsv8A+ldHiKzaaB0jKiXAaMsMgSoQ6E/RlFbdMvEubdJABtkQEg/6w5U5/KKCn/tJ1azubnoFtsABaaSIxLJNMQQoV5Bh0UDnHckDuKsCK5S702Ge3YytEI5EwPeaSHG5MHkMwDIR/rVS/im0klZLKCN5OinTh27iZYkdvvVULjJ+EknGVyO9Wb9ntjc6VbQx3YHSlZix/CgkZgEWQ5IKMMDIA2t3JByAYNUuIsR3oy8LxdKXaM/cSkEOwHOEOc+gZvSl+903aUnkmaA2oQ9dVDpcWoY9La/P3uCUI7sH7EFSGmy0+SCZlQb7SUsShwDA55IX8aN/TuCT5HA5/E3hrdYmC1VUMbpLEhP3ZeOQSBGz2QkYxQI9z4y067vYZbrPTjJWKNthWOQsAZplB+SgdwoBzVvREeXp5dq+WbPwndT3nRlRo5pGmXYFwqP3cZJ27FWUHgnggedfUGnW3SjSPO7Yirk9ztAGT8zig6qKwTRmgzXl69V5ftQVxrk+uRtBGk1iXmdkG2JxtARnLEszDA244Hc0izzXMdy4lNmbhlujK620TZMKZxkjJDA4NWNq3h/VZH3Lf2yhSSg9m+DuPdJJOdp5qq9U1i6Sd4VmWeZWuOoyQw7chASykr8JUHdyfhNBuGoSmEswtHXCufumjPKzjCtFINp9xgCO2/PlTg3hx7QSy3ftElo5V5ulcll24wWmV1ErRgADG9uN2c5qv7e/u2jkMhtXWN9jJ0VIO1J3PKbSFAjk7EHB4p9GpvcmeadI72yt9od4JZI4cKm9mWFmKybR8XvnJ7AnigtmDG0bcYwMY7Yxxj5VtrVbMCoI7EAj6Y4rbQFFFFAUUUUCxBxrEnzsYc/knn/XTPSxEf8AHDj/AMDF/wARNTPQRfiLR1uoHiLFScFHX4kkU5V1+YP6qqq+vZbNLoiJjgrJNbqMmC6UllvIge9vKVycdj3wc1dNQniDQVuNroxinTOyVQCQDjKOCMPG2BlT/cQDQSVjeLLGkiMGR1DKQcggjPBFR3iy2eS2fpLumj2yxLn4pIiHVTjyJXH5aQba+eymkj3raSqFLoyu2nSbySJEbg27NtPBbGc8HBy2p4peMD2m0nXtiSAe0RH1IaIFgP5Sg0DFYXiTRpIhBR1VlI8wwyKivEzdDp3QGRCSJTxnoPgOfopCufkhpd8NeLbSHqwdRlijO+IvFIn3b+8Y1BUcoxIAx2x35qUk8ZwygiKC6mBBzmF448ejSThUGR86BozVT+LfEYtVuYbchraR/iQnd1pN3VtYCO7scNlc7N588CuWTXZnVLK3d7japVIreTOVAP8AlV5wNoBAIjw3Hxc1P6F9mo/db1+pPjEaxe7FanOQYBjhgQPePfFByeCPCFzbxG+ZVS8cqegBtjW3Cgey4JO08ZBzwQuc+9l+0+7iu4cgbkYFXRxgqezRyKw4Izgg1zaPqLhhb3JUTgZVgMLOoPxoPJvxk7jIPYipSCyjR3dVAZ8byPwiBgE+pxxQY0+xWGNY1LFV4XcdxA8hk84HYfSukis1g0FV30HU1WGLe6A3d4d0bbXBW1tOAfT3uR9Kdz4XX+M3n9u36qTZJNus24Pdru8xx5eyW35hx/dVoUED/gwP4zef25/VXFczz2B3yStPZ5AdpAvVgycdQsoAaIZ5yMjvk011FeKIg1nchhkGCUH+o1BJq2aHqJ8IyFrK1ZjljDHknufdFSz0FYeMdK1BZIYxqjrFcytCQ0UYCho2IU7RznG0du4pLWK6trg23tUuIzdKOnGgA6Nurg+8hwDuAOSc4xxVlav4Ckl5/ZO9A3bwGMTBSDkbfdB48uar3UtFu47l42mvpo0eYGQbhuQQxuCSo/GY+fOMUEVdandRo3WYSPsLEPFEVIK3CNuGwHsM5z8LN61YF7pU0MQurtba5giRZempeAIEUPlYtxikcbeAcZJ79qUtYSePqKk12B02zk7gdsU77cupyDtUH6/Op46VdW0aXF/cWFyqhGCToRJgYKrEQcb/ACHunmgtmwnEkauoIDKrAHvggHn89dFJ9ourSKrrPYqrAMFa2nBAIyAw62c4rY8esZ4l07H+wuP+tQNlFKUV1qUVxbrcPZvFLIyN04pUdfu3cFS8jA8p6U0zPgE+gNBsryWpL0iXV54IpRPYL1EV8ezzHG4A4z1sHvW59A1CcFbm/CoTyLaERsV/F3uzEZ+VB70Kfr6peTLzHFFDbBvIyK0krgeuOqAfnTbXFpOmRW0axQoERewHz5JPmSSeSa7aArBrNFAueJE6Mkd0cmMDpXA42mFjkSMD/Btk/R2ryngy2TmHq2xPJ9nkaNSe+dgJX+6mGeEOCrDKkEEHsQeCD+SoDw5cGJms5SxeIDpux5mg7BgfNl4Vvng+YoI/VvDt4schg1C6ZgMqjC3JOO6BzGCM9s+XnXix8L2d9Gk0z3FyCPhnlbCsDhleNNqhgwIIK8EU6ml3UIms5GuIwTA/M8agkqw468YHy+JQOQARyOQ26h4bjaJEgCwNEd8LIoARwMfD2KkZBHmCa2aJrPVLRSr0rmMDqRk9wf8AORn8OMnsR27HmpS2uEkUOjKysMqykEEHnII7iue70qOWSOR1BeI5RuQVyORkHkH0PHag3zWyuVLKCVO5cgcNjGR6cGtwoArNAVg1migq68A/Za1bByL+6X89lET/AHqPzVaANVPrMp/Zm0X/AMfP/wAFbf8AqNWutB6qM8R59kuCACejLgHsTsbg4qTrw6ZyD2PB+lBGeFmzZ23b9xi7dvgFScg45pS0rUl08ezXJ6cKZ6E7Z6TRDskj9kkXt72AwwRnnE42v2uObm3H+9j/AF0CX4h8L6UWYXF9JG2M4a+IK58wsjHH/tVfXGkW8c+2G6glt1kwjy3kIwrLFwV3jjiQD3fM/WrFu/C2guxcm1Vy27clxsOf6Liq5162tlvrhYGEkQaH3t4kyS0O73yTx+Wg9XWnbFRoZQZenLkQ3aOerh9oCiTz93gA57GnbUtOisVW7W6xdPEm2KdVnaVkAPSj93qjlgvungkZqu9S0hCDO6Z3IqgBeFIVACcd8mUZ4HanuKKwMEUtml17WsQCNaxT4EmwH3lYdLBYDOfz0Fo6bMzxIzrsdlUsv4rEAlfyHitk0u0E98AnA7nHkPWtOlGQwp1tol2rv29t+OcfLNJ32tQNLbpGkV67F8q9p3RgMfeDPKkHt8qDP+FlvfSWRtyWkFwd8J4ljAikV2kU8qF3jk8ZwByQKdrge430P6KUfsw0tY7RZSS08xLyyOB1Cw9zY3Hu7QgGPUN5805NQI/g3xjaFLSyWQtcdFAyKjnYVXDLKQMIQRgg9vOnkVUnjfdbah909zHHKqTyLaRK8rOG6TBmA3IpVE78E7sc5q1LGbfGjbWXcoO1xhhkdmB7Gg6KKKKAooooCofxBprTKrRMEniO+Jz2DYwUf1Rhww74II5AqYrGKCN0bVhcJnaUdTskjb4o3HdT6jzBHBGCM5qRK5qB1jTH6ntNtxcKNrD8GeMZPSfPAOeVbupPoSK7tF1VLhSVyGU7ZI2+OJ8Z2OPI4I+RGCMg5oOO00drabMDAW75Lwn4Ufk74cfDuJ95Twe4xzmdXtRWaAooooCiiigqrVx/ja2PmNSkH5PYYDVqLVWav++tt/8AEpP+Agq01oM0UUUGuSEMMEZB7g9j9a4V0G1BJ9nhye/3afqqSooI86HbfxeH+zT9VVF4x01k1RulEVjL249yIlQA1uSfd4A75Pyq7aKD5waK4ezClJw7OYz92QMb4Oe3AwcZ/wBX5Vf+hD9rQg8HpR/kOwV30CgAKX/G+nde0kG+4TaDJ+1ziV9oJ6a8HvjH5aYajPEOqLa281w4JWJGcgdztGQB9TQIX2ZXdxbkRXED28Fw59nSSVnkV1Tc+7cAwD8nnHvA8DIzZc8m1ST2AyfoOfOvnvUby71J4bib45HiW16AZhBi42yKzLkB9uCS3OMdqcvE/wBnCw2ksi3d9LIoLFWlJWQZ5QoO4IPYUHMbe5vr2KeeO7gjnRPZ5rSXKxINzBLkbSMsW3ZPA3ADzq3YlwAMk4AGT3PzPzqlNK1W80yGGdXQ2ElxKi28ilWjTqyYMbH3sEAEZB7gVdkZyAflQeqKKKAooooCiiigwa8RxgEnA579vL19a2UUBRRRQFFFFAVovLtIkZ5HVEUZZmICgepJ4Fb6rTx1Os0l20sjpb2McWQqg7pZcszAHguFVApbgFiccUELqWswvqUEgLdFb15Wk6cgjEZtYow5crj40I/JntVwW86uoZGDKeQVIII9QR3r5uttQjvVuHtGvLa5gjecbp3lWaNMblOfhOMH0+VOf2MeImkZI+ySpLuQfCs8HTLSIMe6JFnUkDjcrUFx0VgVmgKKKKArGazUV4jh328g3SpxndFv3g/IR+8fyUErmjNVi1hMBj2u+GD5xX/f14zxXI1nJuCm9vMnsOjqX19MUFs0vePRmxmHGD0wc9iDIgIPyxScmnTLn9uXufL7rUOM+vFQuurMq+9qF26F0HRa3ugjkSJkM8keFHI7kCghjYg3LmylFptllhkYXPSMtwrpvkSOQ7doEigKuM/mqS8UWN4sEeNUneCaNpWEyKGCwsh5P4PxA9/Lzpa8R27NNJJ1HV3uFOxcMoJa3IZiQQG98f1FqYileWINPdTPDB7QjokUMZZAkLnp5QH3i48j8OR3oFu8l3kz3Msl0wu5baJnkJA2BGWUAHnv9OfkK+olPFfMdy3Vt5pXLSL7fNtfYRIGWOMJI5XGFCnkY7mrAnugQV/ZLUPLnoXx7Yz2gwexoLdzRuqmYJNpz+ymoEYPBt774iMBs9Dy9KmPCGTcKBqF5M2GyssNyiNx59WILkeXNBZ9FFFAUUUUBRRRQFFFFAUUUUBSB47sXiaaVIkkguURLlWEhC9MthyI/e2srFSy5KlVOCM0/wBYIoPm26WOGOVLG1ERnTpyXM13C6rAx97plWxg+vJwOBT/APZF4W6Oyb3hHGsixllKmV5ihkmAPIj2xxqoOD7pOBnmw10O2Dbxbw7s53dNM59c4qQAoMiiiigKKKKArg1iRlicokjtjhYyoc9vgLkKDz5mu+tFyhZSFYoTwGABIPrhgR+egRpYrrv0tXAPkLizOPyFq9I91kfdaxnngy2WP001NbOTxdSDtwFgP5soTXM2mXH8elx/srf/AKdBACe7x+4at/aWGfzZqK8TTT+zSb4tSVfcJMr2hj/dE+MId2PkKdBptx/H5f7K2/8ARUb4m8NXFzaTwe2O5dGAVo4ApbGQGKoCASB25oKa1iabpsWCsrSRrEysqtuBtyI1GPeIXbyPLJ7CurcTbyyO86kmYqoKuCRBbEAmNeB72DyBj89T2lWr2TSreW17CeHSW2w8ZOxUChBvQP7pwxGcdyMCl/TrkQRRust3K4MoaBQQQxihXEg2N9220rkAggDzBoOPS2lNnde4Ai3NzK5Y+8XVYT0goOQ3Y55HBFNdp9rVtI5Ej6lES2AFMDDJPw/Bx6c1Cg6hdGSO107pwzIdqrF0kjkKxqWJk93gRj65NSHh77Epnl6l9MqEtvKQkFixbPcjAH0BoHp7q6J4h1bH8uxH/OvGbs8iLVx/vrD9BNNY02UAD2qb+rb/AE/gq1waXKrbvbLhhjG1hAR278RA5oJmiiigKKKKAooooCiiigKKKKAooooCiiigKKKKAooooCo3X0DQOCARxwRnzoooFQaVAuMQxD6Ig8/pWf2OiPBijI542Ljv9KKKAOmQ/wADFxj8Bf1V6Wyj/g0/qr+qsUUA9nH/AAaf1R+qvLadCDkRRg4PIRR/yoooOCG3QsAVXGV8h6CpF7CLv048477Vz+iiig4bi1TePcX+qK5dEULewgAAEyZxxn7pu9FFB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23564" name="Picture 12" descr="http://shkola.ostriv.in.ua/images/publications/4/5355/131533382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2060848"/>
            <a:ext cx="3112364" cy="16520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476672"/>
            <a:ext cx="8712968" cy="3312368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u="sng" dirty="0" err="1" smtClean="0">
                <a:solidFill>
                  <a:schemeClr val="tx1"/>
                </a:solidFill>
              </a:rPr>
              <a:t>Рентгенівське</a:t>
            </a:r>
            <a:r>
              <a:rPr lang="ru-RU" b="1" u="sng" dirty="0" smtClean="0">
                <a:solidFill>
                  <a:schemeClr val="tx1"/>
                </a:solidFill>
              </a:rPr>
              <a:t> </a:t>
            </a:r>
            <a:r>
              <a:rPr lang="ru-RU" b="1" u="sng" dirty="0" err="1" smtClean="0">
                <a:solidFill>
                  <a:schemeClr val="tx1"/>
                </a:solidFill>
              </a:rPr>
              <a:t>проміння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</a:rPr>
              <a:t>отримують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під</a:t>
            </a:r>
            <a:r>
              <a:rPr lang="ru-RU" b="1" dirty="0" smtClean="0">
                <a:solidFill>
                  <a:schemeClr val="tx1"/>
                </a:solidFill>
              </a:rPr>
              <a:t> час </a:t>
            </a:r>
            <a:r>
              <a:rPr lang="ru-RU" b="1" dirty="0" err="1" smtClean="0">
                <a:solidFill>
                  <a:schemeClr val="tx1"/>
                </a:solidFill>
              </a:rPr>
              <a:t>гальмування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електронів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які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прискорюються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напругою</a:t>
            </a:r>
            <a:r>
              <a:rPr lang="ru-RU" b="1" dirty="0" smtClean="0">
                <a:solidFill>
                  <a:schemeClr val="tx1"/>
                </a:solidFill>
              </a:rPr>
              <a:t> в десятки </a:t>
            </a:r>
            <a:r>
              <a:rPr lang="ru-RU" b="1" dirty="0" err="1" smtClean="0">
                <a:solidFill>
                  <a:schemeClr val="tx1"/>
                </a:solidFill>
              </a:rPr>
              <a:t>кіловольтів</a:t>
            </a:r>
            <a:r>
              <a:rPr lang="ru-RU" b="1" dirty="0" smtClean="0">
                <a:solidFill>
                  <a:schemeClr val="tx1"/>
                </a:solidFill>
              </a:rPr>
              <a:t>. На </a:t>
            </a:r>
            <a:r>
              <a:rPr lang="ru-RU" b="1" dirty="0" err="1" smtClean="0">
                <a:solidFill>
                  <a:schemeClr val="tx1"/>
                </a:solidFill>
              </a:rPr>
              <a:t>відміну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від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світлового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проміння</a:t>
            </a:r>
            <a:r>
              <a:rPr lang="ru-RU" b="1" dirty="0" smtClean="0">
                <a:solidFill>
                  <a:schemeClr val="tx1"/>
                </a:solidFill>
              </a:rPr>
              <a:t> видимого спектра </a:t>
            </a:r>
            <a:r>
              <a:rPr lang="ru-RU" b="1" dirty="0" err="1" smtClean="0">
                <a:solidFill>
                  <a:schemeClr val="tx1"/>
                </a:solidFill>
              </a:rPr>
              <a:t>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ультрафіолетового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проміння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воно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має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значно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меншу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довжину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хвиль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</a:rPr>
              <a:t>Причому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довжина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хвилі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рентгенівського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проміння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smtClean="0">
                <a:solidFill>
                  <a:schemeClr val="tx1"/>
                </a:solidFill>
              </a:rPr>
              <a:t>ста</a:t>
            </a:r>
            <a:r>
              <a:rPr lang="uk-UA" b="1" dirty="0" smtClean="0">
                <a:solidFill>
                  <a:schemeClr val="tx1"/>
                </a:solidFill>
              </a:rPr>
              <a:t>є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меншою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smtClean="0">
                <a:solidFill>
                  <a:schemeClr val="tx1"/>
                </a:solidFill>
              </a:rPr>
              <a:t>при </a:t>
            </a:r>
            <a:r>
              <a:rPr lang="ru-RU" b="1" dirty="0" err="1" smtClean="0">
                <a:solidFill>
                  <a:schemeClr val="tx1"/>
                </a:solidFill>
              </a:rPr>
              <a:t>більшій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енергії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електронів</a:t>
            </a:r>
            <a:r>
              <a:rPr lang="ru-RU" b="1" dirty="0" smtClean="0">
                <a:solidFill>
                  <a:schemeClr val="tx1"/>
                </a:solidFill>
              </a:rPr>
              <a:t>, які </a:t>
            </a:r>
            <a:r>
              <a:rPr lang="ru-RU" b="1" dirty="0" err="1" smtClean="0">
                <a:solidFill>
                  <a:schemeClr val="tx1"/>
                </a:solidFill>
              </a:rPr>
              <a:t>бомбардують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перешкоду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endParaRPr lang="ru-RU" b="1" dirty="0">
              <a:solidFill>
                <a:schemeClr val="tx1"/>
              </a:solidFill>
            </a:endParaRPr>
          </a:p>
        </p:txBody>
      </p:sp>
      <p:pic>
        <p:nvPicPr>
          <p:cNvPr id="34818" name="Picture 2" descr="http://3.bp.blogspot.com/_Qnu5MNnnNoQ/TNgYQQFa15I/AAAAAAAAAxU/XOSGHZOsmyQ/s1600/16e690dbf929806f932e79703da9cc30c5f6aa3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005064"/>
            <a:ext cx="3048000" cy="2286001"/>
          </a:xfrm>
          <a:prstGeom prst="rect">
            <a:avLst/>
          </a:prstGeom>
          <a:noFill/>
        </p:spPr>
      </p:pic>
      <p:pic>
        <p:nvPicPr>
          <p:cNvPr id="34822" name="Picture 6" descr="http://znayka.org.ua/uploads/6fd0644155/ff0e8519b7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36096" y="3501008"/>
            <a:ext cx="2352675" cy="2857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3933056"/>
            <a:ext cx="4967560" cy="2445296"/>
          </a:xfrm>
        </p:spPr>
        <p:txBody>
          <a:bodyPr>
            <a:normAutofit/>
          </a:bodyPr>
          <a:lstStyle/>
          <a:p>
            <a:pPr algn="ctr"/>
            <a:r>
              <a:rPr lang="ru-RU" b="1" dirty="0" err="1" smtClean="0"/>
              <a:t>Рентгенівська</a:t>
            </a:r>
            <a:r>
              <a:rPr lang="ru-RU" b="1" dirty="0" smtClean="0"/>
              <a:t> </a:t>
            </a:r>
            <a:r>
              <a:rPr lang="ru-RU" b="1" dirty="0" err="1" smtClean="0"/>
              <a:t>фотографія</a:t>
            </a:r>
            <a:r>
              <a:rPr lang="ru-RU" b="1" dirty="0" smtClean="0"/>
              <a:t> руки </a:t>
            </a:r>
            <a:r>
              <a:rPr lang="ru-RU" b="1" dirty="0" err="1" smtClean="0"/>
              <a:t>своєї</a:t>
            </a:r>
            <a:r>
              <a:rPr lang="ru-RU" b="1" dirty="0" smtClean="0"/>
              <a:t> </a:t>
            </a:r>
            <a:r>
              <a:rPr lang="ru-RU" b="1" dirty="0" err="1" smtClean="0"/>
              <a:t>дружини</a:t>
            </a:r>
            <a:r>
              <a:rPr lang="ru-RU" b="1" dirty="0" smtClean="0"/>
              <a:t>, </a:t>
            </a:r>
            <a:r>
              <a:rPr lang="ru-RU" b="1" dirty="0" err="1" smtClean="0"/>
              <a:t>зроблена</a:t>
            </a:r>
            <a:r>
              <a:rPr lang="ru-RU" b="1" dirty="0" smtClean="0"/>
              <a:t> В. К. Рентгеном</a:t>
            </a:r>
            <a:endParaRPr lang="ru-RU" b="1" dirty="0"/>
          </a:p>
        </p:txBody>
      </p:sp>
      <p:pic>
        <p:nvPicPr>
          <p:cNvPr id="4" name="Содержимое 3" descr="Wilhelm_Conrad_Röntgen_(1845--1923)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>
          <a:xfrm>
            <a:off x="5652120" y="1196752"/>
            <a:ext cx="3032125" cy="4708525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364088" y="476672"/>
            <a:ext cx="357690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Вільгельм</a:t>
            </a:r>
            <a:r>
              <a:rPr lang="ru-RU" sz="2800" b="1" dirty="0" smtClean="0"/>
              <a:t> Рентген </a:t>
            </a:r>
            <a:endParaRPr lang="ru-RU" sz="2800" b="1" dirty="0"/>
          </a:p>
        </p:txBody>
      </p:sp>
      <p:pic>
        <p:nvPicPr>
          <p:cNvPr id="6" name="Содержимое 3" descr="Roentgen-x-ray-von-kollikers-hand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>
          <a:xfrm>
            <a:off x="755576" y="260648"/>
            <a:ext cx="3240360" cy="3284984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692696"/>
            <a:ext cx="8676456" cy="2880320"/>
          </a:xfrm>
        </p:spPr>
        <p:txBody>
          <a:bodyPr>
            <a:normAutofit/>
          </a:bodyPr>
          <a:lstStyle/>
          <a:p>
            <a:pPr algn="l"/>
            <a:r>
              <a:rPr lang="ru-RU" b="1" dirty="0" smtClean="0"/>
              <a:t>За </a:t>
            </a:r>
            <a:r>
              <a:rPr lang="ru-RU" b="1" dirty="0" err="1" smtClean="0"/>
              <a:t>відкриття</a:t>
            </a:r>
            <a:r>
              <a:rPr lang="ru-RU" b="1" dirty="0" smtClean="0"/>
              <a:t> </a:t>
            </a:r>
            <a:r>
              <a:rPr lang="ru-RU" b="1" dirty="0" err="1" smtClean="0"/>
              <a:t>рентгенівських</a:t>
            </a:r>
            <a:r>
              <a:rPr lang="ru-RU" b="1" dirty="0" smtClean="0"/>
              <a:t> </a:t>
            </a:r>
            <a:r>
              <a:rPr lang="ru-RU" b="1" dirty="0" err="1" smtClean="0"/>
              <a:t>променів</a:t>
            </a:r>
            <a:r>
              <a:rPr lang="ru-RU" b="1" dirty="0" smtClean="0"/>
              <a:t> Рентгену в 1901 </a:t>
            </a:r>
            <a:r>
              <a:rPr lang="ru-RU" b="1" dirty="0" err="1" smtClean="0"/>
              <a:t>році</a:t>
            </a:r>
            <a:r>
              <a:rPr lang="ru-RU" b="1" dirty="0" smtClean="0"/>
              <a:t> </a:t>
            </a:r>
            <a:r>
              <a:rPr lang="ru-RU" b="1" dirty="0" err="1" smtClean="0"/>
              <a:t>була</a:t>
            </a:r>
            <a:r>
              <a:rPr lang="ru-RU" b="1" dirty="0" smtClean="0"/>
              <a:t> </a:t>
            </a:r>
            <a:r>
              <a:rPr lang="ru-RU" b="1" dirty="0" err="1" smtClean="0"/>
              <a:t>присуджена</a:t>
            </a:r>
            <a:r>
              <a:rPr lang="ru-RU" b="1" dirty="0" smtClean="0"/>
              <a:t> перша </a:t>
            </a:r>
            <a:r>
              <a:rPr lang="ru-RU" b="1" dirty="0" err="1" smtClean="0"/>
              <a:t>Нобелівська</a:t>
            </a:r>
            <a:r>
              <a:rPr lang="ru-RU" b="1" dirty="0" smtClean="0"/>
              <a:t> </a:t>
            </a:r>
            <a:r>
              <a:rPr lang="ru-RU" b="1" dirty="0" err="1" smtClean="0"/>
              <a:t>премія</a:t>
            </a:r>
            <a:r>
              <a:rPr lang="ru-RU" b="1" dirty="0" smtClean="0"/>
              <a:t> по </a:t>
            </a:r>
            <a:r>
              <a:rPr lang="ru-RU" b="1" dirty="0" err="1" smtClean="0"/>
              <a:t>фізиці</a:t>
            </a:r>
            <a:r>
              <a:rPr lang="ru-RU" b="1" dirty="0" smtClean="0"/>
              <a:t>, </a:t>
            </a:r>
            <a:r>
              <a:rPr lang="ru-RU" b="1" dirty="0" err="1" smtClean="0"/>
              <a:t>причому</a:t>
            </a:r>
            <a:r>
              <a:rPr lang="ru-RU" b="1" dirty="0" smtClean="0"/>
              <a:t> </a:t>
            </a:r>
            <a:r>
              <a:rPr lang="ru-RU" b="1" dirty="0" err="1" smtClean="0"/>
              <a:t>нобелівський</a:t>
            </a:r>
            <a:r>
              <a:rPr lang="ru-RU" b="1" dirty="0" smtClean="0"/>
              <a:t> </a:t>
            </a:r>
            <a:r>
              <a:rPr lang="ru-RU" b="1" dirty="0" err="1" smtClean="0"/>
              <a:t>комітет</a:t>
            </a:r>
            <a:r>
              <a:rPr lang="ru-RU" b="1" dirty="0" smtClean="0"/>
              <a:t> </a:t>
            </a:r>
            <a:r>
              <a:rPr lang="ru-RU" b="1" dirty="0" err="1" smtClean="0"/>
              <a:t>підкреслював</a:t>
            </a:r>
            <a:r>
              <a:rPr lang="ru-RU" b="1" dirty="0" smtClean="0"/>
              <a:t> </a:t>
            </a:r>
            <a:r>
              <a:rPr lang="ru-RU" b="1" dirty="0" err="1" smtClean="0"/>
              <a:t>практичну</a:t>
            </a:r>
            <a:r>
              <a:rPr lang="ru-RU" b="1" dirty="0" smtClean="0"/>
              <a:t> </a:t>
            </a:r>
            <a:r>
              <a:rPr lang="ru-RU" b="1" dirty="0" err="1" smtClean="0"/>
              <a:t>важливість</a:t>
            </a:r>
            <a:r>
              <a:rPr lang="ru-RU" b="1" dirty="0" smtClean="0"/>
              <a:t> </a:t>
            </a:r>
            <a:r>
              <a:rPr lang="ru-RU" b="1" dirty="0" err="1" smtClean="0"/>
              <a:t>його</a:t>
            </a:r>
            <a:r>
              <a:rPr lang="ru-RU" b="1" dirty="0" smtClean="0"/>
              <a:t> </a:t>
            </a:r>
            <a:r>
              <a:rPr lang="ru-RU" b="1" dirty="0" err="1" smtClean="0"/>
              <a:t>відкриття</a:t>
            </a:r>
            <a:r>
              <a:rPr lang="ru-RU" b="1" dirty="0" smtClean="0"/>
              <a:t>.</a:t>
            </a:r>
            <a:endParaRPr lang="ru-RU" b="1" dirty="0" smtClean="0"/>
          </a:p>
        </p:txBody>
      </p:sp>
      <p:pic>
        <p:nvPicPr>
          <p:cNvPr id="4" name="Picture 4" descr="C:\Users\user\AppData\Local\Microsoft\Windows\Temporary Internet Files\Content.IE5\L2NL6IV1\MCj04108070000[1].wm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068960"/>
            <a:ext cx="3367087" cy="3446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404664"/>
            <a:ext cx="8820472" cy="3024336"/>
          </a:xfrm>
        </p:spPr>
        <p:txBody>
          <a:bodyPr>
            <a:normAutofit lnSpcReduction="10000"/>
          </a:bodyPr>
          <a:lstStyle/>
          <a:p>
            <a:pPr algn="l"/>
            <a:r>
              <a:rPr lang="ru-RU" b="1" dirty="0" smtClean="0"/>
              <a:t>У 1896 </a:t>
            </a:r>
            <a:r>
              <a:rPr lang="ru-RU" b="1" dirty="0" err="1" smtClean="0"/>
              <a:t>році</a:t>
            </a:r>
            <a:r>
              <a:rPr lang="ru-RU" b="1" dirty="0" smtClean="0"/>
              <a:t>, в </a:t>
            </a:r>
            <a:r>
              <a:rPr lang="ru-RU" b="1" dirty="0" err="1" smtClean="0"/>
              <a:t>Росії</a:t>
            </a:r>
            <a:r>
              <a:rPr lang="ru-RU" b="1" dirty="0" smtClean="0"/>
              <a:t>, </a:t>
            </a:r>
            <a:r>
              <a:rPr lang="ru-RU" b="1" dirty="0" err="1" smtClean="0"/>
              <a:t>вперше</a:t>
            </a:r>
            <a:r>
              <a:rPr lang="ru-RU" b="1" dirty="0" smtClean="0"/>
              <a:t> </a:t>
            </a:r>
            <a:r>
              <a:rPr lang="ru-RU" b="1" dirty="0" err="1" smtClean="0"/>
              <a:t>було</a:t>
            </a:r>
            <a:r>
              <a:rPr lang="ru-RU" b="1" dirty="0" smtClean="0"/>
              <a:t> </a:t>
            </a:r>
            <a:r>
              <a:rPr lang="ru-RU" b="1" dirty="0" err="1" smtClean="0"/>
              <a:t>вжито</a:t>
            </a:r>
            <a:r>
              <a:rPr lang="ru-RU" b="1" dirty="0" smtClean="0"/>
              <a:t> </a:t>
            </a:r>
            <a:r>
              <a:rPr lang="ru-RU" b="1" dirty="0" err="1" smtClean="0"/>
              <a:t>назву</a:t>
            </a:r>
            <a:r>
              <a:rPr lang="ru-RU" b="1" dirty="0" smtClean="0"/>
              <a:t> «</a:t>
            </a:r>
            <a:r>
              <a:rPr lang="ru-RU" b="1" dirty="0" err="1" smtClean="0"/>
              <a:t>рентгенівські</a:t>
            </a:r>
            <a:r>
              <a:rPr lang="ru-RU" b="1" dirty="0" smtClean="0"/>
              <a:t> </a:t>
            </a:r>
            <a:r>
              <a:rPr lang="ru-RU" b="1" dirty="0" err="1" smtClean="0"/>
              <a:t>промені</a:t>
            </a:r>
            <a:r>
              <a:rPr lang="ru-RU" b="1" dirty="0" smtClean="0"/>
              <a:t>». В </a:t>
            </a:r>
            <a:r>
              <a:rPr lang="ru-RU" b="1" dirty="0" err="1" smtClean="0"/>
              <a:t>інших</a:t>
            </a:r>
            <a:r>
              <a:rPr lang="ru-RU" b="1" dirty="0" smtClean="0"/>
              <a:t> </a:t>
            </a:r>
            <a:r>
              <a:rPr lang="ru-RU" b="1" dirty="0" err="1" smtClean="0"/>
              <a:t>країнах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використовується</a:t>
            </a:r>
            <a:r>
              <a:rPr lang="ru-RU" b="1" dirty="0" smtClean="0"/>
              <a:t> </a:t>
            </a:r>
            <a:r>
              <a:rPr lang="ru-RU" b="1" dirty="0" err="1" smtClean="0"/>
              <a:t>бажана</a:t>
            </a:r>
            <a:r>
              <a:rPr lang="ru-RU" b="1" dirty="0" smtClean="0"/>
              <a:t> </a:t>
            </a:r>
            <a:r>
              <a:rPr lang="ru-RU" b="1" dirty="0" smtClean="0"/>
              <a:t>Рентгеном </a:t>
            </a:r>
            <a:r>
              <a:rPr lang="ru-RU" b="1" dirty="0" err="1" smtClean="0"/>
              <a:t>назва</a:t>
            </a:r>
            <a:r>
              <a:rPr lang="ru-RU" b="1" dirty="0" smtClean="0"/>
              <a:t> </a:t>
            </a:r>
            <a:r>
              <a:rPr lang="ru-RU" b="1" dirty="0" smtClean="0"/>
              <a:t>- </a:t>
            </a:r>
            <a:r>
              <a:rPr lang="en-US" b="1" dirty="0" smtClean="0"/>
              <a:t>X-</a:t>
            </a:r>
            <a:r>
              <a:rPr lang="ru-RU" b="1" dirty="0" err="1" smtClean="0"/>
              <a:t>промені</a:t>
            </a:r>
            <a:r>
              <a:rPr lang="ru-RU" b="1" dirty="0" smtClean="0"/>
              <a:t>. У </a:t>
            </a:r>
            <a:r>
              <a:rPr lang="ru-RU" b="1" dirty="0" err="1" smtClean="0"/>
              <a:t>Росії</a:t>
            </a:r>
            <a:r>
              <a:rPr lang="ru-RU" b="1" dirty="0" smtClean="0"/>
              <a:t> </a:t>
            </a:r>
            <a:r>
              <a:rPr lang="ru-RU" b="1" dirty="0" err="1" smtClean="0"/>
              <a:t>промені</a:t>
            </a:r>
            <a:r>
              <a:rPr lang="ru-RU" b="1" dirty="0" smtClean="0"/>
              <a:t> стали </a:t>
            </a:r>
            <a:r>
              <a:rPr lang="ru-RU" b="1" dirty="0" err="1" smtClean="0"/>
              <a:t>називати</a:t>
            </a:r>
            <a:r>
              <a:rPr lang="ru-RU" b="1" dirty="0" smtClean="0"/>
              <a:t> «</a:t>
            </a:r>
            <a:r>
              <a:rPr lang="ru-RU" b="1" dirty="0" err="1" smtClean="0"/>
              <a:t>рентгенівськими</a:t>
            </a:r>
            <a:r>
              <a:rPr lang="ru-RU" b="1" dirty="0" smtClean="0"/>
              <a:t>» за </a:t>
            </a:r>
            <a:r>
              <a:rPr lang="ru-RU" b="1" dirty="0" err="1" smtClean="0"/>
              <a:t>ініціативою</a:t>
            </a:r>
            <a:r>
              <a:rPr lang="ru-RU" b="1" dirty="0" smtClean="0"/>
              <a:t> </a:t>
            </a:r>
            <a:r>
              <a:rPr lang="ru-RU" b="1" dirty="0" err="1" smtClean="0"/>
              <a:t>учня</a:t>
            </a:r>
            <a:r>
              <a:rPr lang="ru-RU" b="1" dirty="0" smtClean="0"/>
              <a:t> В. К. Рентгена - Абрама Федоровича </a:t>
            </a:r>
            <a:r>
              <a:rPr lang="ru-RU" b="1" dirty="0" err="1" smtClean="0"/>
              <a:t>Йоффе</a:t>
            </a:r>
            <a:r>
              <a:rPr lang="ru-RU" b="1" dirty="0" smtClean="0"/>
              <a:t>.</a:t>
            </a:r>
          </a:p>
          <a:p>
            <a:pPr algn="l"/>
            <a:endParaRPr lang="ru-RU" b="1" dirty="0"/>
          </a:p>
        </p:txBody>
      </p:sp>
      <p:pic>
        <p:nvPicPr>
          <p:cNvPr id="1026" name="Picture 2" descr="Иоффе Абрам Федорович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3573016"/>
            <a:ext cx="2664296" cy="3024336"/>
          </a:xfrm>
          <a:prstGeom prst="rect">
            <a:avLst/>
          </a:prstGeom>
          <a:noFill/>
        </p:spPr>
      </p:pic>
      <p:pic>
        <p:nvPicPr>
          <p:cNvPr id="5" name="Picture 2" descr="C:\Users\user\AppData\Local\Microsoft\Windows\Temporary Internet Files\Content.IE5\L2NL6IV1\MPj04387900000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96136" y="3140968"/>
            <a:ext cx="2213992" cy="26879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980728"/>
            <a:ext cx="8892480" cy="3240360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ru-RU" b="1" dirty="0" err="1" smtClean="0">
                <a:solidFill>
                  <a:schemeClr val="tx1"/>
                </a:solidFill>
              </a:rPr>
              <a:t>Рентгенівське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випромінювання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є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  <a:hlinkClick r:id="rId2" tooltip="Іонізуюче випромінювання"/>
              </a:rPr>
              <a:t>іонізуючим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</a:rPr>
              <a:t>Воно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впливає</a:t>
            </a:r>
            <a:r>
              <a:rPr lang="ru-RU" b="1" dirty="0" smtClean="0">
                <a:solidFill>
                  <a:schemeClr val="tx1"/>
                </a:solidFill>
              </a:rPr>
              <a:t> на </a:t>
            </a:r>
            <a:r>
              <a:rPr lang="ru-RU" b="1" dirty="0" err="1" smtClean="0">
                <a:solidFill>
                  <a:schemeClr val="tx1"/>
                </a:solidFill>
              </a:rPr>
              <a:t>тканини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живих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організмів</a:t>
            </a:r>
            <a:r>
              <a:rPr lang="ru-RU" b="1" dirty="0" smtClean="0">
                <a:solidFill>
                  <a:schemeClr val="tx1"/>
                </a:solidFill>
              </a:rPr>
              <a:t> і </a:t>
            </a:r>
            <a:r>
              <a:rPr lang="ru-RU" b="1" dirty="0" err="1" smtClean="0">
                <a:solidFill>
                  <a:schemeClr val="tx1"/>
                </a:solidFill>
              </a:rPr>
              <a:t>може</a:t>
            </a:r>
            <a:r>
              <a:rPr lang="ru-RU" b="1" dirty="0" smtClean="0">
                <a:solidFill>
                  <a:schemeClr val="tx1"/>
                </a:solidFill>
              </a:rPr>
              <a:t> бути </a:t>
            </a:r>
            <a:r>
              <a:rPr lang="ru-RU" b="1" dirty="0" smtClean="0">
                <a:solidFill>
                  <a:schemeClr val="tx1"/>
                </a:solidFill>
              </a:rPr>
              <a:t>причиною </a:t>
            </a:r>
            <a:r>
              <a:rPr lang="ru-RU" b="1" dirty="0" err="1" smtClean="0">
                <a:solidFill>
                  <a:schemeClr val="tx1"/>
                </a:solidFill>
                <a:hlinkClick r:id="rId3" tooltip="Променева хвороба"/>
              </a:rPr>
              <a:t>променевої</a:t>
            </a:r>
            <a:r>
              <a:rPr lang="ru-RU" b="1" dirty="0" smtClean="0">
                <a:solidFill>
                  <a:schemeClr val="tx1"/>
                </a:solidFill>
                <a:hlinkClick r:id="rId3" tooltip="Променева хвороба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hlinkClick r:id="rId3" tooltip="Променева хвороба"/>
              </a:rPr>
              <a:t>хвороби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променевих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  <a:hlinkClick r:id="rId4" tooltip="Опік"/>
              </a:rPr>
              <a:t>опіків</a:t>
            </a:r>
            <a:r>
              <a:rPr lang="ru-RU" b="1" dirty="0" smtClean="0">
                <a:solidFill>
                  <a:schemeClr val="tx1"/>
                </a:solidFill>
              </a:rPr>
              <a:t> і </a:t>
            </a:r>
            <a:r>
              <a:rPr lang="ru-RU" b="1" dirty="0" err="1" smtClean="0">
                <a:solidFill>
                  <a:schemeClr val="tx1"/>
                </a:solidFill>
                <a:hlinkClick r:id="rId5" tooltip="Злоякісна пухлина"/>
              </a:rPr>
              <a:t>злоякісних</a:t>
            </a:r>
            <a:r>
              <a:rPr lang="ru-RU" b="1" dirty="0" smtClean="0">
                <a:solidFill>
                  <a:schemeClr val="tx1"/>
                </a:solidFill>
                <a:hlinkClick r:id="rId5" tooltip="Злоякісна пухлина"/>
              </a:rPr>
              <a:t> </a:t>
            </a:r>
            <a:r>
              <a:rPr lang="ru-RU" b="1" dirty="0" err="1" smtClean="0">
                <a:solidFill>
                  <a:schemeClr val="tx1"/>
                </a:solidFill>
                <a:hlinkClick r:id="rId5" tooltip="Злоякісна пухлина"/>
              </a:rPr>
              <a:t>пухлин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b="1" dirty="0" err="1" smtClean="0">
                <a:solidFill>
                  <a:schemeClr val="tx1"/>
                </a:solidFill>
              </a:rPr>
              <a:t>Унаслідок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цього</a:t>
            </a:r>
            <a:r>
              <a:rPr lang="ru-RU" b="1" dirty="0" smtClean="0">
                <a:solidFill>
                  <a:schemeClr val="tx1"/>
                </a:solidFill>
              </a:rPr>
              <a:t> при </a:t>
            </a:r>
            <a:r>
              <a:rPr lang="ru-RU" b="1" dirty="0" err="1" smtClean="0">
                <a:solidFill>
                  <a:schemeClr val="tx1"/>
                </a:solidFill>
              </a:rPr>
              <a:t>роботі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рентгенівським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випромінюванням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необхідно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дотримуватись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заходів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захисту</a:t>
            </a:r>
            <a:r>
              <a:rPr lang="ru-RU" b="1" dirty="0" smtClean="0">
                <a:solidFill>
                  <a:schemeClr val="tx1"/>
                </a:solidFill>
              </a:rPr>
              <a:t>.. </a:t>
            </a:r>
            <a:r>
              <a:rPr lang="ru-RU" b="1" dirty="0" err="1" smtClean="0">
                <a:solidFill>
                  <a:schemeClr val="tx1"/>
                </a:solidFill>
              </a:rPr>
              <a:t>Рентгенівське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випромінювання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є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  <a:hlinkClick r:id="rId6" tooltip="Мутація"/>
              </a:rPr>
              <a:t>мутагенним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</a:rPr>
              <a:t>чинником</a:t>
            </a:r>
            <a:r>
              <a:rPr lang="ru-RU" b="1" dirty="0" smtClean="0">
                <a:solidFill>
                  <a:schemeClr val="tx1"/>
                </a:solidFill>
              </a:rPr>
              <a:t>.</a:t>
            </a:r>
            <a:br>
              <a:rPr lang="ru-RU" b="1" dirty="0" smtClean="0">
                <a:solidFill>
                  <a:schemeClr val="tx1"/>
                </a:solidFill>
              </a:rPr>
            </a:b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95736" y="0"/>
            <a:ext cx="385101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err="1" smtClean="0"/>
              <a:t>Біологічний</a:t>
            </a:r>
            <a:r>
              <a:rPr lang="ru-RU" sz="2800" b="1" dirty="0" smtClean="0"/>
              <a:t> </a:t>
            </a:r>
            <a:r>
              <a:rPr lang="ru-RU" sz="2800" b="1" dirty="0" err="1" smtClean="0"/>
              <a:t>вплив</a:t>
            </a:r>
            <a:endParaRPr lang="ru-RU" sz="2800" b="1" dirty="0"/>
          </a:p>
        </p:txBody>
      </p:sp>
      <p:pic>
        <p:nvPicPr>
          <p:cNvPr id="24578" name="Picture 2" descr="http://otipb.at.ua/22/1/491ae28497bb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907704" y="3861048"/>
            <a:ext cx="4762500" cy="28098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268760"/>
            <a:ext cx="8062912" cy="3744416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uk-UA" sz="3500" b="1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Інфрачервоними променями називають хвилі, довжина яких лежить в діапазоні: 0,1 мм-770 </a:t>
            </a:r>
            <a:r>
              <a:rPr lang="uk-UA" sz="3500" b="1" dirty="0" err="1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нм</a:t>
            </a:r>
            <a:r>
              <a:rPr lang="uk-UA" sz="3500" b="1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. </a:t>
            </a:r>
          </a:p>
          <a:p>
            <a:pPr algn="l"/>
            <a:r>
              <a:rPr lang="uk-UA" sz="3500" b="1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Частота: 3∙10</a:t>
            </a:r>
            <a:r>
              <a:rPr lang="uk-UA" sz="3500" b="1" baseline="30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12</a:t>
            </a:r>
            <a:r>
              <a:rPr lang="uk-UA" sz="3500" b="1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 - 3∙10</a:t>
            </a:r>
            <a:r>
              <a:rPr lang="uk-UA" sz="3500" b="1" baseline="30000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14</a:t>
            </a:r>
            <a:r>
              <a:rPr lang="uk-UA" sz="3500" b="1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 Гц</a:t>
            </a:r>
          </a:p>
          <a:p>
            <a:pPr algn="l"/>
            <a:r>
              <a:rPr lang="uk-UA" sz="3500" b="1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Ще в І ст. н. е. Тит </a:t>
            </a:r>
            <a:r>
              <a:rPr lang="uk-UA" sz="3500" b="1" dirty="0" err="1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Лукрецій</a:t>
            </a:r>
            <a:r>
              <a:rPr lang="uk-UA" sz="3500" b="1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 Кар висловлював припущення, що у Сонця «є багато жарких, сильних та не­видимих променів...»</a:t>
            </a:r>
          </a:p>
          <a:p>
            <a:pPr algn="l"/>
            <a:r>
              <a:rPr lang="uk-UA" sz="3500" b="1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У 1880 році Вільям </a:t>
            </a:r>
            <a:r>
              <a:rPr lang="uk-UA" sz="3500" b="1" dirty="0" err="1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Гершель</a:t>
            </a:r>
            <a:r>
              <a:rPr lang="uk-UA" sz="3500" b="1" dirty="0" smtClean="0">
                <a:solidFill>
                  <a:schemeClr val="tx1"/>
                </a:solidFill>
                <a:latin typeface="Segoe Print" pitchFamily="2" charset="0"/>
                <a:cs typeface="Times New Roman" pitchFamily="18" charset="0"/>
              </a:rPr>
              <a:t> надрукував свої роботи про дослідження інфрачервоного випромінювання.</a:t>
            </a:r>
          </a:p>
          <a:p>
            <a:pPr algn="l"/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0" y="404664"/>
            <a:ext cx="80648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40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Інфрачервоне випромінювання</a:t>
            </a:r>
            <a:endParaRPr lang="uk-UA" sz="40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564904"/>
            <a:ext cx="1763688" cy="2288422"/>
          </a:xfrm>
          <a:prstGeom prst="rect">
            <a:avLst/>
          </a:prstGeom>
          <a:noFill/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80312" y="0"/>
            <a:ext cx="2054225" cy="1835150"/>
          </a:xfrm>
          <a:prstGeom prst="rect">
            <a:avLst/>
          </a:prstGeom>
          <a:noFill/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40038" y="5085184"/>
            <a:ext cx="2668066" cy="168709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0"/>
            <a:ext cx="8062912" cy="2808312"/>
          </a:xfrm>
        </p:spPr>
        <p:txBody>
          <a:bodyPr>
            <a:normAutofit/>
          </a:bodyPr>
          <a:lstStyle/>
          <a:p>
            <a:pPr algn="l"/>
            <a:r>
              <a:rPr lang="uk-UA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Джерелами інфрачервоних </a:t>
            </a:r>
            <a:r>
              <a:rPr lang="uk-UA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хвиль є Сонце, зірки, планети, будь-яке тіло, температура якого вища за температуру навколишнього середовища</a:t>
            </a:r>
            <a:r>
              <a:rPr lang="uk-UA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.</a:t>
            </a:r>
          </a:p>
          <a:p>
            <a:pPr algn="l"/>
            <a:endParaRPr lang="uk-UA" sz="2200" b="1" dirty="0" smtClean="0">
              <a:latin typeface="Tahoma" pitchFamily="34" charset="0"/>
              <a:ea typeface="Tahoma" pitchFamily="34" charset="0"/>
              <a:cs typeface="Tahoma" pitchFamily="34" charset="0"/>
            </a:endParaRPr>
          </a:p>
          <a:p>
            <a:pPr algn="l"/>
            <a:r>
              <a:rPr lang="uk-UA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Приймачами інфрачервоного </a:t>
            </a:r>
            <a:r>
              <a:rPr lang="uk-UA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випромінювання є </a:t>
            </a:r>
            <a:r>
              <a:rPr lang="uk-UA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термометри</a:t>
            </a:r>
            <a:r>
              <a:rPr lang="uk-UA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uk-UA" sz="2200" b="1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фоторезистори</a:t>
            </a:r>
            <a:r>
              <a:rPr lang="uk-UA" sz="2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фотоелементи та ін.</a:t>
            </a: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348880"/>
            <a:ext cx="4572000" cy="31085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28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Властивості: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проходить крізь картон, чорний папір, тонкий шар ебоніту, асфальт, атмосферу Землі,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поглинається </a:t>
            </a:r>
            <a:r>
              <a:rPr lang="uk-UA" sz="2800" dirty="0" smtClean="0">
                <a:latin typeface="Times New Roman" pitchFamily="18" charset="0"/>
                <a:cs typeface="Times New Roman" pitchFamily="18" charset="0"/>
              </a:rPr>
              <a:t>водяною парою</a:t>
            </a:r>
            <a:endParaRPr lang="ru-RU" sz="2800" dirty="0"/>
          </a:p>
        </p:txBody>
      </p:sp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61313" y="908720"/>
            <a:ext cx="1182687" cy="1555750"/>
          </a:xfrm>
          <a:prstGeom prst="rect">
            <a:avLst/>
          </a:prstGeom>
          <a:noFill/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6136" y="2636912"/>
            <a:ext cx="1698625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60032" y="4621212"/>
            <a:ext cx="2974975" cy="22367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9552" y="404664"/>
            <a:ext cx="8062912" cy="3528392"/>
          </a:xfrm>
        </p:spPr>
        <p:txBody>
          <a:bodyPr>
            <a:normAutofit fontScale="70000" lnSpcReduction="20000"/>
          </a:bodyPr>
          <a:lstStyle/>
          <a:p>
            <a:pPr algn="l">
              <a:defRPr/>
            </a:pPr>
            <a:r>
              <a:rPr lang="uk-UA" sz="3200" b="1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Застосування інфрачервоного випромінювання:</a:t>
            </a:r>
          </a:p>
          <a:p>
            <a:pPr marL="457200" indent="-457200" algn="l">
              <a:buFont typeface="Wingdings" pitchFamily="2" charset="2"/>
              <a:buChar char="ü"/>
              <a:defRPr/>
            </a:pPr>
            <a:r>
              <a:rPr lang="uk-UA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фотографування земних об'єктів у тумані й темряві;</a:t>
            </a:r>
          </a:p>
          <a:p>
            <a:pPr marL="457200" indent="-457200" algn="l">
              <a:buFont typeface="Wingdings" pitchFamily="2" charset="2"/>
              <a:buChar char="ü"/>
              <a:defRPr/>
            </a:pPr>
            <a:r>
              <a:rPr lang="uk-UA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прогрівання тканин живого організму;</a:t>
            </a:r>
          </a:p>
          <a:p>
            <a:pPr marL="457200" indent="-457200" algn="l">
              <a:buFont typeface="Wingdings" pitchFamily="2" charset="2"/>
              <a:buChar char="ü"/>
              <a:defRPr/>
            </a:pPr>
            <a:r>
              <a:rPr lang="uk-UA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сушіння деревини, пофарбованих поверхонь, підігрівання </a:t>
            </a:r>
            <a:r>
              <a:rPr lang="uk-UA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матеріалів</a:t>
            </a:r>
            <a:r>
              <a:rPr lang="uk-UA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</a:t>
            </a:r>
          </a:p>
          <a:p>
            <a:pPr marL="457200" indent="-457200" algn="l">
              <a:buFont typeface="Wingdings" pitchFamily="2" charset="2"/>
              <a:buChar char="ü"/>
              <a:defRPr/>
            </a:pPr>
            <a:r>
              <a:rPr lang="uk-UA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встановлення охоронної сигналізації у приміщеннях;</a:t>
            </a:r>
          </a:p>
          <a:p>
            <a:pPr marL="457200" indent="-457200" algn="l">
              <a:buFont typeface="Wingdings" pitchFamily="2" charset="2"/>
              <a:buChar char="ü"/>
              <a:defRPr/>
            </a:pPr>
            <a:r>
              <a:rPr lang="uk-UA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 сфері медицини, геодезії, криміналістики;</a:t>
            </a:r>
          </a:p>
          <a:p>
            <a:pPr marL="457200" indent="-457200" algn="l">
              <a:buFont typeface="Wingdings" pitchFamily="2" charset="2"/>
              <a:buChar char="ü"/>
              <a:defRPr/>
            </a:pPr>
            <a:r>
              <a:rPr lang="uk-UA" sz="3200" b="1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у військовій справі (прилади нічного бачення тощо).</a:t>
            </a:r>
          </a:p>
          <a:p>
            <a:pPr algn="l"/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3968" y="3789758"/>
            <a:ext cx="3559299" cy="23610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584334"/>
            <a:ext cx="2808312" cy="2514520"/>
          </a:xfrm>
          <a:prstGeom prst="rect">
            <a:avLst/>
          </a:prstGeom>
          <a:noFill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82043" y="247538"/>
            <a:ext cx="1490092" cy="18722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5445224"/>
            <a:ext cx="8062912" cy="1752600"/>
          </a:xfrm>
        </p:spPr>
        <p:txBody>
          <a:bodyPr/>
          <a:lstStyle/>
          <a:p>
            <a:pPr algn="l"/>
            <a:r>
              <a:rPr lang="uk-UA" b="1" dirty="0" smtClean="0"/>
              <a:t>Виконала: Апостолова Аліна 11-М</a:t>
            </a:r>
          </a:p>
        </p:txBody>
      </p:sp>
      <p:pic>
        <p:nvPicPr>
          <p:cNvPr id="27650" name="Picture 2" descr="http://www.labprice.ua/files/37/telef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404664"/>
            <a:ext cx="3161928" cy="2160240"/>
          </a:xfrm>
          <a:prstGeom prst="rect">
            <a:avLst/>
          </a:prstGeom>
          <a:noFill/>
        </p:spPr>
      </p:pic>
      <p:pic>
        <p:nvPicPr>
          <p:cNvPr id="27652" name="Picture 4" descr="https://encrypted-tbn0.gstatic.com/images?q=tbn:ANd9GcQiQDQE4NWpIXI-n44JnSo9jt6uqqo7psXwB9awAe0yypHuxEqXZ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548680"/>
            <a:ext cx="2448272" cy="2952328"/>
          </a:xfrm>
          <a:prstGeom prst="rect">
            <a:avLst/>
          </a:prstGeom>
          <a:noFill/>
        </p:spPr>
      </p:pic>
      <p:pic>
        <p:nvPicPr>
          <p:cNvPr id="27654" name="Picture 6" descr="http://nugabest.ua/assets/images/paznoe/2011/Teplo_jizn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3068960"/>
            <a:ext cx="3296394" cy="23545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476672"/>
            <a:ext cx="8206928" cy="2256656"/>
          </a:xfrm>
        </p:spPr>
        <p:txBody>
          <a:bodyPr>
            <a:normAutofit lnSpcReduction="10000"/>
          </a:bodyPr>
          <a:lstStyle/>
          <a:p>
            <a:pPr algn="l"/>
            <a:r>
              <a:rPr lang="uk-UA" b="1" dirty="0" smtClean="0"/>
              <a:t>Електромагнітні хвилі-це поширення в просторі вільного електромагнітного поля або система електричних та магнітних полів, що періодично змінюються.</a:t>
            </a:r>
            <a:endParaRPr lang="ru-RU" b="1" dirty="0"/>
          </a:p>
        </p:txBody>
      </p:sp>
      <p:pic>
        <p:nvPicPr>
          <p:cNvPr id="26626" name="Picture 2" descr="21C2EBEE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852936"/>
            <a:ext cx="7062589" cy="36290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836712"/>
            <a:ext cx="4572000" cy="5400600"/>
          </a:xfrm>
        </p:spPr>
        <p:txBody>
          <a:bodyPr>
            <a:normAutofit/>
          </a:bodyPr>
          <a:lstStyle/>
          <a:p>
            <a:pPr algn="l"/>
            <a:r>
              <a:rPr lang="uk-UA" sz="4000" b="1" dirty="0" smtClean="0"/>
              <a:t>Електромагнітне випромінювання виникає в результаті прискореного руху  заряджених частинок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29698" name="Picture 2" descr="AA64311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712798"/>
            <a:ext cx="3888432" cy="506014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6" y="4941168"/>
            <a:ext cx="6552728" cy="1536576"/>
          </a:xfrm>
        </p:spPr>
        <p:txBody>
          <a:bodyPr>
            <a:normAutofit fontScale="92500"/>
          </a:bodyPr>
          <a:lstStyle/>
          <a:p>
            <a:pPr algn="l"/>
            <a:r>
              <a:rPr lang="uk-UA" b="1" dirty="0" err="1" smtClean="0"/>
              <a:t>-довжина</a:t>
            </a:r>
            <a:r>
              <a:rPr lang="uk-UA" b="1" dirty="0" smtClean="0"/>
              <a:t> хвилі-це відстань на яку поширюється хвиля протягом одного періоду коливань</a:t>
            </a:r>
            <a:r>
              <a:rPr lang="uk-UA" dirty="0" smtClean="0"/>
              <a:t>.</a:t>
            </a:r>
            <a:endParaRPr lang="ru-RU" dirty="0"/>
          </a:p>
        </p:txBody>
      </p:sp>
      <p:pic>
        <p:nvPicPr>
          <p:cNvPr id="30722" name="Picture 2" descr="9193283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404664"/>
            <a:ext cx="7200800" cy="3528392"/>
          </a:xfrm>
          <a:prstGeom prst="rect">
            <a:avLst/>
          </a:prstGeom>
          <a:noFill/>
        </p:spPr>
      </p:pic>
      <p:pic>
        <p:nvPicPr>
          <p:cNvPr id="30724" name="Picture 4" descr="http://player.myshared.ru/258236/data/images/img10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4005064"/>
            <a:ext cx="1872208" cy="1016894"/>
          </a:xfrm>
          <a:prstGeom prst="rect">
            <a:avLst/>
          </a:prstGeom>
          <a:noFill/>
        </p:spPr>
      </p:pic>
      <p:pic>
        <p:nvPicPr>
          <p:cNvPr id="30726" name="Picture 6" descr="http://player.myshared.ru/258236/data/images/img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52928" y="3933056"/>
            <a:ext cx="1591072" cy="1074043"/>
          </a:xfrm>
          <a:prstGeom prst="rect">
            <a:avLst/>
          </a:prstGeom>
          <a:noFill/>
        </p:spPr>
      </p:pic>
      <p:pic>
        <p:nvPicPr>
          <p:cNvPr id="30728" name="Picture 8" descr="http://player.myshared.ru/258236/data/images/img7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39552" y="4797152"/>
            <a:ext cx="676275" cy="8667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432048" y="-735013"/>
            <a:ext cx="9576048" cy="1470025"/>
          </a:xfrm>
        </p:spPr>
        <p:txBody>
          <a:bodyPr/>
          <a:lstStyle/>
          <a:p>
            <a:r>
              <a:rPr lang="ru-RU" sz="3600" dirty="0" err="1" smtClean="0"/>
              <a:t>Властивості</a:t>
            </a:r>
            <a:r>
              <a:rPr lang="ru-RU" sz="3600" dirty="0" smtClean="0"/>
              <a:t> </a:t>
            </a:r>
            <a:r>
              <a:rPr lang="ru-RU" sz="3600" dirty="0" err="1" smtClean="0"/>
              <a:t>електромагнітних</a:t>
            </a:r>
            <a:r>
              <a:rPr lang="ru-RU" sz="3600" dirty="0" smtClean="0"/>
              <a:t> </a:t>
            </a:r>
            <a:r>
              <a:rPr lang="ru-RU" sz="3600" dirty="0" err="1" smtClean="0"/>
              <a:t>хвиль</a:t>
            </a:r>
            <a:r>
              <a:rPr lang="ru-RU" dirty="0" smtClean="0"/>
              <a:t> 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51520" y="836712"/>
            <a:ext cx="5256584" cy="1752600"/>
          </a:xfrm>
        </p:spPr>
        <p:txBody>
          <a:bodyPr>
            <a:normAutofit fontScale="92500" lnSpcReduction="10000"/>
          </a:bodyPr>
          <a:lstStyle/>
          <a:p>
            <a:pPr algn="l"/>
            <a:r>
              <a:rPr lang="ru-RU" b="1" dirty="0" err="1" smtClean="0"/>
              <a:t>Досліди</a:t>
            </a:r>
            <a:r>
              <a:rPr lang="ru-RU" b="1" dirty="0" smtClean="0"/>
              <a:t> Герца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проведені</a:t>
            </a:r>
            <a:r>
              <a:rPr lang="ru-RU" b="1" dirty="0" smtClean="0"/>
              <a:t> </a:t>
            </a:r>
            <a:r>
              <a:rPr lang="ru-RU" b="1" dirty="0" err="1" smtClean="0"/>
              <a:t>експерименти</a:t>
            </a:r>
            <a:r>
              <a:rPr lang="ru-RU" b="1" dirty="0" smtClean="0"/>
              <a:t> показали, </a:t>
            </a:r>
            <a:r>
              <a:rPr lang="ru-RU" b="1" dirty="0" err="1" smtClean="0"/>
              <a:t>що</a:t>
            </a:r>
            <a:r>
              <a:rPr lang="ru-RU" b="1" dirty="0" smtClean="0"/>
              <a:t> </a:t>
            </a:r>
            <a:r>
              <a:rPr lang="ru-RU" b="1" dirty="0" err="1" smtClean="0"/>
              <a:t>електромагнітні</a:t>
            </a:r>
            <a:r>
              <a:rPr lang="ru-RU" b="1" dirty="0" smtClean="0"/>
              <a:t> </a:t>
            </a:r>
            <a:r>
              <a:rPr lang="ru-RU" b="1" dirty="0" err="1" smtClean="0"/>
              <a:t>хвилі</a:t>
            </a:r>
            <a:r>
              <a:rPr lang="ru-RU" b="1" dirty="0" smtClean="0"/>
              <a:t> </a:t>
            </a:r>
            <a:r>
              <a:rPr lang="ru-RU" b="1" dirty="0" err="1" smtClean="0"/>
              <a:t>мають</a:t>
            </a:r>
            <a:r>
              <a:rPr lang="ru-RU" b="1" dirty="0" smtClean="0"/>
              <a:t> </a:t>
            </a:r>
            <a:r>
              <a:rPr lang="ru-RU" b="1" dirty="0" err="1" smtClean="0"/>
              <a:t>такі</a:t>
            </a:r>
            <a:r>
              <a:rPr lang="ru-RU" b="1" dirty="0" smtClean="0"/>
              <a:t> </a:t>
            </a:r>
            <a:r>
              <a:rPr lang="ru-RU" b="1" dirty="0" err="1" smtClean="0"/>
              <a:t>властивості</a:t>
            </a:r>
            <a:r>
              <a:rPr lang="ru-RU" b="1" dirty="0" smtClean="0"/>
              <a:t>:</a:t>
            </a:r>
            <a:endParaRPr lang="ru-RU" b="1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2492896"/>
            <a:ext cx="475252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/>
              <a:t>1) в </a:t>
            </a:r>
            <a:r>
              <a:rPr lang="ru-RU" sz="2000" dirty="0" err="1"/>
              <a:t>однорідному</a:t>
            </a:r>
            <a:r>
              <a:rPr lang="ru-RU" sz="2000" dirty="0"/>
              <a:t> </a:t>
            </a:r>
            <a:r>
              <a:rPr lang="ru-RU" sz="2000" dirty="0" err="1"/>
              <a:t>середовищі</a:t>
            </a:r>
            <a:r>
              <a:rPr lang="ru-RU" sz="2000" dirty="0"/>
              <a:t> </a:t>
            </a:r>
            <a:r>
              <a:rPr lang="ru-RU" sz="2000" dirty="0" err="1"/>
              <a:t>поширюються</a:t>
            </a:r>
            <a:r>
              <a:rPr lang="ru-RU" sz="2000" dirty="0"/>
              <a:t> </a:t>
            </a:r>
            <a:r>
              <a:rPr lang="ru-RU" sz="2000" dirty="0" err="1"/>
              <a:t>рівномірно</a:t>
            </a:r>
            <a:r>
              <a:rPr lang="ru-RU" sz="2000" dirty="0"/>
              <a:t> </a:t>
            </a:r>
            <a:r>
              <a:rPr lang="ru-RU" sz="2000" dirty="0" err="1"/>
              <a:t>і</a:t>
            </a:r>
            <a:r>
              <a:rPr lang="ru-RU" sz="2000" dirty="0"/>
              <a:t> </a:t>
            </a:r>
            <a:r>
              <a:rPr lang="ru-RU" sz="2000" dirty="0" err="1"/>
              <a:t>прямолінійно</a:t>
            </a:r>
            <a:r>
              <a:rPr lang="ru-RU" sz="2000" dirty="0"/>
              <a:t>;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51520" y="3501008"/>
            <a:ext cx="496855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2) </a:t>
            </a:r>
            <a:r>
              <a:rPr lang="ru-RU" sz="2000" dirty="0" err="1" smtClean="0"/>
              <a:t>відбиваються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діелектриками</a:t>
            </a:r>
            <a:r>
              <a:rPr lang="ru-RU" sz="2000" dirty="0" smtClean="0"/>
              <a:t>, а </a:t>
            </a:r>
            <a:r>
              <a:rPr lang="ru-RU" sz="2000" dirty="0" err="1" smtClean="0"/>
              <a:t>ще</a:t>
            </a:r>
            <a:r>
              <a:rPr lang="ru-RU" sz="2000" dirty="0" smtClean="0"/>
              <a:t> </a:t>
            </a:r>
            <a:r>
              <a:rPr lang="ru-RU" sz="2000" dirty="0" err="1" smtClean="0"/>
              <a:t>краще</a:t>
            </a:r>
            <a:r>
              <a:rPr lang="ru-RU" sz="2000" dirty="0" smtClean="0"/>
              <a:t> </a:t>
            </a:r>
            <a:r>
              <a:rPr lang="ru-RU" sz="2000" dirty="0" err="1" smtClean="0"/>
              <a:t>провідниками</a:t>
            </a:r>
            <a:r>
              <a:rPr lang="ru-RU" sz="2000" dirty="0" smtClean="0"/>
              <a:t>, при </a:t>
            </a:r>
            <a:r>
              <a:rPr lang="ru-RU" sz="2000" dirty="0" err="1" smtClean="0"/>
              <a:t>цьому</a:t>
            </a:r>
            <a:r>
              <a:rPr lang="ru-RU" sz="2000" dirty="0" smtClean="0"/>
              <a:t> </a:t>
            </a:r>
            <a:r>
              <a:rPr lang="ru-RU" sz="2000" dirty="0" err="1" smtClean="0"/>
              <a:t>виконуються</a:t>
            </a:r>
            <a:r>
              <a:rPr lang="ru-RU" sz="2000" dirty="0" smtClean="0"/>
              <a:t> </a:t>
            </a:r>
            <a:r>
              <a:rPr lang="ru-RU" sz="2000" dirty="0" err="1" smtClean="0"/>
              <a:t>закони</a:t>
            </a:r>
            <a:r>
              <a:rPr lang="ru-RU" sz="2000" dirty="0" smtClean="0"/>
              <a:t> </a:t>
            </a:r>
            <a:r>
              <a:rPr lang="ru-RU" sz="2000" dirty="0" err="1" smtClean="0"/>
              <a:t>відбивання</a:t>
            </a:r>
            <a:r>
              <a:rPr lang="ru-RU" sz="2000" dirty="0" smtClean="0"/>
              <a:t> </a:t>
            </a:r>
            <a:r>
              <a:rPr lang="ru-RU" sz="2000" dirty="0" err="1" smtClean="0"/>
              <a:t>хвиль</a:t>
            </a:r>
            <a:r>
              <a:rPr lang="ru-RU" sz="2000" dirty="0" smtClean="0"/>
              <a:t>;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323528" y="4509120"/>
            <a:ext cx="24481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3) </a:t>
            </a:r>
            <a:r>
              <a:rPr lang="ru-RU" sz="2000" dirty="0" err="1" smtClean="0"/>
              <a:t>заломлюються</a:t>
            </a:r>
            <a:r>
              <a:rPr lang="ru-RU" dirty="0"/>
              <a:t>;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395536" y="4869160"/>
            <a:ext cx="22862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dirty="0"/>
              <a:t>4) </a:t>
            </a:r>
            <a:r>
              <a:rPr lang="ru-RU" sz="2000" dirty="0" err="1"/>
              <a:t>фокусуються</a:t>
            </a:r>
            <a:r>
              <a:rPr lang="ru-RU" dirty="0"/>
              <a:t>;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395536" y="5445224"/>
            <a:ext cx="239200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dirty="0" smtClean="0"/>
              <a:t>5</a:t>
            </a:r>
            <a:r>
              <a:rPr lang="ru-RU" sz="2000" dirty="0" smtClean="0"/>
              <a:t>) </a:t>
            </a:r>
            <a:r>
              <a:rPr lang="ru-RU" sz="2000" dirty="0" err="1"/>
              <a:t>поляризуються</a:t>
            </a:r>
            <a:endParaRPr lang="ru-RU" sz="2000" dirty="0"/>
          </a:p>
        </p:txBody>
      </p:sp>
      <p:pic>
        <p:nvPicPr>
          <p:cNvPr id="31746" name="Picture 2" descr="http://school.xvatit.com/images/4/45/05965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64088" y="980728"/>
            <a:ext cx="3569568" cy="5040560"/>
          </a:xfrm>
          <a:prstGeom prst="rect">
            <a:avLst/>
          </a:prstGeom>
          <a:noFill/>
        </p:spPr>
      </p:pic>
      <p:sp>
        <p:nvSpPr>
          <p:cNvPr id="11" name="Прямоугольник 10"/>
          <p:cNvSpPr/>
          <p:nvPr/>
        </p:nvSpPr>
        <p:spPr>
          <a:xfrm>
            <a:off x="251520" y="6021288"/>
            <a:ext cx="86409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/>
              <a:t>У </a:t>
            </a:r>
            <a:r>
              <a:rPr lang="ru-RU" b="1" dirty="0" err="1"/>
              <a:t>вакуумі</a:t>
            </a:r>
            <a:r>
              <a:rPr lang="ru-RU" b="1" dirty="0"/>
              <a:t> </a:t>
            </a:r>
            <a:r>
              <a:rPr lang="ru-RU" b="1" dirty="0" err="1"/>
              <a:t>електромагнітні</a:t>
            </a:r>
            <a:r>
              <a:rPr lang="ru-RU" b="1" dirty="0"/>
              <a:t> </a:t>
            </a:r>
            <a:r>
              <a:rPr lang="ru-RU" b="1" dirty="0" err="1"/>
              <a:t>хвилі</a:t>
            </a:r>
            <a:r>
              <a:rPr lang="ru-RU" b="1" dirty="0"/>
              <a:t> </a:t>
            </a:r>
            <a:r>
              <a:rPr lang="ru-RU" b="1" dirty="0" err="1"/>
              <a:t>досягають</a:t>
            </a:r>
            <a:r>
              <a:rPr lang="ru-RU" b="1" dirty="0"/>
              <a:t> </a:t>
            </a:r>
            <a:r>
              <a:rPr lang="ru-RU" b="1" dirty="0" err="1"/>
              <a:t>найбільшої</a:t>
            </a:r>
            <a:r>
              <a:rPr lang="ru-RU" b="1" dirty="0"/>
              <a:t> </a:t>
            </a:r>
            <a:r>
              <a:rPr lang="ru-RU" b="1" dirty="0" err="1"/>
              <a:t>швидкості</a:t>
            </a:r>
            <a:r>
              <a:rPr lang="ru-RU" b="1" dirty="0"/>
              <a:t> - </a:t>
            </a:r>
            <a:r>
              <a:rPr lang="ru-RU" b="1" dirty="0" err="1"/>
              <a:t>швидкості</a:t>
            </a:r>
            <a:r>
              <a:rPr lang="ru-RU" b="1" dirty="0"/>
              <a:t> </a:t>
            </a:r>
            <a:r>
              <a:rPr lang="ru-RU" b="1" dirty="0" err="1"/>
              <a:t>світла</a:t>
            </a:r>
            <a:r>
              <a:rPr lang="ru-RU" b="1" dirty="0"/>
              <a:t> 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252536" y="-459432"/>
            <a:ext cx="9612560" cy="1470025"/>
          </a:xfrm>
        </p:spPr>
        <p:txBody>
          <a:bodyPr>
            <a:normAutofit/>
          </a:bodyPr>
          <a:lstStyle/>
          <a:p>
            <a:pPr algn="l"/>
            <a:r>
              <a:rPr lang="uk-UA" sz="3600" dirty="0" smtClean="0"/>
              <a:t>Застосування електромагнітних хвиль </a:t>
            </a:r>
            <a:endParaRPr lang="ru-RU" sz="36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79512" y="1268760"/>
            <a:ext cx="8964488" cy="2088232"/>
          </a:xfrm>
        </p:spPr>
        <p:txBody>
          <a:bodyPr>
            <a:normAutofit fontScale="77500" lnSpcReduction="20000"/>
          </a:bodyPr>
          <a:lstStyle/>
          <a:p>
            <a:pPr algn="l"/>
            <a:r>
              <a:rPr lang="ru-RU" b="1" u="sng" dirty="0" err="1" smtClean="0"/>
              <a:t>Радіохвилі</a:t>
            </a:r>
            <a:r>
              <a:rPr lang="ru-RU" b="1" dirty="0" smtClean="0"/>
              <a:t> </a:t>
            </a:r>
            <a:r>
              <a:rPr lang="ru-RU" b="1" dirty="0" err="1" smtClean="0"/>
              <a:t>поділяють</a:t>
            </a:r>
            <a:r>
              <a:rPr lang="ru-RU" b="1" dirty="0" smtClean="0"/>
              <a:t> на </a:t>
            </a:r>
            <a:r>
              <a:rPr lang="ru-RU" b="1" dirty="0" err="1" smtClean="0"/>
              <a:t>довгі</a:t>
            </a:r>
            <a:r>
              <a:rPr lang="ru-RU" b="1" dirty="0" smtClean="0"/>
              <a:t> (</a:t>
            </a:r>
            <a:r>
              <a:rPr lang="ru-RU" b="1" dirty="0" err="1" smtClean="0"/>
              <a:t>понад</a:t>
            </a:r>
            <a:r>
              <a:rPr lang="ru-RU" b="1" dirty="0" smtClean="0"/>
              <a:t> 10 км), </a:t>
            </a:r>
            <a:r>
              <a:rPr lang="ru-RU" b="1" dirty="0" err="1" smtClean="0"/>
              <a:t>середні</a:t>
            </a:r>
            <a:r>
              <a:rPr lang="ru-RU" b="1" dirty="0" smtClean="0"/>
              <a:t> (</a:t>
            </a:r>
            <a:r>
              <a:rPr lang="ru-RU" b="1" dirty="0" err="1" smtClean="0"/>
              <a:t>сотні</a:t>
            </a:r>
            <a:r>
              <a:rPr lang="ru-RU" b="1" dirty="0" smtClean="0"/>
              <a:t> </a:t>
            </a:r>
            <a:r>
              <a:rPr lang="ru-RU" b="1" dirty="0" err="1" smtClean="0"/>
              <a:t>метрів</a:t>
            </a:r>
            <a:r>
              <a:rPr lang="ru-RU" b="1" dirty="0" smtClean="0"/>
              <a:t>), </a:t>
            </a:r>
            <a:r>
              <a:rPr lang="ru-RU" b="1" dirty="0" err="1" smtClean="0"/>
              <a:t>короткі</a:t>
            </a:r>
            <a:r>
              <a:rPr lang="ru-RU" b="1" dirty="0" smtClean="0"/>
              <a:t> (десятки </a:t>
            </a:r>
            <a:r>
              <a:rPr lang="ru-RU" b="1" dirty="0" err="1" smtClean="0"/>
              <a:t>метрів</a:t>
            </a:r>
            <a:r>
              <a:rPr lang="ru-RU" b="1" dirty="0" smtClean="0"/>
              <a:t>). </a:t>
            </a:r>
            <a:r>
              <a:rPr lang="ru-RU" b="1" dirty="0" err="1" smtClean="0"/>
              <a:t>Усіх</a:t>
            </a:r>
            <a:r>
              <a:rPr lang="ru-RU" b="1" dirty="0" smtClean="0"/>
              <a:t> </a:t>
            </a:r>
            <a:r>
              <a:rPr lang="ru-RU" b="1" dirty="0" err="1" smtClean="0"/>
              <a:t>їх</a:t>
            </a:r>
            <a:r>
              <a:rPr lang="ru-RU" b="1" dirty="0" smtClean="0"/>
              <a:t> </a:t>
            </a:r>
            <a:r>
              <a:rPr lang="ru-RU" b="1" dirty="0" err="1" smtClean="0"/>
              <a:t>переважно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використовують</a:t>
            </a:r>
            <a:r>
              <a:rPr lang="ru-RU" b="1" dirty="0" smtClean="0"/>
              <a:t> у </a:t>
            </a:r>
            <a:r>
              <a:rPr lang="ru-RU" b="1" dirty="0" err="1" smtClean="0"/>
              <a:t>радіозв'язку</a:t>
            </a:r>
            <a:r>
              <a:rPr lang="ru-RU" b="1" dirty="0" smtClean="0"/>
              <a:t>. </a:t>
            </a:r>
            <a:r>
              <a:rPr lang="ru-RU" b="1" dirty="0" err="1" smtClean="0"/>
              <a:t>Ультракороткі</a:t>
            </a:r>
            <a:r>
              <a:rPr lang="ru-RU" b="1" dirty="0" smtClean="0"/>
              <a:t> </a:t>
            </a:r>
            <a:r>
              <a:rPr lang="ru-RU" b="1" dirty="0" err="1" smtClean="0"/>
              <a:t>радіохвилі</a:t>
            </a:r>
            <a:r>
              <a:rPr lang="ru-RU" b="1" dirty="0" smtClean="0"/>
              <a:t> </a:t>
            </a:r>
            <a:r>
              <a:rPr lang="ru-RU" b="1" dirty="0" err="1" smtClean="0"/>
              <a:t>поділяють</a:t>
            </a:r>
            <a:r>
              <a:rPr lang="ru-RU" b="1" dirty="0" smtClean="0"/>
              <a:t> </a:t>
            </a:r>
            <a:r>
              <a:rPr lang="ru-RU" b="1" dirty="0" err="1" smtClean="0"/>
              <a:t>наметрові</a:t>
            </a:r>
            <a:r>
              <a:rPr lang="ru-RU" b="1" dirty="0" smtClean="0"/>
              <a:t>, </a:t>
            </a:r>
            <a:r>
              <a:rPr lang="ru-RU" b="1" dirty="0" err="1" smtClean="0"/>
              <a:t>дециметрові</a:t>
            </a:r>
            <a:r>
              <a:rPr lang="ru-RU" b="1" dirty="0" smtClean="0"/>
              <a:t> та </a:t>
            </a:r>
            <a:r>
              <a:rPr lang="ru-RU" b="1" dirty="0" err="1" smtClean="0"/>
              <a:t>міліметрові</a:t>
            </a:r>
            <a:r>
              <a:rPr lang="ru-RU" b="1" dirty="0" smtClean="0"/>
              <a:t>. </a:t>
            </a:r>
            <a:r>
              <a:rPr lang="ru-RU" b="1" dirty="0" err="1" smtClean="0"/>
              <a:t>Перші</a:t>
            </a:r>
            <a:r>
              <a:rPr lang="ru-RU" b="1" dirty="0" smtClean="0"/>
              <a:t> </a:t>
            </a:r>
            <a:r>
              <a:rPr lang="ru-RU" b="1" dirty="0" err="1" smtClean="0"/>
              <a:t>використовують</a:t>
            </a:r>
            <a:r>
              <a:rPr lang="ru-RU" b="1" dirty="0" smtClean="0"/>
              <a:t> у </a:t>
            </a:r>
            <a:r>
              <a:rPr lang="ru-RU" b="1" dirty="0" err="1" smtClean="0"/>
              <a:t>телебаченні</a:t>
            </a:r>
            <a:r>
              <a:rPr lang="ru-RU" b="1" dirty="0" smtClean="0"/>
              <a:t>, </a:t>
            </a:r>
            <a:r>
              <a:rPr lang="ru-RU" b="1" dirty="0" err="1" smtClean="0"/>
              <a:t>другі</a:t>
            </a:r>
            <a:r>
              <a:rPr lang="ru-RU" b="1" dirty="0" smtClean="0"/>
              <a:t> </a:t>
            </a:r>
            <a:r>
              <a:rPr lang="ru-RU" b="1" dirty="0" err="1" smtClean="0"/>
              <a:t>і</a:t>
            </a:r>
            <a:r>
              <a:rPr lang="ru-RU" b="1" dirty="0" smtClean="0"/>
              <a:t> </a:t>
            </a:r>
            <a:r>
              <a:rPr lang="ru-RU" b="1" dirty="0" err="1" smtClean="0"/>
              <a:t>треті</a:t>
            </a:r>
            <a:r>
              <a:rPr lang="ru-RU" b="1" dirty="0" smtClean="0"/>
              <a:t> - </a:t>
            </a:r>
            <a:r>
              <a:rPr lang="ru-RU" b="1" dirty="0" err="1" smtClean="0"/>
              <a:t>у</a:t>
            </a:r>
            <a:r>
              <a:rPr lang="ru-RU" b="1" dirty="0" smtClean="0"/>
              <a:t> </a:t>
            </a:r>
            <a:r>
              <a:rPr lang="ru-RU" b="1" dirty="0" err="1" smtClean="0"/>
              <a:t>радіолокації</a:t>
            </a:r>
            <a:r>
              <a:rPr lang="ru-RU" b="1" dirty="0" smtClean="0"/>
              <a:t>..</a:t>
            </a:r>
            <a:endParaRPr lang="ru-RU" b="1" dirty="0"/>
          </a:p>
        </p:txBody>
      </p:sp>
      <p:pic>
        <p:nvPicPr>
          <p:cNvPr id="32772" name="Picture 4" descr="http://school.xvatit.com/images/f/f1/011455-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789040"/>
            <a:ext cx="3909814" cy="284301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32774" name="Picture 6" descr="http://foto.krabjiem.lv/files/posts/15347/rs_700/3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024" y="3212976"/>
            <a:ext cx="3600400" cy="2592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23528" y="332656"/>
            <a:ext cx="8350944" cy="3024336"/>
          </a:xfrm>
        </p:spPr>
        <p:txBody>
          <a:bodyPr>
            <a:normAutofit/>
          </a:bodyPr>
          <a:lstStyle/>
          <a:p>
            <a:pPr algn="l"/>
            <a:r>
              <a:rPr lang="ru-RU" b="1" u="sng" dirty="0" err="1" smtClean="0">
                <a:solidFill>
                  <a:schemeClr val="tx1"/>
                </a:solidFill>
              </a:rPr>
              <a:t>Ультрафіолетові</a:t>
            </a:r>
            <a:r>
              <a:rPr lang="ru-RU" b="1" u="sng" dirty="0" smtClean="0">
                <a:solidFill>
                  <a:schemeClr val="tx1"/>
                </a:solidFill>
              </a:rPr>
              <a:t> </a:t>
            </a:r>
            <a:r>
              <a:rPr lang="ru-RU" b="1" u="sng" dirty="0" err="1" smtClean="0">
                <a:solidFill>
                  <a:schemeClr val="tx1"/>
                </a:solidFill>
              </a:rPr>
              <a:t>промені</a:t>
            </a:r>
            <a:r>
              <a:rPr lang="ru-RU" b="1" dirty="0" smtClean="0">
                <a:solidFill>
                  <a:schemeClr val="tx1"/>
                </a:solidFill>
              </a:rPr>
              <a:t> </a:t>
            </a:r>
            <a:r>
              <a:rPr lang="ru-RU" b="1" dirty="0" err="1" smtClean="0">
                <a:solidFill>
                  <a:schemeClr val="tx1"/>
                </a:solidFill>
              </a:rPr>
              <a:t>використовують</a:t>
            </a:r>
            <a:r>
              <a:rPr lang="ru-RU" b="1" dirty="0" smtClean="0">
                <a:solidFill>
                  <a:schemeClr val="tx1"/>
                </a:solidFill>
              </a:rPr>
              <a:t> для </a:t>
            </a:r>
            <a:r>
              <a:rPr lang="ru-RU" b="1" dirty="0" err="1" smtClean="0">
                <a:solidFill>
                  <a:schemeClr val="tx1"/>
                </a:solidFill>
              </a:rPr>
              <a:t>знезаражування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приміщень</a:t>
            </a:r>
            <a:r>
              <a:rPr lang="ru-RU" b="1" dirty="0" smtClean="0">
                <a:solidFill>
                  <a:schemeClr val="tx1"/>
                </a:solidFill>
              </a:rPr>
              <a:t> у </a:t>
            </a:r>
            <a:r>
              <a:rPr lang="ru-RU" b="1" dirty="0" err="1" smtClean="0">
                <a:solidFill>
                  <a:schemeClr val="tx1"/>
                </a:solidFill>
              </a:rPr>
              <a:t>лікарнях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стимуляції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хімічних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реакцій</a:t>
            </a:r>
            <a:r>
              <a:rPr lang="ru-RU" b="1" dirty="0" smtClean="0">
                <a:solidFill>
                  <a:schemeClr val="tx1"/>
                </a:solidFill>
              </a:rPr>
              <a:t>, </a:t>
            </a:r>
            <a:r>
              <a:rPr lang="ru-RU" b="1" dirty="0" err="1" smtClean="0">
                <a:solidFill>
                  <a:schemeClr val="tx1"/>
                </a:solidFill>
              </a:rPr>
              <a:t>утворення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потрібних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генних</a:t>
            </a:r>
            <a:r>
              <a:rPr lang="ru-RU" b="1" dirty="0" smtClean="0">
                <a:solidFill>
                  <a:schemeClr val="tx1"/>
                </a:solidFill>
              </a:rPr>
              <a:t> </a:t>
            </a:r>
            <a:r>
              <a:rPr lang="ru-RU" b="1" dirty="0" err="1" smtClean="0">
                <a:solidFill>
                  <a:schemeClr val="tx1"/>
                </a:solidFill>
              </a:rPr>
              <a:t>мутацій</a:t>
            </a:r>
            <a:r>
              <a:rPr lang="ru-RU" b="1" dirty="0" smtClean="0">
                <a:solidFill>
                  <a:schemeClr val="tx1"/>
                </a:solidFill>
              </a:rPr>
              <a:t> та </a:t>
            </a:r>
            <a:r>
              <a:rPr lang="ru-RU" b="1" dirty="0" err="1" smtClean="0">
                <a:solidFill>
                  <a:schemeClr val="tx1"/>
                </a:solidFill>
              </a:rPr>
              <a:t>ін</a:t>
            </a:r>
            <a:r>
              <a:rPr lang="ru-RU" b="1" dirty="0" smtClean="0">
                <a:solidFill>
                  <a:schemeClr val="tx1"/>
                </a:solidFill>
              </a:rPr>
              <a:t>. </a:t>
            </a:r>
            <a:r>
              <a:rPr lang="ru-RU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Відкрито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в 1801 </a:t>
            </a:r>
            <a:r>
              <a:rPr lang="ru-RU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році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Н. </a:t>
            </a:r>
            <a:r>
              <a:rPr lang="ru-RU" sz="3200" i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Ріттером</a:t>
            </a:r>
            <a:r>
              <a:rPr lang="ru-RU" sz="32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і У. </a:t>
            </a:r>
            <a:r>
              <a:rPr lang="ru-RU" sz="3200" i="1" dirty="0" err="1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Волластоном</a:t>
            </a:r>
            <a:endParaRPr lang="ru-RU" b="1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33798" name="Picture 6" descr="https://encrypted-tbn3.gstatic.com/images?q=tbn:ANd9GcTF1GH3STG7BQ3sXlGWwIrhObpgrog3erUYsoAlsob4NopzEAe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0"/>
            <a:ext cx="2028822" cy="135835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71600" y="3645024"/>
            <a:ext cx="3308461" cy="47924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88024" y="3321348"/>
            <a:ext cx="2716709" cy="518621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611560" y="332656"/>
            <a:ext cx="8062912" cy="3096344"/>
          </a:xfrm>
        </p:spPr>
        <p:txBody>
          <a:bodyPr>
            <a:normAutofit/>
          </a:bodyPr>
          <a:lstStyle/>
          <a:p>
            <a:pPr algn="l">
              <a:defRPr/>
            </a:pPr>
            <a:r>
              <a:rPr lang="ru-RU" sz="3200" i="1" dirty="0" err="1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Джерела</a:t>
            </a:r>
            <a:r>
              <a:rPr lang="ru-RU" sz="3200" i="1" dirty="0" smtClean="0">
                <a:solidFill>
                  <a:schemeClr val="bg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:</a:t>
            </a:r>
            <a:r>
              <a:rPr lang="ru-RU" sz="3200" i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</a:p>
          <a:p>
            <a:pPr marL="457200" indent="-457200" algn="l">
              <a:buFont typeface="Wingdings" pitchFamily="2" charset="2"/>
              <a:buChar char="ü"/>
              <a:defRPr/>
            </a:pPr>
            <a:r>
              <a:rPr lang="ru-RU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сонце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, </a:t>
            </a:r>
            <a:r>
              <a:rPr lang="ru-RU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зорі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; </a:t>
            </a:r>
          </a:p>
          <a:p>
            <a:pPr marL="457200" indent="-457200" algn="l">
              <a:buFont typeface="Wingdings" pitchFamily="2" charset="2"/>
              <a:buChar char="ü"/>
              <a:defRPr/>
            </a:pPr>
            <a:r>
              <a:rPr lang="ru-RU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світло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електричної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дуги;</a:t>
            </a:r>
          </a:p>
          <a:p>
            <a:pPr marL="457200" indent="-457200" algn="l">
              <a:buFont typeface="Wingdings" pitchFamily="2" charset="2"/>
              <a:buChar char="ü"/>
              <a:defRPr/>
            </a:pP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т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а </a:t>
            </a:r>
            <a:r>
              <a:rPr lang="ru-RU" sz="3200" dirty="0" err="1" smtClean="0">
                <a:latin typeface="Tahoma" pitchFamily="34" charset="0"/>
                <a:ea typeface="Tahoma" pitchFamily="34" charset="0"/>
                <a:cs typeface="Tahoma" pitchFamily="34" charset="0"/>
              </a:rPr>
              <a:t>газорозрядних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</a:t>
            </a:r>
            <a:r>
              <a:rPr lang="ru-RU" sz="32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ламп. </a:t>
            </a:r>
          </a:p>
          <a:p>
            <a:pPr algn="l"/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4355976" y="2636912"/>
            <a:ext cx="45720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uk-UA" sz="36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Приймачі: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фотоелементи,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фотодіоди,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іонізаційні камери,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3600" dirty="0" smtClean="0">
                <a:latin typeface="Times New Roman" pitchFamily="18" charset="0"/>
                <a:cs typeface="Times New Roman" pitchFamily="18" charset="0"/>
              </a:rPr>
              <a:t>лічильники фотонів, </a:t>
            </a:r>
          </a:p>
          <a:p>
            <a:pPr marL="457200" indent="-457200" fontAlgn="auto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v"/>
              <a:defRPr/>
            </a:pPr>
            <a:r>
              <a:rPr lang="uk-UA" sz="3600" dirty="0" err="1" smtClean="0">
                <a:latin typeface="Times New Roman" pitchFamily="18" charset="0"/>
                <a:cs typeface="Times New Roman" pitchFamily="18" charset="0"/>
              </a:rPr>
              <a:t>фотопомножувачі</a:t>
            </a:r>
            <a:endParaRPr lang="ru-RU" sz="3600" dirty="0"/>
          </a:p>
        </p:txBody>
      </p:sp>
      <p:pic>
        <p:nvPicPr>
          <p:cNvPr id="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192" y="692696"/>
            <a:ext cx="2295525" cy="199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95736" y="2708920"/>
            <a:ext cx="2016125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5013176"/>
            <a:ext cx="2200275" cy="16525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40544" y="764704"/>
            <a:ext cx="7271816" cy="3238176"/>
          </a:xfrm>
        </p:spPr>
        <p:txBody>
          <a:bodyPr>
            <a:normAutofit fontScale="85000" lnSpcReduction="20000"/>
          </a:bodyPr>
          <a:lstStyle/>
          <a:p>
            <a:pPr algn="l">
              <a:defRPr/>
            </a:pPr>
            <a:r>
              <a:rPr lang="uk-UA" sz="32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Властивості:</a:t>
            </a:r>
          </a:p>
          <a:p>
            <a:pPr marL="457200" indent="-457200" algn="l">
              <a:buFont typeface="Wingdings" pitchFamily="2" charset="2"/>
              <a:buChar char="ü"/>
              <a:defRPr/>
            </a:pPr>
            <a:r>
              <a:rPr lang="uk-UA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викликає люмінесценцію; </a:t>
            </a:r>
          </a:p>
          <a:p>
            <a:pPr marL="457200" indent="-457200" algn="l">
              <a:buFont typeface="Wingdings" pitchFamily="2" charset="2"/>
              <a:buChar char="ü"/>
              <a:defRPr/>
            </a:pPr>
            <a:r>
              <a:rPr lang="uk-UA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викликає фотоефект;</a:t>
            </a:r>
          </a:p>
          <a:p>
            <a:pPr marL="457200" indent="-457200" algn="l">
              <a:buFont typeface="Wingdings" pitchFamily="2" charset="2"/>
              <a:buChar char="ü"/>
              <a:defRPr/>
            </a:pPr>
            <a:r>
              <a:rPr lang="uk-UA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спричиняє фотохімічні реакції;</a:t>
            </a:r>
          </a:p>
          <a:p>
            <a:pPr marL="457200" indent="-457200" algn="l">
              <a:buFont typeface="Wingdings" pitchFamily="2" charset="2"/>
              <a:buChar char="ü"/>
              <a:defRPr/>
            </a:pPr>
            <a:r>
              <a:rPr lang="uk-UA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справляє бактерицидну дію;</a:t>
            </a:r>
          </a:p>
          <a:p>
            <a:pPr marL="457200" indent="-457200" algn="l">
              <a:buFont typeface="Wingdings" pitchFamily="2" charset="2"/>
              <a:buChar char="ü"/>
              <a:defRPr/>
            </a:pPr>
            <a:r>
              <a:rPr lang="uk-UA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впливає на центральну нервову систему;</a:t>
            </a:r>
          </a:p>
          <a:p>
            <a:pPr marL="457200" indent="-457200" algn="l">
              <a:buFont typeface="Wingdings" pitchFamily="2" charset="2"/>
              <a:buChar char="ü"/>
              <a:defRPr/>
            </a:pPr>
            <a:r>
              <a:rPr lang="uk-UA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спричиняють утворення захисного пігменту – засмаги (</a:t>
            </a:r>
            <a:r>
              <a:rPr lang="uk-UA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вітамін </a:t>
            </a:r>
            <a:r>
              <a:rPr lang="uk-UA" sz="3200" i="1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В</a:t>
            </a:r>
            <a:r>
              <a:rPr lang="uk-UA" sz="3200" i="1" baseline="-250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2</a:t>
            </a:r>
            <a:r>
              <a:rPr lang="uk-UA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);</a:t>
            </a:r>
          </a:p>
          <a:p>
            <a:pPr marL="457200" indent="-457200" algn="l">
              <a:buFont typeface="Wingdings" pitchFamily="2" charset="2"/>
              <a:buChar char="ü"/>
              <a:defRPr/>
            </a:pPr>
            <a:r>
              <a:rPr lang="uk-UA" sz="3200" dirty="0" smtClean="0">
                <a:solidFill>
                  <a:schemeClr val="tx1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руйнують сітківку ока.</a:t>
            </a:r>
            <a:endParaRPr lang="ru-RU" dirty="0">
              <a:solidFill>
                <a:schemeClr val="tx1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25602" name="Picture 2" descr="https://encrypted-tbn2.gstatic.com/images?q=tbn:ANd9GcRCBl3Ed9UtA_0wizLfF69rmXO1CO0ptbJBcQs5qM6s3haCW7QqT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4293096"/>
            <a:ext cx="2466975" cy="1847851"/>
          </a:xfrm>
          <a:prstGeom prst="rect">
            <a:avLst/>
          </a:prstGeom>
          <a:noFill/>
        </p:spPr>
      </p:pic>
      <p:pic>
        <p:nvPicPr>
          <p:cNvPr id="25604" name="Picture 4" descr="http://korusna.info/wp-content/uploads/2012/08/yak-zahystyty-ochi-vid-sontsy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332656"/>
            <a:ext cx="2381250" cy="1762126"/>
          </a:xfrm>
          <a:prstGeom prst="rect">
            <a:avLst/>
          </a:prstGeom>
          <a:noFill/>
        </p:spPr>
      </p:pic>
      <p:pic>
        <p:nvPicPr>
          <p:cNvPr id="25606" name="Picture 6" descr="http://i01.i.aliimg.com/img/pb/930/415/616/616415930_5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95936" y="3933056"/>
            <a:ext cx="3960440" cy="263691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107</TotalTime>
  <Words>448</Words>
  <Application>Microsoft Office PowerPoint</Application>
  <PresentationFormat>Экран (4:3)</PresentationFormat>
  <Paragraphs>60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Електромагнітні хвилі </vt:lpstr>
      <vt:lpstr>Слайд 2</vt:lpstr>
      <vt:lpstr>Слайд 3</vt:lpstr>
      <vt:lpstr>Слайд 4</vt:lpstr>
      <vt:lpstr>Властивості електромагнітних хвиль </vt:lpstr>
      <vt:lpstr>Застосування електромагнітних хвиль 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Електромагнітні хвилі</dc:title>
  <dc:creator>Master</dc:creator>
  <cp:lastModifiedBy>Master</cp:lastModifiedBy>
  <cp:revision>12</cp:revision>
  <dcterms:created xsi:type="dcterms:W3CDTF">2014-01-26T21:17:56Z</dcterms:created>
  <dcterms:modified xsi:type="dcterms:W3CDTF">2014-01-27T22:09:54Z</dcterms:modified>
</cp:coreProperties>
</file>