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DFB6A-CD9C-46E9-A85E-2E826469FD1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7FF4-38AD-4025-B0A4-C307E108E0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7FF4-38AD-4025-B0A4-C307E108E0F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5" y="4246564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5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1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3" y="1219200"/>
            <a:ext cx="132763" cy="128467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2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2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3" y="1371600"/>
            <a:ext cx="132763" cy="128467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9" y="1474763"/>
            <a:ext cx="132763" cy="128467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00"/>
            <a:ext cx="2133600" cy="365125"/>
          </a:xfrm>
        </p:spPr>
        <p:txBody>
          <a:bodyPr/>
          <a:lstStyle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00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00"/>
            <a:ext cx="457200" cy="365125"/>
          </a:xfrm>
        </p:spPr>
        <p:txBody>
          <a:bodyPr/>
          <a:lstStyle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3C271B-4EA1-41E8-8618-D08439C8110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6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391D3C4-858E-4F7D-9237-387A78ADC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975104"/>
          </a:xfrm>
        </p:spPr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7772400" cy="1508760"/>
          </a:xfrm>
        </p:spPr>
        <p:txBody>
          <a:bodyPr/>
          <a:lstStyle/>
          <a:p>
            <a:pPr algn="r"/>
            <a:r>
              <a:rPr lang="uk-UA" dirty="0" smtClean="0"/>
              <a:t>підготували учениці 7 (11) – А класу </a:t>
            </a:r>
          </a:p>
          <a:p>
            <a:pPr algn="r"/>
            <a:r>
              <a:rPr lang="uk-UA" dirty="0" smtClean="0"/>
              <a:t>Лабунець Маргарита і </a:t>
            </a:r>
            <a:r>
              <a:rPr lang="uk-UA" dirty="0" err="1" smtClean="0"/>
              <a:t>Григор</a:t>
            </a:r>
            <a:r>
              <a:rPr lang="uk-UA" dirty="0" smtClean="0"/>
              <a:t> Олександра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929085" cy="261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357298"/>
            <a:ext cx="4286280" cy="4572000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Датський</a:t>
            </a:r>
            <a:r>
              <a:rPr lang="ru-RU" dirty="0" smtClean="0"/>
              <a:t> астроном Я.</a:t>
            </a:r>
          </a:p>
          <a:p>
            <a:pPr>
              <a:buNone/>
            </a:pPr>
            <a:r>
              <a:rPr lang="ru-RU" dirty="0" err="1" smtClean="0"/>
              <a:t>Оорт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 smtClean="0"/>
              <a:t>гіпотезу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орбітою</a:t>
            </a:r>
            <a:r>
              <a:rPr lang="ru-RU" dirty="0" smtClean="0"/>
              <a:t> Нептуна</a:t>
            </a:r>
          </a:p>
          <a:p>
            <a:pPr>
              <a:buNone/>
            </a:pPr>
            <a:r>
              <a:rPr lang="ru-RU" dirty="0" err="1" smtClean="0"/>
              <a:t>можуть</a:t>
            </a:r>
            <a:r>
              <a:rPr lang="ru-RU" dirty="0" smtClean="0"/>
              <a:t> бути</a:t>
            </a:r>
          </a:p>
          <a:p>
            <a:pPr>
              <a:buNone/>
            </a:pP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кометних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ядер (</a:t>
            </a:r>
            <a:r>
              <a:rPr lang="ru-RU" dirty="0" err="1" smtClean="0"/>
              <a:t>хмара</a:t>
            </a:r>
            <a:r>
              <a:rPr lang="ru-RU" dirty="0" smtClean="0"/>
              <a:t> </a:t>
            </a:r>
            <a:r>
              <a:rPr lang="ru-RU" dirty="0" err="1" smtClean="0"/>
              <a:t>Оорта</a:t>
            </a:r>
            <a:r>
              <a:rPr lang="ru-RU" dirty="0" smtClean="0"/>
              <a:t>).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1785927"/>
            <a:ext cx="3894132" cy="37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Комета видима в Австралії у 2007 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89" y="1785927"/>
            <a:ext cx="7151811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Боліди і метеорити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1" y="1783560"/>
            <a:ext cx="5229236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Болідом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рідкісне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явище</a:t>
            </a:r>
            <a:r>
              <a:rPr lang="ru-RU" dirty="0" smtClean="0"/>
              <a:t> — </a:t>
            </a:r>
            <a:r>
              <a:rPr lang="ru-RU" dirty="0" err="1" smtClean="0"/>
              <a:t>летюча</a:t>
            </a:r>
            <a:r>
              <a:rPr lang="ru-RU" dirty="0" smtClean="0"/>
              <a:t> по небу </a:t>
            </a:r>
            <a:r>
              <a:rPr lang="ru-RU" dirty="0" err="1" smtClean="0"/>
              <a:t>вогненна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куля.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спричиняється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вторгненням</a:t>
            </a:r>
            <a:r>
              <a:rPr lang="ru-RU" dirty="0" smtClean="0"/>
              <a:t> у </a:t>
            </a:r>
            <a:r>
              <a:rPr lang="ru-RU" dirty="0" err="1" smtClean="0"/>
              <a:t>щільні</a:t>
            </a:r>
            <a:r>
              <a:rPr lang="ru-RU" dirty="0" smtClean="0"/>
              <a:t> </a:t>
            </a:r>
            <a:r>
              <a:rPr lang="ru-RU" dirty="0" err="1" smtClean="0"/>
              <a:t>шари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атмосфери</a:t>
            </a:r>
            <a:r>
              <a:rPr lang="ru-RU" dirty="0" smtClean="0"/>
              <a:t> великих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метеорними</a:t>
            </a:r>
            <a:r>
              <a:rPr lang="ru-RU" dirty="0" smtClean="0"/>
              <a:t> </a:t>
            </a:r>
            <a:r>
              <a:rPr lang="ru-RU" dirty="0" err="1" smtClean="0"/>
              <a:t>тілами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Рухаючись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, </a:t>
            </a:r>
            <a:r>
              <a:rPr lang="ru-RU" dirty="0" err="1" smtClean="0"/>
              <a:t>частинка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нагрівається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гальмування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обширна</a:t>
            </a:r>
          </a:p>
          <a:p>
            <a:pPr>
              <a:buNone/>
            </a:pPr>
            <a:r>
              <a:rPr lang="ru-RU" dirty="0" err="1" smtClean="0"/>
              <a:t>світна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розжарених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Боліди</a:t>
            </a:r>
            <a:r>
              <a:rPr lang="ru-RU" dirty="0" smtClean="0"/>
              <a:t> часто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помітний</a:t>
            </a:r>
            <a:r>
              <a:rPr lang="ru-RU" dirty="0" smtClean="0"/>
              <a:t> </a:t>
            </a:r>
            <a:r>
              <a:rPr lang="ru-RU" dirty="0" err="1" smtClean="0"/>
              <a:t>кутовий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діаметр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видно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удень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http://www.russian.rfi.fr/sites/russian.filesrfi/imagecache/rfi_43_large/sites/images.rfi.fr/files/aef_image/meteorite_344.jpeg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71613"/>
            <a:ext cx="3276600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encrypted-tbn0.gstatic.com/images?q=tbn:ANd9GcQ5X4Yicalwvn4A50EHv86Kc6NgFr8P00icjqDbRXjagM6giE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3"/>
            <a:ext cx="30571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nnicya.vn.ua/upload_images/01_%D0%9C%D0%B5%D1%82%D0%B5%D0%BE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00505"/>
            <a:ext cx="4071935" cy="2716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Метеорне тіло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4357719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b="1" dirty="0" err="1" smtClean="0"/>
              <a:t>Метеоро́їд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метео́рне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err="1" smtClean="0"/>
              <a:t>ті́ло</a:t>
            </a:r>
            <a:r>
              <a:rPr lang="ru-RU" sz="3200" dirty="0" smtClean="0"/>
              <a:t> — </a:t>
            </a:r>
            <a:r>
              <a:rPr lang="ru-RU" sz="3200" dirty="0" err="1" smtClean="0"/>
              <a:t>порівняно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невелике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тверде</a:t>
            </a:r>
            <a:r>
              <a:rPr lang="ru-RU" sz="3200" dirty="0" smtClean="0"/>
              <a:t> </a:t>
            </a:r>
            <a:r>
              <a:rPr lang="ru-RU" sz="3200" dirty="0" err="1" smtClean="0"/>
              <a:t>небесне</a:t>
            </a:r>
            <a:r>
              <a:rPr lang="ru-RU" sz="3200" dirty="0" smtClean="0"/>
              <a:t> </a:t>
            </a:r>
            <a:r>
              <a:rPr lang="ru-RU" sz="3200" dirty="0" err="1" smtClean="0"/>
              <a:t>тіло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рухається</a:t>
            </a:r>
            <a:r>
              <a:rPr lang="ru-RU" sz="3200" dirty="0" smtClean="0"/>
              <a:t> у</a:t>
            </a:r>
          </a:p>
          <a:p>
            <a:pPr>
              <a:buNone/>
            </a:pPr>
            <a:r>
              <a:rPr lang="ru-RU" sz="3200" dirty="0" err="1" smtClean="0"/>
              <a:t>міжпланетному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просторі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err="1" smtClean="0"/>
              <a:t>Рештки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метеорних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тіл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впали на Землю,</a:t>
            </a:r>
          </a:p>
          <a:p>
            <a:pPr>
              <a:buNone/>
            </a:pPr>
            <a:r>
              <a:rPr lang="ru-RU" sz="3200" dirty="0" err="1" smtClean="0"/>
              <a:t>називаються</a:t>
            </a:r>
            <a:r>
              <a:rPr lang="ru-RU" sz="3200" b="1" dirty="0" smtClean="0"/>
              <a:t> метеоритами</a:t>
            </a:r>
            <a:r>
              <a:rPr lang="ru-RU" sz="3200" dirty="0" smtClean="0"/>
              <a:t>.</a:t>
            </a:r>
          </a:p>
          <a:p>
            <a:pPr>
              <a:buNone/>
            </a:pP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польоту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метеорити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оплавляються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покриваються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чорною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кірочкою</a:t>
            </a:r>
            <a:r>
              <a:rPr lang="ru-RU" sz="3200" dirty="0" smtClean="0"/>
              <a:t>.</a:t>
            </a:r>
            <a:endParaRPr lang="uk-UA" sz="3200" dirty="0" smtClean="0"/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5" name="Picture 4" descr="http://ukurier.gov.ua/media/images/2013-3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1142985"/>
            <a:ext cx="3501023" cy="254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uk-UA" dirty="0" smtClean="0"/>
              <a:t>Види метеоритів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5" y="1500174"/>
            <a:ext cx="5786479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2800" dirty="0" smtClean="0"/>
              <a:t>Відомо три види метеоритів: </a:t>
            </a:r>
          </a:p>
          <a:p>
            <a:r>
              <a:rPr lang="uk-UA" sz="2800" dirty="0" smtClean="0"/>
              <a:t>кам’яні;</a:t>
            </a:r>
          </a:p>
          <a:p>
            <a:r>
              <a:rPr lang="uk-UA" sz="2800" dirty="0" smtClean="0"/>
              <a:t>залізні;</a:t>
            </a:r>
          </a:p>
          <a:p>
            <a:r>
              <a:rPr lang="uk-UA" sz="2800" dirty="0" smtClean="0"/>
              <a:t>залізно-кам’яні. </a:t>
            </a:r>
          </a:p>
          <a:p>
            <a:pPr>
              <a:buNone/>
            </a:pPr>
            <a:r>
              <a:rPr lang="uk-UA" sz="2800" dirty="0" smtClean="0"/>
              <a:t>За вмістом радіоактивних елементів і свинцю</a:t>
            </a:r>
          </a:p>
          <a:p>
            <a:pPr>
              <a:buNone/>
            </a:pPr>
            <a:r>
              <a:rPr lang="uk-UA" sz="2800" dirty="0" smtClean="0"/>
              <a:t>визначають вік метеоритів. Він різний, а</a:t>
            </a:r>
          </a:p>
          <a:p>
            <a:pPr>
              <a:buNone/>
            </a:pPr>
            <a:r>
              <a:rPr lang="uk-UA" sz="2800" dirty="0" smtClean="0"/>
              <a:t>найстаріші метеорити мають вік 4,5 млрд. років.</a:t>
            </a:r>
          </a:p>
          <a:p>
            <a:pPr>
              <a:buNone/>
            </a:pPr>
            <a:r>
              <a:rPr lang="ru-RU" sz="2800" dirty="0" err="1" smtClean="0"/>
              <a:t>Найбільший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кратерів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знаходиться</a:t>
            </a:r>
            <a:r>
              <a:rPr lang="ru-RU" sz="2800" dirty="0" smtClean="0"/>
              <a:t> в</a:t>
            </a:r>
          </a:p>
          <a:p>
            <a:pPr>
              <a:buNone/>
            </a:pPr>
            <a:r>
              <a:rPr lang="ru-RU" sz="2800" dirty="0" err="1" smtClean="0"/>
              <a:t>Арізоні</a:t>
            </a:r>
            <a:r>
              <a:rPr lang="ru-RU" sz="2800" dirty="0" smtClean="0"/>
              <a:t> в США.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</a:t>
            </a:r>
            <a:r>
              <a:rPr lang="ru-RU" sz="2800" dirty="0" smtClean="0"/>
              <a:t> 1200 м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глибина</a:t>
            </a:r>
            <a:r>
              <a:rPr lang="ru-RU" sz="2800" dirty="0" smtClean="0"/>
              <a:t> 200</a:t>
            </a:r>
          </a:p>
          <a:p>
            <a:pPr>
              <a:buNone/>
            </a:pPr>
            <a:r>
              <a:rPr lang="ru-RU" sz="2800" dirty="0" smtClean="0"/>
              <a:t>м. Цей кратер </a:t>
            </a:r>
            <a:r>
              <a:rPr lang="ru-RU" sz="2800" dirty="0" err="1" smtClean="0"/>
              <a:t>виник</a:t>
            </a:r>
            <a:r>
              <a:rPr lang="ru-RU" sz="2800" dirty="0" smtClean="0"/>
              <a:t>, очевидно,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5000</a:t>
            </a:r>
          </a:p>
          <a:p>
            <a:pPr>
              <a:buNone/>
            </a:pPr>
            <a:r>
              <a:rPr lang="ru-RU" sz="2800" dirty="0" err="1" smtClean="0"/>
              <a:t>років</a:t>
            </a:r>
            <a:r>
              <a:rPr lang="ru-RU" sz="2800" dirty="0" smtClean="0"/>
              <a:t> тому. </a:t>
            </a:r>
            <a:r>
              <a:rPr lang="ru-RU" sz="2800" dirty="0" err="1" smtClean="0"/>
              <a:t>Знайдено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сліди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давніших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метеоритних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кратерів</a:t>
            </a:r>
            <a:r>
              <a:rPr lang="ru-RU" sz="2800" dirty="0" smtClean="0"/>
              <a:t>.</a:t>
            </a:r>
            <a:endParaRPr lang="uk-UA" sz="2800" dirty="0" smtClean="0"/>
          </a:p>
          <a:p>
            <a:endParaRPr lang="ru-RU" sz="2800" dirty="0"/>
          </a:p>
        </p:txBody>
      </p:sp>
      <p:pic>
        <p:nvPicPr>
          <p:cNvPr id="4" name="Picture 2" descr="http://1.bp.blogspot.com/--thOCsTNtUg/URqPNHmUEXI/AAAAAAAAFN8/uctJs18XXIQ/s640/%D0%B0%D1%80%D1%96%D0%B7%D0%BE%D0%BD%D0%B0+%D0%B0%D1%81%D1%82%D1%80%D0%BE%D0%B1%D0%BB%D0%B5%D0%BC%D0%B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38" y="428605"/>
            <a:ext cx="3500463" cy="234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0"/>
            <a:ext cx="7772400" cy="914400"/>
          </a:xfrm>
        </p:spPr>
        <p:txBody>
          <a:bodyPr/>
          <a:lstStyle/>
          <a:p>
            <a:r>
              <a:rPr lang="uk-UA" dirty="0" smtClean="0"/>
              <a:t>Тунгуський метеорит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85916" y="785794"/>
            <a:ext cx="8643967" cy="350046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Найбільшим</a:t>
            </a:r>
            <a:r>
              <a:rPr lang="ru-RU" dirty="0" smtClean="0"/>
              <a:t> метеоритом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можна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Тунгуський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впав 30 </a:t>
            </a:r>
            <a:r>
              <a:rPr lang="ru-RU" dirty="0" err="1" smtClean="0"/>
              <a:t>червня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1908р. в </a:t>
            </a:r>
            <a:r>
              <a:rPr lang="ru-RU" dirty="0" err="1" smtClean="0"/>
              <a:t>тайзі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</a:t>
            </a:r>
            <a:r>
              <a:rPr lang="ru-RU" dirty="0" err="1" smtClean="0"/>
              <a:t>Підкамяна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Тунгуска (притока </a:t>
            </a:r>
            <a:r>
              <a:rPr lang="ru-RU" dirty="0" err="1" smtClean="0"/>
              <a:t>Єнісею</a:t>
            </a:r>
            <a:r>
              <a:rPr lang="ru-RU" dirty="0" smtClean="0"/>
              <a:t>) у </a:t>
            </a:r>
            <a:r>
              <a:rPr lang="ru-RU" dirty="0" err="1" smtClean="0"/>
              <a:t>Сибіру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політ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спостерігали</a:t>
            </a:r>
            <a:r>
              <a:rPr lang="ru-RU" dirty="0" smtClean="0"/>
              <a:t> по </a:t>
            </a:r>
            <a:r>
              <a:rPr lang="ru-RU" dirty="0" err="1" smtClean="0"/>
              <a:t>трасі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завдовжки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5000 км. </a:t>
            </a:r>
          </a:p>
          <a:p>
            <a:pPr algn="ctr">
              <a:buNone/>
            </a:pP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відбувся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вибух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чути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2000 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падіння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357694"/>
            <a:ext cx="3749669" cy="222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3929067"/>
            <a:ext cx="40274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7" y="500043"/>
            <a:ext cx="3143240" cy="28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hgZGe2UgnwzDwciaFLlgR5haeyVPShikPp4CEe5yuDpv5HH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2" y="4714885"/>
            <a:ext cx="363207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 і метеорні потоки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1285861"/>
            <a:ext cx="5286412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500" dirty="0" smtClean="0"/>
              <a:t>Коли в 1872 р., за розрахунками, зниклі комети</a:t>
            </a:r>
          </a:p>
          <a:p>
            <a:pPr>
              <a:buNone/>
            </a:pPr>
            <a:r>
              <a:rPr lang="uk-UA" sz="4500" dirty="0" smtClean="0"/>
              <a:t>повинні були пройти поблизу Землі, спостерігався</a:t>
            </a:r>
          </a:p>
          <a:p>
            <a:pPr>
              <a:buNone/>
            </a:pPr>
            <a:r>
              <a:rPr lang="uk-UA" sz="4500" dirty="0" smtClean="0"/>
              <a:t>дощ "падаючих зір". З тих пір 27 листопада це</a:t>
            </a:r>
          </a:p>
          <a:p>
            <a:pPr>
              <a:buNone/>
            </a:pPr>
            <a:r>
              <a:rPr lang="uk-UA" sz="4500" dirty="0" smtClean="0"/>
              <a:t>явище повторюється щороку, хоч і менш ефектно.</a:t>
            </a:r>
          </a:p>
          <a:p>
            <a:pPr>
              <a:buNone/>
            </a:pPr>
            <a:r>
              <a:rPr lang="uk-UA" sz="4500" dirty="0" smtClean="0"/>
              <a:t>Дрібні тверді частинки ядра колишньої комети</a:t>
            </a:r>
          </a:p>
          <a:p>
            <a:pPr>
              <a:buNone/>
            </a:pPr>
            <a:r>
              <a:rPr lang="uk-UA" sz="4500" dirty="0" err="1" smtClean="0"/>
              <a:t>Біели</a:t>
            </a:r>
            <a:r>
              <a:rPr lang="uk-UA" sz="4500" dirty="0" smtClean="0"/>
              <a:t>, яке розпалося, розсіялись уздовж її орбіти,</a:t>
            </a:r>
          </a:p>
          <a:p>
            <a:pPr>
              <a:buNone/>
            </a:pPr>
            <a:r>
              <a:rPr lang="uk-UA" sz="4500" dirty="0" smtClean="0"/>
              <a:t>і, коли Земля перетинає їх потік, вони влітають в її</a:t>
            </a:r>
          </a:p>
          <a:p>
            <a:pPr>
              <a:buNone/>
            </a:pPr>
            <a:r>
              <a:rPr lang="uk-UA" sz="4500" dirty="0" smtClean="0"/>
              <a:t>атмосферу. Ці частинки спричиняють в атмосфері</a:t>
            </a:r>
          </a:p>
          <a:p>
            <a:pPr>
              <a:buNone/>
            </a:pPr>
            <a:r>
              <a:rPr lang="uk-UA" sz="4500" dirty="0" smtClean="0"/>
              <a:t>явище метеорів і повністю руйнуються, не</a:t>
            </a:r>
          </a:p>
          <a:p>
            <a:pPr>
              <a:buNone/>
            </a:pPr>
            <a:r>
              <a:rPr lang="uk-UA" sz="4500" dirty="0" smtClean="0"/>
              <a:t>долітаючи до Землі. Відомий ряд інших</a:t>
            </a:r>
          </a:p>
          <a:p>
            <a:pPr>
              <a:buNone/>
            </a:pPr>
            <a:r>
              <a:rPr lang="uk-UA" sz="4500" b="1" dirty="0" smtClean="0"/>
              <a:t>метеорних потоків</a:t>
            </a:r>
            <a:r>
              <a:rPr lang="uk-UA" sz="4500" dirty="0" smtClean="0"/>
              <a:t>, ширина яких</a:t>
            </a:r>
          </a:p>
          <a:p>
            <a:pPr>
              <a:buNone/>
            </a:pPr>
            <a:r>
              <a:rPr lang="uk-UA" sz="4500" dirty="0" smtClean="0"/>
              <a:t>незмірне більша за розмір ядер комет, що їх</a:t>
            </a:r>
          </a:p>
          <a:p>
            <a:pPr>
              <a:buNone/>
            </a:pPr>
            <a:r>
              <a:rPr lang="uk-UA" sz="4500" dirty="0" smtClean="0"/>
              <a:t>породили.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fakty.ictv.ua/public/images/gallery/2014/03/04/thumbnail-20140304183142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1"/>
            <a:ext cx="3214711" cy="257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Планети-карлики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3" y="1428736"/>
            <a:ext cx="4429156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Сонячної</a:t>
            </a:r>
            <a:r>
              <a:rPr lang="ru-RU" dirty="0" smtClean="0"/>
              <a:t> системи</a:t>
            </a:r>
          </a:p>
          <a:p>
            <a:pPr>
              <a:buNone/>
            </a:pPr>
            <a:r>
              <a:rPr lang="ru-RU" dirty="0" err="1" smtClean="0"/>
              <a:t>визначили</a:t>
            </a:r>
            <a:r>
              <a:rPr lang="ru-RU" dirty="0" smtClean="0"/>
              <a:t> у </a:t>
            </a:r>
            <a:r>
              <a:rPr lang="ru-RU" dirty="0" err="1" smtClean="0"/>
              <a:t>серпні</a:t>
            </a:r>
            <a:r>
              <a:rPr lang="ru-RU" dirty="0" smtClean="0"/>
              <a:t> 2006 р. На</a:t>
            </a:r>
          </a:p>
          <a:p>
            <a:pPr>
              <a:buNone/>
            </a:pPr>
            <a:r>
              <a:rPr lang="ru-RU" dirty="0" err="1" smtClean="0"/>
              <a:t>з’їзді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Астрономічного</a:t>
            </a:r>
            <a:r>
              <a:rPr lang="ru-RU" dirty="0" smtClean="0"/>
              <a:t> Союзу (МАС)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Празі</a:t>
            </a:r>
            <a:r>
              <a:rPr lang="ru-RU" dirty="0" smtClean="0"/>
              <a:t>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змінено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статус Плутона, </a:t>
            </a:r>
            <a:r>
              <a:rPr lang="ru-RU" dirty="0" err="1" smtClean="0"/>
              <a:t>який</a:t>
            </a:r>
            <a:r>
              <a:rPr lang="ru-RU" dirty="0" smtClean="0"/>
              <a:t> до </a:t>
            </a:r>
            <a:r>
              <a:rPr lang="ru-RU" dirty="0" err="1" smtClean="0"/>
              <a:t>цього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був</a:t>
            </a:r>
            <a:r>
              <a:rPr lang="ru-RU" dirty="0" smtClean="0"/>
              <a:t> девятою планетою</a:t>
            </a:r>
          </a:p>
          <a:p>
            <a:pPr>
              <a:buNone/>
            </a:pPr>
            <a:r>
              <a:rPr lang="ru-RU" dirty="0" err="1" smtClean="0"/>
              <a:t>Сонячної</a:t>
            </a:r>
            <a:r>
              <a:rPr lang="ru-RU" dirty="0" smtClean="0"/>
              <a:t> системи: </a:t>
            </a:r>
            <a:r>
              <a:rPr lang="ru-RU" dirty="0" err="1" smtClean="0"/>
              <a:t>відтепер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став </a:t>
            </a:r>
            <a:r>
              <a:rPr lang="ru-RU" dirty="0" err="1" smtClean="0"/>
              <a:t>першою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планетою- карликом. 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грудень</a:t>
            </a:r>
            <a:r>
              <a:rPr lang="ru-RU" dirty="0" smtClean="0"/>
              <a:t> 2010 р. </a:t>
            </a:r>
            <a:r>
              <a:rPr lang="ru-RU" dirty="0" err="1" smtClean="0"/>
              <a:t>зареєстровано</a:t>
            </a:r>
            <a:r>
              <a:rPr lang="ru-RU" dirty="0" smtClean="0"/>
              <a:t> 3</a:t>
            </a:r>
          </a:p>
          <a:p>
            <a:pPr>
              <a:buNone/>
            </a:pPr>
            <a:r>
              <a:rPr lang="ru-RU" dirty="0" err="1" smtClean="0"/>
              <a:t>планети-карлики</a:t>
            </a:r>
            <a:r>
              <a:rPr lang="ru-RU" dirty="0" smtClean="0"/>
              <a:t>: Церера, Плутон,</a:t>
            </a:r>
          </a:p>
          <a:p>
            <a:pPr>
              <a:buNone/>
            </a:pPr>
            <a:r>
              <a:rPr lang="ru-RU" dirty="0" err="1" smtClean="0"/>
              <a:t>Ерида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nayki.ru/p/img90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886200" cy="301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Плутон. Загальні відомості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757" y="1785926"/>
            <a:ext cx="6372244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Вага: 1,3*1022кг. (0,0022 ваги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Діаметр</a:t>
            </a:r>
            <a:r>
              <a:rPr lang="ru-RU" sz="3200" dirty="0" smtClean="0"/>
              <a:t>: 2324 км.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Щільність</a:t>
            </a:r>
            <a:r>
              <a:rPr lang="ru-RU" sz="3200" dirty="0" smtClean="0"/>
              <a:t>: 2 г/см3 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Температура: -230oC 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Тривалість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доби</a:t>
            </a:r>
            <a:r>
              <a:rPr lang="ru-RU" sz="3200" dirty="0" smtClean="0"/>
              <a:t>: 6,4 </a:t>
            </a:r>
            <a:r>
              <a:rPr lang="ru-RU" sz="3200" dirty="0" err="1" smtClean="0"/>
              <a:t>доби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Відстань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Cонця</a:t>
            </a:r>
            <a:r>
              <a:rPr lang="ru-RU" sz="3200" dirty="0" smtClean="0"/>
              <a:t>: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29,65 (</a:t>
            </a:r>
            <a:r>
              <a:rPr lang="ru-RU" sz="3200" dirty="0" err="1" smtClean="0"/>
              <a:t>мінімальне</a:t>
            </a:r>
            <a:r>
              <a:rPr lang="ru-RU" sz="3200" dirty="0" smtClean="0"/>
              <a:t>) </a:t>
            </a:r>
            <a:r>
              <a:rPr lang="ru-RU" sz="3200" dirty="0" err="1" smtClean="0"/>
              <a:t>і</a:t>
            </a:r>
            <a:r>
              <a:rPr lang="ru-RU" sz="3200" dirty="0" smtClean="0"/>
              <a:t> 49,28 (</a:t>
            </a:r>
            <a:r>
              <a:rPr lang="ru-RU" sz="3200" dirty="0" err="1" smtClean="0"/>
              <a:t>максимальне</a:t>
            </a:r>
            <a:r>
              <a:rPr lang="ru-RU" sz="3200" dirty="0" smtClean="0"/>
              <a:t>) (39,4 </a:t>
            </a:r>
            <a:r>
              <a:rPr lang="ru-RU" sz="3200" dirty="0" err="1" smtClean="0"/>
              <a:t>а.е</a:t>
            </a:r>
            <a:r>
              <a:rPr lang="ru-RU" sz="3200" dirty="0" smtClean="0"/>
              <a:t>.)</a:t>
            </a:r>
            <a:r>
              <a:rPr lang="ru-RU" sz="3200" dirty="0" err="1" smtClean="0"/>
              <a:t>а.е.,на</a:t>
            </a:r>
            <a:r>
              <a:rPr lang="ru-RU" sz="3200" dirty="0" smtClean="0"/>
              <a:t> сильно </a:t>
            </a:r>
            <a:r>
              <a:rPr lang="ru-RU" sz="3200" dirty="0" err="1" smtClean="0"/>
              <a:t>витянутій</a:t>
            </a:r>
            <a:r>
              <a:rPr lang="ru-RU" sz="3200" dirty="0" smtClean="0"/>
              <a:t> </a:t>
            </a:r>
            <a:r>
              <a:rPr lang="ru-RU" sz="3200" dirty="0" err="1" smtClean="0"/>
              <a:t>еліптичній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орбіті</a:t>
            </a:r>
            <a:r>
              <a:rPr lang="ru-RU" sz="32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Період</a:t>
            </a:r>
            <a:r>
              <a:rPr lang="ru-RU" sz="3200" dirty="0" smtClean="0"/>
              <a:t> </a:t>
            </a:r>
            <a:r>
              <a:rPr lang="ru-RU" sz="3200" dirty="0" err="1" smtClean="0"/>
              <a:t>обертання</a:t>
            </a:r>
            <a:r>
              <a:rPr lang="ru-RU" sz="3200" dirty="0" smtClean="0"/>
              <a:t> по </a:t>
            </a:r>
            <a:r>
              <a:rPr lang="ru-RU" sz="3200" dirty="0" err="1" smtClean="0"/>
              <a:t>орбіті</a:t>
            </a:r>
            <a:r>
              <a:rPr lang="ru-RU" sz="3200" dirty="0" smtClean="0"/>
              <a:t>(</a:t>
            </a:r>
            <a:r>
              <a:rPr lang="ru-RU" sz="3200" dirty="0" err="1" smtClean="0"/>
              <a:t>рік</a:t>
            </a:r>
            <a:r>
              <a:rPr lang="ru-RU" sz="3200" dirty="0" smtClean="0"/>
              <a:t>): 247,7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3200" dirty="0" err="1" smtClean="0"/>
              <a:t>Швидкість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обертання</a:t>
            </a:r>
            <a:r>
              <a:rPr lang="ru-RU" sz="3200" dirty="0" smtClean="0"/>
              <a:t> по </a:t>
            </a:r>
            <a:r>
              <a:rPr lang="ru-RU" sz="3200" dirty="0" err="1" smtClean="0"/>
              <a:t>орбіті</a:t>
            </a:r>
            <a:r>
              <a:rPr lang="ru-RU" sz="3200" dirty="0" smtClean="0"/>
              <a:t>: 4,7 км/</a:t>
            </a:r>
            <a:r>
              <a:rPr lang="ru-RU" sz="3200" dirty="0" err="1" smtClean="0"/>
              <a:t>c</a:t>
            </a:r>
            <a:r>
              <a:rPr lang="ru-RU" sz="320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714489"/>
            <a:ext cx="1862147" cy="13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Пояс </a:t>
            </a:r>
            <a:r>
              <a:rPr lang="uk-UA" dirty="0" err="1" smtClean="0"/>
              <a:t>Койпера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1"/>
            <a:ext cx="7643867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Пояс </a:t>
            </a:r>
            <a:r>
              <a:rPr lang="ru-RU" dirty="0" err="1" smtClean="0"/>
              <a:t>Койпера</a:t>
            </a:r>
            <a:r>
              <a:rPr lang="ru-RU" dirty="0" smtClean="0"/>
              <a:t> </a:t>
            </a:r>
            <a:r>
              <a:rPr lang="en-US" dirty="0" smtClean="0"/>
              <a:t> —</a:t>
            </a:r>
            <a:r>
              <a:rPr lang="uk-UA" dirty="0" smtClean="0"/>
              <a:t> </a:t>
            </a:r>
            <a:r>
              <a:rPr lang="ru-RU" dirty="0" smtClean="0"/>
              <a:t>область </a:t>
            </a:r>
            <a:r>
              <a:rPr lang="ru-RU" dirty="0" err="1" smtClean="0"/>
              <a:t>Сонячної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системи за </a:t>
            </a:r>
            <a:r>
              <a:rPr lang="ru-RU" dirty="0" err="1" smtClean="0"/>
              <a:t>орбітою</a:t>
            </a:r>
            <a:r>
              <a:rPr lang="ru-RU" dirty="0" smtClean="0"/>
              <a:t> Нептуна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(30 а. о. </a:t>
            </a:r>
            <a:r>
              <a:rPr lang="ru-RU" dirty="0" err="1" smtClean="0"/>
              <a:t>від</a:t>
            </a:r>
            <a:r>
              <a:rPr lang="ru-RU" dirty="0" smtClean="0"/>
              <a:t> Сонця) </a:t>
            </a:r>
            <a:r>
              <a:rPr lang="ru-RU" dirty="0" err="1" smtClean="0"/>
              <a:t>приблизно</a:t>
            </a:r>
            <a:r>
              <a:rPr lang="ru-RU" dirty="0" smtClean="0"/>
              <a:t> до</a:t>
            </a:r>
            <a:r>
              <a:rPr lang="uk-UA" dirty="0" smtClean="0"/>
              <a:t> в</a:t>
            </a:r>
            <a:r>
              <a:rPr lang="ru-RU" dirty="0" err="1" smtClean="0"/>
              <a:t>ідстані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50 а. о. 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розташована</a:t>
            </a:r>
            <a:r>
              <a:rPr lang="ru-RU" dirty="0" smtClean="0"/>
              <a:t> велика</a:t>
            </a:r>
            <a:endParaRPr lang="uk-UA" dirty="0" smtClean="0"/>
          </a:p>
          <a:p>
            <a:pPr>
              <a:buNone/>
            </a:pPr>
            <a:r>
              <a:rPr lang="ru-RU" dirty="0" err="1" smtClean="0"/>
              <a:t>кількість</a:t>
            </a:r>
            <a:r>
              <a:rPr lang="ru-RU" dirty="0" smtClean="0"/>
              <a:t> транснептунових </a:t>
            </a:r>
            <a:r>
              <a:rPr lang="ru-RU" dirty="0" err="1" smtClean="0"/>
              <a:t>об'єктів</a:t>
            </a:r>
            <a:r>
              <a:rPr lang="ru-RU" dirty="0" smtClean="0"/>
              <a:t>,</a:t>
            </a:r>
            <a:endParaRPr lang="uk-UA" dirty="0" smtClean="0"/>
          </a:p>
          <a:p>
            <a:pPr>
              <a:buNone/>
            </a:pPr>
            <a:r>
              <a:rPr lang="ru-RU" dirty="0" err="1" smtClean="0"/>
              <a:t>найвідомішим</a:t>
            </a:r>
            <a:r>
              <a:rPr lang="ru-RU" dirty="0" smtClean="0"/>
              <a:t> (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найбільшим</a:t>
            </a:r>
            <a:r>
              <a:rPr lang="ru-RU" dirty="0" smtClean="0"/>
              <a:t>) </a:t>
            </a:r>
            <a:r>
              <a:rPr lang="ru-RU" dirty="0" err="1" smtClean="0"/>
              <a:t>серед</a:t>
            </a:r>
            <a:endParaRPr lang="uk-UA" dirty="0" smtClean="0"/>
          </a:p>
          <a:p>
            <a:pPr>
              <a:buNone/>
            </a:pP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Плутон.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3" y="2500306"/>
            <a:ext cx="5586427" cy="4572000"/>
          </a:xfrm>
        </p:spPr>
        <p:txBody>
          <a:bodyPr/>
          <a:lstStyle/>
          <a:p>
            <a:r>
              <a:rPr lang="uk-UA" dirty="0" smtClean="0"/>
              <a:t>Астероїди </a:t>
            </a:r>
          </a:p>
          <a:p>
            <a:r>
              <a:rPr lang="uk-UA" dirty="0" smtClean="0"/>
              <a:t>Комети </a:t>
            </a:r>
          </a:p>
          <a:p>
            <a:r>
              <a:rPr lang="ru-RU" dirty="0" err="1" smtClean="0"/>
              <a:t>Боліди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endParaRPr lang="ru-RU" dirty="0" smtClean="0"/>
          </a:p>
          <a:p>
            <a:r>
              <a:rPr lang="uk-UA" dirty="0" smtClean="0"/>
              <a:t>Планети-карлики </a:t>
            </a:r>
          </a:p>
          <a:p>
            <a:r>
              <a:rPr lang="uk-UA" dirty="0" smtClean="0"/>
              <a:t>Міжпланетний пил та космічне сміття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500175"/>
            <a:ext cx="4929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Малі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Сонячної</a:t>
            </a:r>
            <a:r>
              <a:rPr lang="ru-RU" sz="2800" b="1" dirty="0" smtClean="0"/>
              <a:t> системи</a:t>
            </a:r>
            <a:r>
              <a:rPr lang="ru-RU" sz="2800" dirty="0" smtClean="0"/>
              <a:t> — </a:t>
            </a:r>
            <a:r>
              <a:rPr lang="ru-RU" sz="2800" dirty="0" err="1" smtClean="0"/>
              <a:t>астрономічні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менші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планети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uk-UA" dirty="0" smtClean="0"/>
              <a:t>Пояс </a:t>
            </a:r>
            <a:r>
              <a:rPr lang="uk-UA" dirty="0" err="1" smtClean="0"/>
              <a:t>Койпера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1214423"/>
            <a:ext cx="6666400" cy="54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Астеро</a:t>
            </a:r>
            <a:r>
              <a:rPr lang="uk-UA" dirty="0" smtClean="0"/>
              <a:t>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5214975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Астероїд</a:t>
            </a:r>
            <a:r>
              <a:rPr lang="ru-RU" dirty="0" smtClean="0"/>
              <a:t> — </a:t>
            </a:r>
            <a:r>
              <a:rPr lang="ru-RU" dirty="0" err="1" smtClean="0"/>
              <a:t>невелике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планетоподобное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Сонячної</a:t>
            </a:r>
            <a:r>
              <a:rPr lang="ru-RU" dirty="0" smtClean="0"/>
              <a:t> системи,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по</a:t>
            </a:r>
          </a:p>
          <a:p>
            <a:pPr>
              <a:buNone/>
            </a:pPr>
            <a:r>
              <a:rPr lang="ru-RU" dirty="0" err="1" smtClean="0"/>
              <a:t>орбіті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Сонця.</a:t>
            </a:r>
          </a:p>
          <a:p>
            <a:pPr>
              <a:defRPr/>
            </a:pPr>
            <a:r>
              <a:rPr lang="ru-RU" dirty="0" smtClean="0"/>
              <a:t>На </a:t>
            </a:r>
            <a:r>
              <a:rPr lang="ru-RU" dirty="0" err="1" smtClean="0"/>
              <a:t>справжній</a:t>
            </a:r>
            <a:r>
              <a:rPr lang="ru-RU" dirty="0" smtClean="0"/>
              <a:t> момент в </a:t>
            </a:r>
            <a:r>
              <a:rPr lang="ru-RU" dirty="0" err="1" smtClean="0"/>
              <a:t>Сонячній</a:t>
            </a:r>
            <a:endParaRPr lang="ru-RU" dirty="0" smtClean="0"/>
          </a:p>
          <a:p>
            <a:pPr>
              <a:buNone/>
              <a:defRPr/>
            </a:pP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endParaRPr lang="ru-RU" dirty="0" smtClean="0"/>
          </a:p>
          <a:p>
            <a:pPr>
              <a:buNone/>
              <a:defRPr/>
            </a:pPr>
            <a:r>
              <a:rPr lang="ru-RU" dirty="0" err="1" smtClean="0"/>
              <a:t>астероїдів</a:t>
            </a:r>
            <a:r>
              <a:rPr lang="ru-RU" dirty="0" smtClean="0"/>
              <a:t>. </a:t>
            </a:r>
          </a:p>
          <a:p>
            <a:pPr>
              <a:defRPr/>
            </a:pP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</a:t>
            </a:r>
          </a:p>
          <a:p>
            <a:pPr>
              <a:buNone/>
              <a:defRPr/>
            </a:pPr>
            <a:r>
              <a:rPr lang="ru-RU" dirty="0" err="1" smtClean="0"/>
              <a:t>астероїдів</a:t>
            </a:r>
            <a:r>
              <a:rPr lang="ru-RU" dirty="0" smtClean="0"/>
              <a:t> </a:t>
            </a:r>
            <a:r>
              <a:rPr lang="ru-RU" dirty="0" err="1" smtClean="0"/>
              <a:t>зосереджено</a:t>
            </a:r>
            <a:r>
              <a:rPr lang="ru-RU" dirty="0" smtClean="0"/>
              <a:t> в межах пояса</a:t>
            </a:r>
          </a:p>
          <a:p>
            <a:pPr>
              <a:buNone/>
              <a:defRPr/>
            </a:pPr>
            <a:r>
              <a:rPr lang="ru-RU" dirty="0" err="1" smtClean="0"/>
              <a:t>астероїдів</a:t>
            </a:r>
            <a:r>
              <a:rPr lang="ru-RU" dirty="0" smtClean="0"/>
              <a:t>, </a:t>
            </a:r>
            <a:r>
              <a:rPr lang="ru-RU" dirty="0" err="1" smtClean="0"/>
              <a:t>розташованого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endParaRPr lang="ru-RU" dirty="0" smtClean="0"/>
          </a:p>
          <a:p>
            <a:pPr>
              <a:buNone/>
              <a:defRPr/>
            </a:pPr>
            <a:r>
              <a:rPr lang="ru-RU" dirty="0" err="1" smtClean="0"/>
              <a:t>орбітами</a:t>
            </a:r>
            <a:r>
              <a:rPr lang="ru-RU" dirty="0" smtClean="0"/>
              <a:t> Марса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Юпітера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5961775" y="1071546"/>
            <a:ext cx="3182227" cy="3356597"/>
            <a:chOff x="6219634" y="2383536"/>
            <a:chExt cx="2675978" cy="1939444"/>
          </a:xfrm>
        </p:grpSpPr>
        <p:pic>
          <p:nvPicPr>
            <p:cNvPr id="5" name="Picture 1" descr="C:\Users\Денис\Desktop\20118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9634" y="2383536"/>
              <a:ext cx="2249424" cy="1725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6252406" y="3869505"/>
              <a:ext cx="2643206" cy="45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sz="1500" dirty="0">
                <a:latin typeface="Arial" charset="0"/>
                <a:cs typeface="Arial" charset="0"/>
              </a:endParaRPr>
            </a:p>
            <a:p>
              <a:pPr eaLnBrk="0" hangingPunct="0">
                <a:defRPr/>
              </a:pPr>
              <a:r>
                <a:rPr lang="ru-RU" sz="1500" dirty="0" err="1">
                  <a:latin typeface="Arial" charset="0"/>
                  <a:cs typeface="Arial" charset="0"/>
                </a:rPr>
                <a:t>Головний</a:t>
              </a:r>
              <a:r>
                <a:rPr lang="ru-RU" sz="1500" dirty="0">
                  <a:latin typeface="Arial" charset="0"/>
                  <a:cs typeface="Arial" charset="0"/>
                </a:rPr>
                <a:t> </a:t>
              </a:r>
              <a:r>
                <a:rPr lang="ru-RU" sz="1500" b="1" dirty="0">
                  <a:latin typeface="Arial" charset="0"/>
                  <a:cs typeface="Arial" charset="0"/>
                </a:rPr>
                <a:t>пояс</a:t>
              </a:r>
              <a:r>
                <a:rPr lang="ru-RU" sz="1500" dirty="0">
                  <a:latin typeface="Arial" charset="0"/>
                  <a:cs typeface="Arial" charset="0"/>
                </a:rPr>
                <a:t> </a:t>
              </a:r>
              <a:r>
                <a:rPr lang="ru-RU" sz="1500" b="1" dirty="0" err="1">
                  <a:latin typeface="Arial" charset="0"/>
                  <a:cs typeface="Arial" charset="0"/>
                </a:rPr>
                <a:t>астероїдів</a:t>
              </a:r>
              <a:endParaRPr lang="ru-RU" sz="1500" dirty="0">
                <a:latin typeface="Arial" charset="0"/>
                <a:cs typeface="Arial" charset="0"/>
              </a:endParaRPr>
            </a:p>
            <a:p>
              <a:pPr eaLnBrk="0" hangingPunct="0">
                <a:defRPr/>
              </a:pPr>
              <a:endParaRPr lang="ru-RU" sz="1500" dirty="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rgest_astero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7" y="1857365"/>
            <a:ext cx="2794000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2400" cy="914400"/>
          </a:xfrm>
        </p:spPr>
        <p:txBody>
          <a:bodyPr/>
          <a:lstStyle/>
          <a:p>
            <a:r>
              <a:rPr lang="ru-RU" dirty="0" err="1" smtClean="0"/>
              <a:t>Астеро</a:t>
            </a:r>
            <a:r>
              <a:rPr lang="uk-UA" dirty="0" smtClean="0"/>
              <a:t>їди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8820" t="3149" r="6299" b="1575"/>
          <a:stretch>
            <a:fillRect/>
          </a:stretch>
        </p:blipFill>
        <p:spPr>
          <a:xfrm>
            <a:off x="500033" y="785795"/>
            <a:ext cx="2888227" cy="2592793"/>
          </a:xfrm>
          <a:prstGeom prst="rect">
            <a:avLst/>
          </a:prstGeom>
          <a:ln/>
        </p:spPr>
      </p:pic>
      <p:sp>
        <p:nvSpPr>
          <p:cNvPr id="6" name="Прямоугольник 5"/>
          <p:cNvSpPr/>
          <p:nvPr/>
        </p:nvSpPr>
        <p:spPr>
          <a:xfrm>
            <a:off x="500035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астероїд</a:t>
            </a:r>
            <a:r>
              <a:rPr lang="ru-RU" dirty="0"/>
              <a:t> — Церера.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smtClean="0"/>
              <a:t>км. За </a:t>
            </a:r>
            <a:r>
              <a:rPr lang="ru-RU" dirty="0" err="1" smtClean="0"/>
              <a:t>гіпотезою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чистий</a:t>
            </a:r>
            <a:r>
              <a:rPr lang="ru-RU" dirty="0" smtClean="0"/>
              <a:t> </a:t>
            </a:r>
            <a:r>
              <a:rPr lang="ru-RU" dirty="0" err="1" smtClean="0"/>
              <a:t>лід</a:t>
            </a:r>
            <a:r>
              <a:rPr lang="ru-RU" dirty="0" smtClean="0"/>
              <a:t>. </a:t>
            </a:r>
            <a:r>
              <a:rPr lang="ru-RU" dirty="0"/>
              <a:t> </a:t>
            </a:r>
          </a:p>
        </p:txBody>
      </p:sp>
      <p:pic>
        <p:nvPicPr>
          <p:cNvPr id="7" name="Рисунок 6" descr="04110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85728"/>
            <a:ext cx="2952744" cy="22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00693" y="2714621"/>
            <a:ext cx="3643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err="1" smtClean="0"/>
              <a:t>Гаспра</a:t>
            </a:r>
            <a:r>
              <a:rPr lang="ru-RU" dirty="0" smtClean="0"/>
              <a:t>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</a:t>
            </a:r>
            <a:endParaRPr lang="ru-RU" dirty="0"/>
          </a:p>
        </p:txBody>
      </p:sp>
      <p:pic>
        <p:nvPicPr>
          <p:cNvPr id="10" name="Рисунок 9" descr="ero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429001"/>
            <a:ext cx="2857520" cy="213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err="1" smtClean="0"/>
              <a:t>Ерос</a:t>
            </a:r>
            <a:r>
              <a:rPr lang="ru-RU" dirty="0"/>
              <a:t> </a:t>
            </a:r>
            <a:r>
              <a:rPr lang="ru-RU" dirty="0" smtClean="0"/>
              <a:t>– перший </a:t>
            </a:r>
            <a:r>
              <a:rPr lang="ru-RU" dirty="0" err="1" smtClean="0"/>
              <a:t>астероїд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досліджений</a:t>
            </a:r>
            <a:r>
              <a:rPr lang="ru-RU" dirty="0" smtClean="0"/>
              <a:t> </a:t>
            </a:r>
            <a:r>
              <a:rPr lang="ru-RU" dirty="0" err="1" smtClean="0"/>
              <a:t>космічною</a:t>
            </a:r>
            <a:r>
              <a:rPr lang="ru-RU" dirty="0" smtClean="0"/>
              <a:t> </a:t>
            </a:r>
            <a:r>
              <a:rPr lang="ru-RU" dirty="0" err="1" smtClean="0"/>
              <a:t>станцією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астероїдів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5729303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dirty="0" err="1" smtClean="0"/>
              <a:t>Об'єкти</a:t>
            </a:r>
            <a:r>
              <a:rPr lang="ru-RU" sz="3200" dirty="0" smtClean="0"/>
              <a:t> поясу </a:t>
            </a:r>
            <a:r>
              <a:rPr lang="ru-RU" sz="3200" dirty="0" err="1" smtClean="0"/>
              <a:t>астероїдів</a:t>
            </a:r>
            <a:r>
              <a:rPr lang="ru-RU" sz="3200" dirty="0" smtClean="0"/>
              <a:t>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різні</a:t>
            </a:r>
            <a:r>
              <a:rPr lang="ru-RU" sz="3200" dirty="0" smtClean="0"/>
              <a:t> за</a:t>
            </a:r>
          </a:p>
          <a:p>
            <a:pPr>
              <a:buNone/>
            </a:pPr>
            <a:r>
              <a:rPr lang="ru-RU" sz="3200" dirty="0" err="1" smtClean="0"/>
              <a:t>розмірами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544 км у </a:t>
            </a:r>
            <a:r>
              <a:rPr lang="ru-RU" sz="3200" dirty="0" err="1" smtClean="0"/>
              <a:t>діаметрі</a:t>
            </a:r>
            <a:r>
              <a:rPr lang="ru-RU" sz="3200" dirty="0" smtClean="0"/>
              <a:t>, як </a:t>
            </a:r>
            <a:r>
              <a:rPr lang="ru-RU" sz="3200" dirty="0" err="1" smtClean="0"/>
              <a:t>Палада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smtClean="0"/>
              <a:t>до 10 м. </a:t>
            </a:r>
            <a:r>
              <a:rPr lang="ru-RU" sz="3200" dirty="0" err="1" smtClean="0"/>
              <a:t>Кілька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найбільших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близьку</a:t>
            </a:r>
            <a:r>
              <a:rPr lang="ru-RU" sz="3200" dirty="0" smtClean="0"/>
              <a:t> до</a:t>
            </a:r>
          </a:p>
          <a:p>
            <a:pPr>
              <a:buNone/>
            </a:pPr>
            <a:r>
              <a:rPr lang="ru-RU" sz="3200" dirty="0" err="1" smtClean="0"/>
              <a:t>сферичної</a:t>
            </a:r>
            <a:r>
              <a:rPr lang="ru-RU" sz="3200" dirty="0" smtClean="0"/>
              <a:t> форму, вони </a:t>
            </a:r>
            <a:r>
              <a:rPr lang="ru-RU" sz="3200" dirty="0" err="1" smtClean="0"/>
              <a:t>дуже</a:t>
            </a:r>
            <a:r>
              <a:rPr lang="ru-RU" sz="3200" dirty="0" smtClean="0"/>
              <a:t> </a:t>
            </a:r>
            <a:r>
              <a:rPr lang="ru-RU" sz="3200" dirty="0" err="1" smtClean="0"/>
              <a:t>схожі</a:t>
            </a:r>
            <a:r>
              <a:rPr lang="ru-RU" sz="3200" dirty="0" smtClean="0"/>
              <a:t> на</a:t>
            </a:r>
          </a:p>
          <a:p>
            <a:pPr>
              <a:buNone/>
            </a:pPr>
            <a:r>
              <a:rPr lang="ru-RU" sz="3200" dirty="0" err="1" smtClean="0"/>
              <a:t>мініатюрні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планети</a:t>
            </a:r>
            <a:r>
              <a:rPr lang="ru-RU" sz="3200" dirty="0" smtClean="0"/>
              <a:t>. </a:t>
            </a:r>
            <a:r>
              <a:rPr lang="ru-RU" sz="3200" dirty="0" err="1" smtClean="0"/>
              <a:t>Така</a:t>
            </a:r>
            <a:r>
              <a:rPr lang="ru-RU" sz="3200" dirty="0" smtClean="0"/>
              <a:t> форма</a:t>
            </a:r>
          </a:p>
          <a:p>
            <a:pPr>
              <a:buNone/>
            </a:pPr>
            <a:r>
              <a:rPr lang="ru-RU" sz="3200" dirty="0" err="1" smtClean="0"/>
              <a:t>пояснюється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тим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речовина</a:t>
            </a:r>
            <a:r>
              <a:rPr lang="ru-RU" sz="3200" dirty="0" smtClean="0"/>
              <a:t>,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якої</a:t>
            </a:r>
            <a:r>
              <a:rPr lang="ru-RU" sz="3200" dirty="0" smtClean="0"/>
              <a:t> вони</a:t>
            </a:r>
          </a:p>
          <a:p>
            <a:pPr>
              <a:buNone/>
            </a:pPr>
            <a:r>
              <a:rPr lang="ru-RU" sz="3200" dirty="0" err="1" smtClean="0"/>
              <a:t>утворені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переплавилася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утворення</a:t>
            </a:r>
            <a:r>
              <a:rPr lang="ru-RU" sz="3200" dirty="0" smtClean="0"/>
              <a:t>. Вони </a:t>
            </a: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сформоване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внутрішнє</a:t>
            </a:r>
            <a:r>
              <a:rPr lang="ru-RU" sz="3200" dirty="0" smtClean="0"/>
              <a:t> ядро та </a:t>
            </a:r>
            <a:r>
              <a:rPr lang="ru-RU" sz="3200" dirty="0" err="1" smtClean="0"/>
              <a:t>зовнішню</a:t>
            </a:r>
            <a:r>
              <a:rPr lang="ru-RU" sz="3200" dirty="0" smtClean="0"/>
              <a:t> кору. </a:t>
            </a:r>
            <a:r>
              <a:rPr lang="ru-RU" sz="3200" dirty="0" err="1" smtClean="0"/>
              <a:t>Однак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більшість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астероїдів</a:t>
            </a:r>
            <a:r>
              <a:rPr lang="ru-RU" sz="3200" dirty="0" smtClean="0"/>
              <a:t> </a:t>
            </a:r>
            <a:r>
              <a:rPr lang="ru-RU" sz="3200" dirty="0" err="1" smtClean="0"/>
              <a:t>невеликі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мають</a:t>
            </a:r>
            <a:endParaRPr lang="ru-RU" sz="3200" dirty="0" smtClean="0"/>
          </a:p>
          <a:p>
            <a:pPr>
              <a:buNone/>
            </a:pPr>
            <a:r>
              <a:rPr lang="ru-RU" sz="3200" dirty="0" err="1" smtClean="0"/>
              <a:t>неправильну</a:t>
            </a:r>
            <a:r>
              <a:rPr lang="ru-RU" sz="3200" dirty="0" smtClean="0"/>
              <a:t> форму.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астероїди</a:t>
            </a:r>
            <a:r>
              <a:rPr lang="ru-RU" sz="3200" dirty="0" smtClean="0"/>
              <a:t> не</a:t>
            </a:r>
          </a:p>
          <a:p>
            <a:pPr>
              <a:buNone/>
            </a:pPr>
            <a:r>
              <a:rPr lang="ru-RU" sz="3200" dirty="0" err="1" smtClean="0"/>
              <a:t>мають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атмосфери</a:t>
            </a:r>
            <a:r>
              <a:rPr lang="ru-RU" sz="32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space.vn.ua/news/imag/n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5" y="3000373"/>
            <a:ext cx="3005145" cy="2871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5" y="1357299"/>
            <a:ext cx="4500595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Комета</a:t>
            </a:r>
            <a:r>
              <a:rPr lang="ru-RU" dirty="0" smtClean="0"/>
              <a:t> — </a:t>
            </a:r>
            <a:r>
              <a:rPr lang="ru-RU" dirty="0" err="1" smtClean="0"/>
              <a:t>мале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Сонячної</a:t>
            </a:r>
            <a:r>
              <a:rPr lang="ru-RU" dirty="0" smtClean="0"/>
              <a:t> системи, яке</a:t>
            </a:r>
          </a:p>
          <a:p>
            <a:pPr>
              <a:buNone/>
            </a:pPr>
            <a:r>
              <a:rPr lang="ru-RU" dirty="0" err="1" smtClean="0"/>
              <a:t>обертається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Сонця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так </a:t>
            </a:r>
            <a:r>
              <a:rPr lang="ru-RU" dirty="0" err="1" smtClean="0"/>
              <a:t>звану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кому (атмосферу) </a:t>
            </a:r>
            <a:r>
              <a:rPr lang="ru-RU" dirty="0" err="1" smtClean="0"/>
              <a:t>і</a:t>
            </a:r>
            <a:r>
              <a:rPr lang="ru-RU" dirty="0" smtClean="0"/>
              <a:t>/</a:t>
            </a:r>
            <a:r>
              <a:rPr lang="ru-RU" dirty="0" err="1" smtClean="0"/>
              <a:t>або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хвіст</a:t>
            </a:r>
            <a:r>
              <a:rPr lang="ru-RU" dirty="0" smtClean="0"/>
              <a:t>. Кома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хвіст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комети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випаровування</a:t>
            </a:r>
            <a:r>
              <a:rPr lang="ru-RU" dirty="0" smtClean="0"/>
              <a:t> ядра</a:t>
            </a:r>
          </a:p>
          <a:p>
            <a:pPr>
              <a:buNone/>
            </a:pP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сонячного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s://encrypted-tbn0.gstatic.com/images?q=tbn:ANd9GcTT4QeJKd84vwbw0XsTdB0kgtNC91TSSAOIa3GkoHFdRK1zrCAz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7" y="785794"/>
            <a:ext cx="354262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3643339" cy="291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s.school-collection.edu.ru/dlrstore/8a39183d-24eb-6a00-e907-c9c52f42c9d1/objects/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3929066"/>
            <a:ext cx="4786347" cy="273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Фізична природа комет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7"/>
            <a:ext cx="8286808" cy="3571900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200" b="1" dirty="0" err="1" smtClean="0"/>
              <a:t>Маленьке</a:t>
            </a:r>
            <a:r>
              <a:rPr lang="ru-RU" sz="5200" b="1" dirty="0" smtClean="0"/>
              <a:t> ядро</a:t>
            </a:r>
            <a:r>
              <a:rPr lang="ru-RU" sz="5200" dirty="0" smtClean="0"/>
              <a:t> </a:t>
            </a:r>
            <a:r>
              <a:rPr lang="ru-RU" sz="5200" dirty="0" err="1" smtClean="0"/>
              <a:t>діаметром</a:t>
            </a:r>
            <a:r>
              <a:rPr lang="ru-RU" sz="5200" dirty="0" smtClean="0"/>
              <a:t> </a:t>
            </a:r>
            <a:r>
              <a:rPr lang="ru-RU" sz="5200" dirty="0" err="1" smtClean="0"/>
              <a:t>кілька</a:t>
            </a:r>
            <a:r>
              <a:rPr lang="ru-RU" sz="5200" dirty="0" smtClean="0"/>
              <a:t> </a:t>
            </a:r>
            <a:r>
              <a:rPr lang="ru-RU" sz="5200" dirty="0" err="1" smtClean="0"/>
              <a:t>кілометрів</a:t>
            </a:r>
            <a:r>
              <a:rPr lang="ru-RU" sz="5200" dirty="0" smtClean="0"/>
              <a:t> – </a:t>
            </a:r>
            <a:r>
              <a:rPr lang="ru-RU" sz="5200" dirty="0" err="1" smtClean="0"/>
              <a:t>єдина</a:t>
            </a:r>
            <a:r>
              <a:rPr lang="ru-RU" sz="5200" dirty="0" smtClean="0"/>
              <a:t> тверда </a:t>
            </a:r>
            <a:r>
              <a:rPr lang="ru-RU" sz="5200" dirty="0" err="1" smtClean="0"/>
              <a:t>частина</a:t>
            </a:r>
            <a:r>
              <a:rPr lang="ru-RU" sz="5200" dirty="0" smtClean="0"/>
              <a:t> </a:t>
            </a:r>
            <a:r>
              <a:rPr lang="ru-RU" sz="5200" dirty="0" err="1" smtClean="0"/>
              <a:t>комети</a:t>
            </a:r>
            <a:r>
              <a:rPr lang="ru-RU" sz="5200" dirty="0" smtClean="0"/>
              <a:t>, </a:t>
            </a:r>
            <a:r>
              <a:rPr lang="ru-RU" sz="5200" dirty="0" err="1" smtClean="0"/>
              <a:t>і</a:t>
            </a:r>
            <a:r>
              <a:rPr lang="ru-RU" sz="5200" dirty="0" smtClean="0"/>
              <a:t> в </a:t>
            </a:r>
            <a:r>
              <a:rPr lang="ru-RU" sz="5200" dirty="0" err="1" smtClean="0"/>
              <a:t>ньому</a:t>
            </a:r>
            <a:endParaRPr lang="ru-RU" sz="5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200" dirty="0" smtClean="0"/>
              <a:t>практично </a:t>
            </a:r>
            <a:r>
              <a:rPr lang="ru-RU" sz="5200" dirty="0" err="1" smtClean="0"/>
              <a:t>зосереджена</a:t>
            </a:r>
            <a:r>
              <a:rPr lang="ru-RU" sz="5200" dirty="0" smtClean="0"/>
              <a:t> вся </a:t>
            </a:r>
            <a:r>
              <a:rPr lang="ru-RU" sz="5200" dirty="0" err="1" smtClean="0"/>
              <a:t>її</a:t>
            </a:r>
            <a:r>
              <a:rPr lang="ru-RU" sz="5200" dirty="0" smtClean="0"/>
              <a:t> </a:t>
            </a:r>
            <a:r>
              <a:rPr lang="ru-RU" sz="5200" dirty="0" err="1" smtClean="0"/>
              <a:t>маса</a:t>
            </a:r>
            <a:r>
              <a:rPr lang="ru-RU" sz="5200" dirty="0" smtClean="0"/>
              <a:t>. </a:t>
            </a:r>
            <a:r>
              <a:rPr lang="ru-RU" sz="5200" dirty="0" err="1" smtClean="0"/>
              <a:t>Маса</a:t>
            </a:r>
            <a:r>
              <a:rPr lang="ru-RU" sz="5200" dirty="0" smtClean="0"/>
              <a:t> комет </a:t>
            </a:r>
            <a:r>
              <a:rPr lang="ru-RU" sz="5200" dirty="0" err="1" smtClean="0"/>
              <a:t>надто</a:t>
            </a:r>
            <a:r>
              <a:rPr lang="ru-RU" sz="5200" dirty="0" smtClean="0"/>
              <a:t> мала </a:t>
            </a:r>
            <a:r>
              <a:rPr lang="ru-RU" sz="5200" dirty="0" err="1" smtClean="0"/>
              <a:t>й</a:t>
            </a:r>
            <a:r>
              <a:rPr lang="ru-RU" sz="5200" dirty="0" smtClean="0"/>
              <a:t> </a:t>
            </a:r>
            <a:r>
              <a:rPr lang="ru-RU" sz="5200" dirty="0" err="1" smtClean="0"/>
              <a:t>зовсім</a:t>
            </a:r>
            <a:r>
              <a:rPr lang="ru-RU" sz="5200" dirty="0" smtClean="0"/>
              <a:t> не </a:t>
            </a:r>
            <a:r>
              <a:rPr lang="ru-RU" sz="5200" dirty="0" err="1" smtClean="0"/>
              <a:t>впливає</a:t>
            </a:r>
            <a:r>
              <a:rPr lang="ru-RU" sz="5200" dirty="0" smtClean="0"/>
              <a:t> на </a:t>
            </a:r>
            <a:r>
              <a:rPr lang="ru-RU" sz="5200" dirty="0" err="1" smtClean="0"/>
              <a:t>рух</a:t>
            </a:r>
            <a:endParaRPr lang="ru-RU" sz="5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200" dirty="0" smtClean="0"/>
              <a:t>планет. А </a:t>
            </a:r>
            <a:r>
              <a:rPr lang="ru-RU" sz="5200" dirty="0" err="1" smtClean="0"/>
              <a:t>планети</a:t>
            </a:r>
            <a:r>
              <a:rPr lang="ru-RU" sz="5200" dirty="0" smtClean="0"/>
              <a:t> </a:t>
            </a:r>
            <a:r>
              <a:rPr lang="ru-RU" sz="5200" dirty="0" err="1" smtClean="0"/>
              <a:t>спричиняють</a:t>
            </a:r>
            <a:r>
              <a:rPr lang="ru-RU" sz="5200" dirty="0" smtClean="0"/>
              <a:t> </a:t>
            </a:r>
            <a:r>
              <a:rPr lang="ru-RU" sz="5200" dirty="0" err="1" smtClean="0"/>
              <a:t>великі</a:t>
            </a:r>
            <a:r>
              <a:rPr lang="ru-RU" sz="5200" dirty="0" smtClean="0"/>
              <a:t> </a:t>
            </a:r>
            <a:r>
              <a:rPr lang="ru-RU" sz="5200" dirty="0" err="1" smtClean="0"/>
              <a:t>збурення</a:t>
            </a:r>
            <a:r>
              <a:rPr lang="ru-RU" sz="5200" dirty="0" smtClean="0"/>
              <a:t> в </a:t>
            </a:r>
            <a:r>
              <a:rPr lang="ru-RU" sz="5200" dirty="0" err="1" smtClean="0"/>
              <a:t>русі</a:t>
            </a:r>
            <a:r>
              <a:rPr lang="ru-RU" sz="5200" dirty="0" smtClean="0"/>
              <a:t> комет.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b="1" dirty="0" smtClean="0"/>
              <a:t>Ядро комети</a:t>
            </a:r>
            <a:r>
              <a:rPr lang="uk-UA" sz="5200" dirty="0" smtClean="0"/>
              <a:t>, очевидно, складається із суміші пилинок, твердих грудочок речовини 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dirty="0" smtClean="0"/>
              <a:t>замерзлих газів, таких, як вуглекислий газ, аміак, метан. З наближенням комети до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dirty="0" smtClean="0"/>
              <a:t>Сонця ядро прогрівається і з нього виділяються гази й пил. Вони утворюють газову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dirty="0" smtClean="0"/>
              <a:t>оболонку - голову комети. Газ і пил, що входять до складу голови, під дією тиску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dirty="0" smtClean="0"/>
              <a:t>сонячного випромінювання і корпускулярних потоків утворюють хвіст комети, завжди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200" dirty="0" smtClean="0"/>
              <a:t>спрямований у протилежний від Сонця бік.</a:t>
            </a:r>
          </a:p>
          <a:p>
            <a:endParaRPr lang="ru-RU" dirty="0"/>
          </a:p>
        </p:txBody>
      </p:sp>
      <p:pic>
        <p:nvPicPr>
          <p:cNvPr id="5" name="Picture 4" descr="http://upload.wikimedia.org/wikipedia/commons/thumb/6/64/PIA01478_Interior_of_Callisto.jpg/180px-PIA01478_Interior_of_Calli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71943"/>
            <a:ext cx="3357587" cy="257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zateevo.ru/userfiles/image/Sobitiya/240408/kom_galley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357167"/>
            <a:ext cx="3095620" cy="309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3" y="3786191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6000792" cy="492922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Комета Галлея </a:t>
            </a:r>
            <a:r>
              <a:rPr lang="vi-VN" dirty="0" smtClean="0"/>
              <a:t> </a:t>
            </a:r>
            <a:r>
              <a:rPr lang="en-US" dirty="0" smtClean="0"/>
              <a:t>—</a:t>
            </a:r>
            <a:r>
              <a:rPr lang="uk-UA" dirty="0" smtClean="0"/>
              <a:t> найвідоміша </a:t>
            </a:r>
          </a:p>
          <a:p>
            <a:pPr>
              <a:buNone/>
            </a:pPr>
            <a:r>
              <a:rPr lang="uk-UA" dirty="0" smtClean="0"/>
              <a:t>яскрава короткоперіодична</a:t>
            </a:r>
            <a:r>
              <a:rPr lang="vi-VN" dirty="0" smtClean="0"/>
              <a:t> </a:t>
            </a:r>
            <a:r>
              <a:rPr lang="uk-UA" dirty="0" smtClean="0"/>
              <a:t>комета</a:t>
            </a:r>
            <a:r>
              <a:rPr lang="vi-VN" dirty="0" smtClean="0"/>
              <a:t>, </a:t>
            </a:r>
            <a:r>
              <a:rPr lang="uk-UA" dirty="0" smtClean="0"/>
              <a:t>яка</a:t>
            </a:r>
          </a:p>
          <a:p>
            <a:pPr>
              <a:buNone/>
            </a:pPr>
            <a:r>
              <a:rPr lang="uk-UA" dirty="0" smtClean="0"/>
              <a:t>наближається до Землі кожні 75-76</a:t>
            </a:r>
          </a:p>
          <a:p>
            <a:pPr>
              <a:buNone/>
            </a:pPr>
            <a:r>
              <a:rPr lang="uk-UA" dirty="0" smtClean="0"/>
              <a:t>років</a:t>
            </a:r>
            <a:r>
              <a:rPr lang="vi-VN" dirty="0" smtClean="0"/>
              <a:t>.</a:t>
            </a:r>
            <a:r>
              <a:rPr lang="uk-UA" dirty="0" smtClean="0"/>
              <a:t> Комета Галлея належить до</a:t>
            </a:r>
          </a:p>
          <a:p>
            <a:pPr>
              <a:buNone/>
            </a:pPr>
            <a:r>
              <a:rPr lang="uk-UA" dirty="0" smtClean="0"/>
              <a:t>періодичних комет. Нині відомо багато</a:t>
            </a:r>
          </a:p>
          <a:p>
            <a:pPr>
              <a:buNone/>
            </a:pPr>
            <a:r>
              <a:rPr lang="uk-UA" dirty="0" smtClean="0"/>
              <a:t>короткоперіодичних комет з періодами</a:t>
            </a:r>
          </a:p>
          <a:p>
            <a:pPr>
              <a:buNone/>
            </a:pPr>
            <a:r>
              <a:rPr lang="uk-UA" dirty="0" smtClean="0"/>
              <a:t>обертання від трьох (комета </a:t>
            </a:r>
            <a:r>
              <a:rPr lang="uk-UA" dirty="0" err="1" smtClean="0"/>
              <a:t>Енке</a:t>
            </a:r>
            <a:r>
              <a:rPr lang="uk-UA" dirty="0" smtClean="0"/>
              <a:t>) до</a:t>
            </a:r>
          </a:p>
          <a:p>
            <a:pPr>
              <a:buNone/>
            </a:pPr>
            <a:r>
              <a:rPr lang="uk-UA" dirty="0" smtClean="0"/>
              <a:t>десяти років, їхні афелії знаходяться</a:t>
            </a:r>
          </a:p>
          <a:p>
            <a:pPr>
              <a:buNone/>
            </a:pPr>
            <a:r>
              <a:rPr lang="uk-UA" dirty="0" smtClean="0"/>
              <a:t>біля орбіти Юпітера. Наближення комет</a:t>
            </a:r>
          </a:p>
          <a:p>
            <a:pPr>
              <a:buNone/>
            </a:pPr>
            <a:r>
              <a:rPr lang="uk-UA" dirty="0" smtClean="0"/>
              <a:t>до Землі та їхній майбутній видимий</a:t>
            </a:r>
          </a:p>
          <a:p>
            <a:pPr>
              <a:buNone/>
            </a:pPr>
            <a:r>
              <a:rPr lang="uk-UA" dirty="0" smtClean="0"/>
              <a:t>шлях по небу обчислюють заздалегідь з</a:t>
            </a:r>
          </a:p>
          <a:p>
            <a:pPr>
              <a:buNone/>
            </a:pPr>
            <a:r>
              <a:rPr lang="uk-UA" dirty="0" smtClean="0"/>
              <a:t>великою точністю.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2265" y="5786455"/>
            <a:ext cx="207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uk-UA" dirty="0" smtClean="0"/>
              <a:t>Комета Галлея</a:t>
            </a: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200" dirty="0" smtClean="0"/>
              <a:t>В наш час іноді серед населення висловлюються</a:t>
            </a:r>
          </a:p>
          <a:p>
            <a:pPr>
              <a:buNone/>
            </a:pPr>
            <a:r>
              <a:rPr lang="uk-UA" sz="3200" dirty="0" smtClean="0"/>
              <a:t>побоювання, що Земля зіткнеться з кометою. У</a:t>
            </a:r>
          </a:p>
          <a:p>
            <a:pPr>
              <a:buNone/>
            </a:pPr>
            <a:r>
              <a:rPr lang="uk-UA" sz="3200" dirty="0" smtClean="0"/>
              <a:t>1910 р. Земля пройшла крізь хвіст комети Галлея,</a:t>
            </a:r>
          </a:p>
          <a:p>
            <a:pPr>
              <a:buNone/>
            </a:pPr>
            <a:r>
              <a:rPr lang="uk-UA" sz="3200" dirty="0" smtClean="0"/>
              <a:t>де є чадний газ. Однак його домішку в</a:t>
            </a:r>
          </a:p>
          <a:p>
            <a:pPr>
              <a:buNone/>
            </a:pPr>
            <a:r>
              <a:rPr lang="uk-UA" sz="3200" dirty="0" smtClean="0"/>
              <a:t>приземному повітрі не вдалось виявити, бо навіть</a:t>
            </a:r>
          </a:p>
          <a:p>
            <a:pPr>
              <a:buNone/>
            </a:pPr>
            <a:r>
              <a:rPr lang="uk-UA" sz="3200" dirty="0" smtClean="0"/>
              <a:t>у голові комети гази надзвичайно розріджені.</a:t>
            </a:r>
          </a:p>
          <a:p>
            <a:pPr>
              <a:buNone/>
            </a:pPr>
            <a:r>
              <a:rPr lang="uk-UA" sz="3200" dirty="0" smtClean="0"/>
              <a:t>Зіткнення Землі з ядром комети дуже малоймовірне.</a:t>
            </a:r>
          </a:p>
          <a:p>
            <a:pPr>
              <a:buNone/>
            </a:pPr>
            <a:r>
              <a:rPr lang="uk-UA" sz="3200" dirty="0" smtClean="0"/>
              <a:t>Можливо, таке зіткнення спостерігалося в 1908 р. як</a:t>
            </a:r>
          </a:p>
          <a:p>
            <a:pPr>
              <a:buNone/>
            </a:pPr>
            <a:r>
              <a:rPr lang="uk-UA" sz="3200" dirty="0" smtClean="0"/>
              <a:t>падіння Тунгуського метеорита. При цьому на висоті</a:t>
            </a:r>
          </a:p>
          <a:p>
            <a:pPr>
              <a:buNone/>
            </a:pPr>
            <a:r>
              <a:rPr lang="uk-UA" sz="3200" dirty="0" smtClean="0"/>
              <a:t>кількох кілометрів стався потужний вибух, повітряна</a:t>
            </a:r>
          </a:p>
          <a:p>
            <a:pPr>
              <a:buNone/>
            </a:pPr>
            <a:r>
              <a:rPr lang="uk-UA" sz="3200" dirty="0" smtClean="0"/>
              <a:t>хвиля якого повалила ліс на величезній площі.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</TotalTime>
  <Words>846</Words>
  <Application>Microsoft Office PowerPoint</Application>
  <PresentationFormat>Экран (4:3)</PresentationFormat>
  <Paragraphs>194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Малі тіла сонячної системи</vt:lpstr>
      <vt:lpstr>Малі тіла сонячної системи</vt:lpstr>
      <vt:lpstr>Астероїди</vt:lpstr>
      <vt:lpstr>Астероїди </vt:lpstr>
      <vt:lpstr>Характеристика астероїдів</vt:lpstr>
      <vt:lpstr>Комети </vt:lpstr>
      <vt:lpstr>Фізична природа комет</vt:lpstr>
      <vt:lpstr>Комети </vt:lpstr>
      <vt:lpstr>Комети</vt:lpstr>
      <vt:lpstr>Комети </vt:lpstr>
      <vt:lpstr>Комета видима в Австралії у 2007 р.</vt:lpstr>
      <vt:lpstr>Боліди і метеорити </vt:lpstr>
      <vt:lpstr>Метеорне тіло </vt:lpstr>
      <vt:lpstr>Види метеоритів </vt:lpstr>
      <vt:lpstr>Тунгуський метеорит </vt:lpstr>
      <vt:lpstr>Метеори і метеорні потоки </vt:lpstr>
      <vt:lpstr>Планети-карлики </vt:lpstr>
      <vt:lpstr>Плутон. Загальні відомості </vt:lpstr>
      <vt:lpstr>Пояс Койпера </vt:lpstr>
      <vt:lpstr>Пояс Койпера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dc:creator>User</dc:creator>
  <cp:lastModifiedBy>User</cp:lastModifiedBy>
  <cp:revision>15</cp:revision>
  <dcterms:created xsi:type="dcterms:W3CDTF">2015-03-29T17:05:12Z</dcterms:created>
  <dcterms:modified xsi:type="dcterms:W3CDTF">2015-03-29T20:16:05Z</dcterms:modified>
</cp:coreProperties>
</file>