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36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E12CD-5807-401F-8B8A-882CBB56CC3C}" type="datetimeFigureOut">
              <a:rPr lang="uk-UA" smtClean="0"/>
              <a:t>03.06.2014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16913-662C-4A5F-A3DF-CE7D7FD2754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35883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E12CD-5807-401F-8B8A-882CBB56CC3C}" type="datetimeFigureOut">
              <a:rPr lang="uk-UA" smtClean="0"/>
              <a:t>03.06.2014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16913-662C-4A5F-A3DF-CE7D7FD2754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2269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E12CD-5807-401F-8B8A-882CBB56CC3C}" type="datetimeFigureOut">
              <a:rPr lang="uk-UA" smtClean="0"/>
              <a:t>03.06.2014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16913-662C-4A5F-A3DF-CE7D7FD2754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53512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E12CD-5807-401F-8B8A-882CBB56CC3C}" type="datetimeFigureOut">
              <a:rPr lang="uk-UA" smtClean="0"/>
              <a:t>03.06.2014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16913-662C-4A5F-A3DF-CE7D7FD2754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7389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E12CD-5807-401F-8B8A-882CBB56CC3C}" type="datetimeFigureOut">
              <a:rPr lang="uk-UA" smtClean="0"/>
              <a:t>03.06.2014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16913-662C-4A5F-A3DF-CE7D7FD2754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83570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E12CD-5807-401F-8B8A-882CBB56CC3C}" type="datetimeFigureOut">
              <a:rPr lang="uk-UA" smtClean="0"/>
              <a:t>03.06.2014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16913-662C-4A5F-A3DF-CE7D7FD2754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39193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E12CD-5807-401F-8B8A-882CBB56CC3C}" type="datetimeFigureOut">
              <a:rPr lang="uk-UA" smtClean="0"/>
              <a:t>03.06.2014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16913-662C-4A5F-A3DF-CE7D7FD2754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50129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E12CD-5807-401F-8B8A-882CBB56CC3C}" type="datetimeFigureOut">
              <a:rPr lang="uk-UA" smtClean="0"/>
              <a:t>03.06.2014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16913-662C-4A5F-A3DF-CE7D7FD2754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14712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E12CD-5807-401F-8B8A-882CBB56CC3C}" type="datetimeFigureOut">
              <a:rPr lang="uk-UA" smtClean="0"/>
              <a:t>03.06.2014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16913-662C-4A5F-A3DF-CE7D7FD2754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53427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E12CD-5807-401F-8B8A-882CBB56CC3C}" type="datetimeFigureOut">
              <a:rPr lang="uk-UA" smtClean="0"/>
              <a:t>03.06.2014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16913-662C-4A5F-A3DF-CE7D7FD2754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51524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E12CD-5807-401F-8B8A-882CBB56CC3C}" type="datetimeFigureOut">
              <a:rPr lang="uk-UA" smtClean="0"/>
              <a:t>03.06.2014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16913-662C-4A5F-A3DF-CE7D7FD2754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015898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FE12CD-5807-401F-8B8A-882CBB56CC3C}" type="datetimeFigureOut">
              <a:rPr lang="uk-UA" smtClean="0"/>
              <a:t>03.06.2014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516913-662C-4A5F-A3DF-CE7D7FD2754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64196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71600" y="2276872"/>
            <a:ext cx="73803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Реактивний рух у природі</a:t>
            </a:r>
            <a:endParaRPr lang="uk-UA" sz="54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7384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кутник 1"/>
          <p:cNvSpPr/>
          <p:nvPr/>
        </p:nvSpPr>
        <p:spPr>
          <a:xfrm>
            <a:off x="3151639" y="2214"/>
            <a:ext cx="194957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Сальпа</a:t>
            </a:r>
            <a:endParaRPr lang="uk-UA" sz="4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1403648" y="908720"/>
            <a:ext cx="662473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Сальпа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ru-RU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морська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тварина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 </a:t>
            </a:r>
            <a:r>
              <a:rPr lang="ru-RU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прозорим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тілом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при </a:t>
            </a:r>
            <a:r>
              <a:rPr lang="ru-RU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русі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приймає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воду через </a:t>
            </a:r>
            <a:r>
              <a:rPr lang="ru-RU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передній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отвір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причому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вода </a:t>
            </a:r>
            <a:r>
              <a:rPr lang="ru-RU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попадає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широку </a:t>
            </a:r>
            <a:r>
              <a:rPr lang="ru-RU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порожнину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всередині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якої по </a:t>
            </a:r>
            <a:r>
              <a:rPr lang="ru-RU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діагоналі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натягнуті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зябра</a:t>
            </a: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uk-UA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07" y="3429000"/>
            <a:ext cx="4067175" cy="3060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443" y="3429000"/>
            <a:ext cx="3779030" cy="3060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6720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кутник 1"/>
          <p:cNvSpPr/>
          <p:nvPr/>
        </p:nvSpPr>
        <p:spPr>
          <a:xfrm>
            <a:off x="737574" y="430600"/>
            <a:ext cx="808289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 smtClean="0">
                <a:solidFill>
                  <a:schemeClr val="bg1"/>
                </a:solidFill>
              </a:rPr>
              <a:t>Як тільки тварина зробить великий ковток води, отвір зачиняється. Тоді подовжні і поперечні м'язи сальпи скорочуються, все тіло стискається і вода через задній отвір відштовхується </a:t>
            </a:r>
            <a:r>
              <a:rPr lang="uk-UA" sz="2800" dirty="0" err="1" smtClean="0">
                <a:solidFill>
                  <a:schemeClr val="bg1"/>
                </a:solidFill>
              </a:rPr>
              <a:t>наззовні</a:t>
            </a:r>
            <a:r>
              <a:rPr lang="uk-UA" sz="2800" dirty="0" smtClean="0">
                <a:solidFill>
                  <a:schemeClr val="bg1"/>
                </a:solidFill>
              </a:rPr>
              <a:t>. Реакція </a:t>
            </a:r>
            <a:r>
              <a:rPr lang="uk-UA" sz="2800" dirty="0" err="1" smtClean="0">
                <a:solidFill>
                  <a:schemeClr val="bg1"/>
                </a:solidFill>
              </a:rPr>
              <a:t>виштовхуючої</a:t>
            </a:r>
            <a:r>
              <a:rPr lang="uk-UA" sz="2800" dirty="0" smtClean="0">
                <a:solidFill>
                  <a:schemeClr val="bg1"/>
                </a:solidFill>
              </a:rPr>
              <a:t> струї штовхає сальпу вперед.</a:t>
            </a:r>
            <a:endParaRPr lang="uk-UA" sz="2800" dirty="0">
              <a:solidFill>
                <a:schemeClr val="bg1"/>
              </a:solidFill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433" y="3140968"/>
            <a:ext cx="4816475" cy="3236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347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кутник 1"/>
          <p:cNvSpPr/>
          <p:nvPr/>
        </p:nvSpPr>
        <p:spPr>
          <a:xfrm>
            <a:off x="2195736" y="0"/>
            <a:ext cx="449110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Личинки </a:t>
            </a:r>
            <a:r>
              <a:rPr lang="uk-UA" sz="4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стрекоз</a:t>
            </a:r>
            <a:endParaRPr lang="uk-UA" sz="4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416973" y="780057"/>
            <a:ext cx="871296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прісних водоймах, рятуючись від небезпеки, рухаються, використовуючи принцип реактивного руху, личинки багатьох бабок. Вода виштовхується із заднього </a:t>
            </a:r>
            <a:r>
              <a:rPr lang="uk-UA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кишечника</a:t>
            </a:r>
            <a:r>
              <a:rPr lang="uk-UA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під час стискання, проштовхуючи комаху на 5-10 см вперед.</a:t>
            </a:r>
            <a:endParaRPr lang="uk-UA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973" y="3429000"/>
            <a:ext cx="4024313" cy="3030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428206"/>
            <a:ext cx="4024313" cy="30313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112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47764" y="2564904"/>
            <a:ext cx="4248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Дякую за увагу!</a:t>
            </a:r>
            <a:endParaRPr lang="uk-UA" sz="32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9552" y="3645024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uk-UA" sz="24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478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49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кутник 1"/>
          <p:cNvSpPr/>
          <p:nvPr/>
        </p:nvSpPr>
        <p:spPr>
          <a:xfrm>
            <a:off x="1087913" y="1681496"/>
            <a:ext cx="7560840" cy="26776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28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Реактивний</a:t>
            </a:r>
            <a:r>
              <a:rPr lang="uk-UA" sz="2800" b="1" i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uk-UA" sz="28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рух</a:t>
            </a:r>
            <a:r>
              <a:rPr lang="uk-UA" sz="2800" b="1" i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uk-UA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– це рух, що виникає при відокремленні від тіла із певною швидкістю будь-якої його частини.</a:t>
            </a:r>
            <a:br>
              <a:rPr lang="uk-UA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uk-UA" sz="28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uk-UA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Реактивна сила виникає без будь-якої взаємодії з зовнішніми тілами.</a:t>
            </a:r>
            <a:endParaRPr lang="uk-UA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4220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кутник 1"/>
          <p:cNvSpPr/>
          <p:nvPr/>
        </p:nvSpPr>
        <p:spPr>
          <a:xfrm>
            <a:off x="196497" y="116632"/>
            <a:ext cx="89813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Застосування</a:t>
            </a:r>
            <a:r>
              <a:rPr lang="ru-RU" sz="36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реактивного руху у </a:t>
            </a:r>
            <a:r>
              <a:rPr lang="ru-RU" sz="3600" b="1" i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природі</a:t>
            </a:r>
            <a:r>
              <a:rPr lang="ru-RU" sz="36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endParaRPr lang="ru-RU" sz="36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1646056" y="1412776"/>
            <a:ext cx="604867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Багато хто з нас у своєму житті зустрічався під час купання в морі з медузами. У всякому разі,в Чорному морі їх цілком вистачає. Але мало хто замислювався, що і медузи для пересування користуються реактивним рухом. Крім того, саме так пересуваються і личинки метеликів, і деякі види морського планктону. І найчастіше ККД морських безхребетних тварин при використанні реактивного руху набагато вище, ніж у </a:t>
            </a:r>
            <a:r>
              <a:rPr lang="uk-UA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техновиробів</a:t>
            </a:r>
            <a:r>
              <a:rPr lang="uk-UA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endParaRPr lang="uk-UA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67657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кутник 1"/>
          <p:cNvSpPr/>
          <p:nvPr/>
        </p:nvSpPr>
        <p:spPr>
          <a:xfrm>
            <a:off x="2915816" y="46459"/>
            <a:ext cx="257359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Кальмари</a:t>
            </a:r>
            <a:endParaRPr lang="uk-UA" sz="44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266249" y="1340768"/>
            <a:ext cx="4572000" cy="489364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Кальмар є найкрупнішим безхребетним мешканцем океанських глибин. Він пересувається за принципом реактивного руху, вбираючи в себе воду, а потім з величезною силою проштовхуючи її через особливий отвір - "воронку", і з великою швидкістю  рухається поштовхами назад. При цьому всі десять щупалець кальмара збираються у вузол над головою і він набуває обтічної форми. </a:t>
            </a:r>
            <a:endParaRPr lang="uk-UA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127508"/>
            <a:ext cx="3564904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5" y="1196752"/>
            <a:ext cx="3564903" cy="2311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9273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кутник 1"/>
          <p:cNvSpPr/>
          <p:nvPr/>
        </p:nvSpPr>
        <p:spPr>
          <a:xfrm>
            <a:off x="653952" y="557381"/>
            <a:ext cx="849004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Переміщуючись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реактивним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способом </a:t>
            </a:r>
            <a:r>
              <a:rPr lang="ru-RU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кальмари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можуть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розвивати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швидкість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  70 км/год  і </a:t>
            </a:r>
            <a:r>
              <a:rPr lang="ru-RU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вискакувати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 води на </a:t>
            </a:r>
            <a:r>
              <a:rPr lang="ru-RU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висоту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5-8 </a:t>
            </a:r>
            <a:r>
              <a:rPr lang="ru-RU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метрів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uk-UA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62740"/>
            <a:ext cx="3312368" cy="3648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462739"/>
            <a:ext cx="4392488" cy="3648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3998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кутник 1"/>
          <p:cNvSpPr/>
          <p:nvPr/>
        </p:nvSpPr>
        <p:spPr>
          <a:xfrm>
            <a:off x="2771800" y="0"/>
            <a:ext cx="314701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Восьминоги</a:t>
            </a:r>
            <a:endParaRPr lang="uk-UA" sz="4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850150" y="1120221"/>
            <a:ext cx="74437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Пульсуючи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своїми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перетинчатими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лапами, </a:t>
            </a:r>
            <a:r>
              <a:rPr lang="ru-RU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штовхаючи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воду через воронку для реактивного руху, </a:t>
            </a:r>
            <a:r>
              <a:rPr lang="ru-RU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восьминіг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переміщується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</a:t>
            </a:r>
            <a:r>
              <a:rPr lang="ru-RU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воді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допомагаючи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собі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великими плавниками.</a:t>
            </a:r>
            <a:endParaRPr lang="uk-UA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50" y="3235994"/>
            <a:ext cx="7344816" cy="33870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3080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кутник 1"/>
          <p:cNvSpPr/>
          <p:nvPr/>
        </p:nvSpPr>
        <p:spPr>
          <a:xfrm>
            <a:off x="263727" y="1268760"/>
            <a:ext cx="432995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 smtClean="0">
                <a:solidFill>
                  <a:schemeClr val="bg1"/>
                </a:solidFill>
              </a:rPr>
              <a:t>Коли необхідно швидко настигнути жертву, швидкість восьминога стає дуже  швидкою, і дивовижною швидкістю восьминіг може зникати від </a:t>
            </a:r>
            <a:r>
              <a:rPr lang="uk-UA" sz="2800" dirty="0" err="1" smtClean="0">
                <a:solidFill>
                  <a:schemeClr val="bg1"/>
                </a:solidFill>
              </a:rPr>
              <a:t>переслідуючого</a:t>
            </a:r>
            <a:r>
              <a:rPr lang="uk-UA" sz="2800" dirty="0" smtClean="0">
                <a:solidFill>
                  <a:schemeClr val="bg1"/>
                </a:solidFill>
              </a:rPr>
              <a:t> хижака.</a:t>
            </a:r>
            <a:endParaRPr lang="uk-UA" sz="2800" dirty="0">
              <a:solidFill>
                <a:schemeClr val="bg1"/>
              </a:solidFill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194" y="3355042"/>
            <a:ext cx="3988643" cy="32044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684" y="548680"/>
            <a:ext cx="3961234" cy="31489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0688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кутник 1"/>
          <p:cNvSpPr/>
          <p:nvPr/>
        </p:nvSpPr>
        <p:spPr>
          <a:xfrm>
            <a:off x="3203848" y="0"/>
            <a:ext cx="209679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Медузи</a:t>
            </a:r>
            <a:endParaRPr lang="uk-UA" sz="4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268907" y="789790"/>
            <a:ext cx="459112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>
                <a:solidFill>
                  <a:schemeClr val="bg1"/>
                </a:solidFill>
              </a:rPr>
              <a:t>Медузи, здвигаючи краї свого прозорого дзвіночка, </a:t>
            </a:r>
            <a:r>
              <a:rPr lang="uk-UA" sz="2400" dirty="0" err="1" smtClean="0">
                <a:solidFill>
                  <a:schemeClr val="bg1"/>
                </a:solidFill>
              </a:rPr>
              <a:t>викидують</a:t>
            </a:r>
            <a:r>
              <a:rPr lang="uk-UA" sz="2400" dirty="0" smtClean="0">
                <a:solidFill>
                  <a:schemeClr val="bg1"/>
                </a:solidFill>
              </a:rPr>
              <a:t> з-під нього воду вниз і дещо вбік, а самі відштовхуються в протилежну сторону. Вимірюючи діаметр відштовхуючої струї, вони можуть вимірювати свою швидкість.</a:t>
            </a:r>
            <a:endParaRPr lang="uk-UA" sz="2400" dirty="0">
              <a:solidFill>
                <a:schemeClr val="bg1"/>
              </a:solidFill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41" y="3933056"/>
            <a:ext cx="3625275" cy="26389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769441"/>
            <a:ext cx="2664296" cy="26566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933056"/>
            <a:ext cx="3631356" cy="26389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787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кутник 1"/>
          <p:cNvSpPr/>
          <p:nvPr/>
        </p:nvSpPr>
        <p:spPr>
          <a:xfrm>
            <a:off x="3059832" y="211288"/>
            <a:ext cx="256910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4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Гребішок</a:t>
            </a:r>
            <a:endParaRPr lang="uk-UA" sz="4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539552" y="980729"/>
            <a:ext cx="820891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 smtClean="0">
                <a:solidFill>
                  <a:schemeClr val="bg1"/>
                </a:solidFill>
              </a:rPr>
              <a:t>Мантія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морського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гребішка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має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особливу</a:t>
            </a:r>
            <a:r>
              <a:rPr lang="ru-RU" sz="2800" dirty="0" smtClean="0">
                <a:solidFill>
                  <a:schemeClr val="bg1"/>
                </a:solidFill>
              </a:rPr>
              <a:t> оторочку, яка </a:t>
            </a:r>
            <a:r>
              <a:rPr lang="ru-RU" sz="2800" dirty="0" err="1" smtClean="0">
                <a:solidFill>
                  <a:schemeClr val="bg1"/>
                </a:solidFill>
              </a:rPr>
              <a:t>направляє</a:t>
            </a:r>
            <a:r>
              <a:rPr lang="ru-RU" sz="2800" dirty="0" smtClean="0">
                <a:solidFill>
                  <a:schemeClr val="bg1"/>
                </a:solidFill>
              </a:rPr>
              <a:t> струю води до </a:t>
            </a:r>
            <a:r>
              <a:rPr lang="ru-RU" sz="2800" dirty="0" err="1" smtClean="0">
                <a:solidFill>
                  <a:schemeClr val="bg1"/>
                </a:solidFill>
              </a:rPr>
              <a:t>спини</a:t>
            </a:r>
            <a:r>
              <a:rPr lang="ru-RU" sz="2800" dirty="0" smtClean="0">
                <a:solidFill>
                  <a:schemeClr val="bg1"/>
                </a:solidFill>
              </a:rPr>
              <a:t>, де по </a:t>
            </a:r>
            <a:r>
              <a:rPr lang="ru-RU" sz="2800" dirty="0" err="1" smtClean="0">
                <a:solidFill>
                  <a:schemeClr val="bg1"/>
                </a:solidFill>
              </a:rPr>
              <a:t>обидві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сторони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від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хрящової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звязки</a:t>
            </a:r>
            <a:r>
              <a:rPr lang="ru-RU" sz="2800" dirty="0" smtClean="0">
                <a:solidFill>
                  <a:schemeClr val="bg1"/>
                </a:solidFill>
              </a:rPr>
              <a:t> вода  </a:t>
            </a:r>
            <a:r>
              <a:rPr lang="ru-RU" sz="2800" dirty="0" err="1" smtClean="0">
                <a:solidFill>
                  <a:schemeClr val="bg1"/>
                </a:solidFill>
              </a:rPr>
              <a:t>викидається</a:t>
            </a:r>
            <a:r>
              <a:rPr lang="ru-RU" sz="2800" dirty="0" smtClean="0">
                <a:solidFill>
                  <a:schemeClr val="bg1"/>
                </a:solidFill>
              </a:rPr>
              <a:t>.</a:t>
            </a:r>
            <a:endParaRPr lang="uk-UA" sz="2800" dirty="0">
              <a:solidFill>
                <a:schemeClr val="bg1"/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23" y="2780928"/>
            <a:ext cx="4138870" cy="3261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780928"/>
            <a:ext cx="3766977" cy="3261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489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397</Words>
  <Application>Microsoft Office PowerPoint</Application>
  <PresentationFormat>Екран (4:3)</PresentationFormat>
  <Paragraphs>21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13</vt:i4>
      </vt:variant>
    </vt:vector>
  </HeadingPairs>
  <TitlesOfParts>
    <vt:vector size="14" baseType="lpstr"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user</cp:lastModifiedBy>
  <cp:revision>7</cp:revision>
  <dcterms:created xsi:type="dcterms:W3CDTF">2014-01-23T17:45:06Z</dcterms:created>
  <dcterms:modified xsi:type="dcterms:W3CDTF">2014-06-03T16:24:54Z</dcterms:modified>
</cp:coreProperties>
</file>