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267" r:id="rId3"/>
    <p:sldId id="264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333399"/>
    <a:srgbClr val="8000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4" autoAdjust="0"/>
    <p:restoredTop sz="93617" autoAdjust="0"/>
  </p:normalViewPr>
  <p:slideViewPr>
    <p:cSldViewPr>
      <p:cViewPr varScale="1">
        <p:scale>
          <a:sx n="109" d="100"/>
          <a:sy n="10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1A84-8C94-4C47-B64D-4EE680DB28B9}" type="datetimeFigureOut">
              <a:rPr lang="uk-UA" smtClean="0"/>
              <a:t>16.12.2013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1AB32-B1EC-495E-93F9-56A52A6EA3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54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8A43FC-19CF-4F38-B9EF-94FE1641867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046-FD1E-400B-9015-551648CC0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7C09-ACE8-4C5A-A9D4-585270BC2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F1B0-7441-4F5D-9C39-14D17DAF3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B3E3-76EF-4C01-90AC-6F145AEF0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06E3-61EB-4C48-A1D8-3F019EE76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191B-1233-4211-8790-ABCA3DE5D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346A-6B06-48A1-AF62-6FB68039C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0F5D-B5B2-4DD0-8F59-29704CBC6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A612-61C9-449F-9D9E-9AD25F551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079A-6FBD-4AE5-AE8A-932128041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D19E-5CB8-4AE5-8C83-5BEB81577A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76CC8-6577-4C85-BB03-CE0F678B3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d/d7/STS-133_International_Space_Station_after_undocking_5.j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52;&#1040;&#1053;%20&#1110;&#1089;&#1090;&#1086;&#1088;&#1110;&#1103;%20(&#1074;&#1080;&#1087;&#1088;&#1072;&#1074;&#1083;&#1077;&#1085;&#1072;%20&#1088;&#1086;&#1073;&#1086;&#1090;&#1072;)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2/Qzss-45-0.09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3/3e/Navstar-2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48880"/>
            <a:ext cx="9144000" cy="60960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Штучні супутники Землі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8992" y="5445224"/>
            <a:ext cx="9144000" cy="304800"/>
          </a:xfrm>
        </p:spPr>
        <p:txBody>
          <a:bodyPr>
            <a:noAutofit/>
          </a:bodyPr>
          <a:lstStyle/>
          <a:p>
            <a:pPr algn="r"/>
            <a:r>
              <a:rPr lang="uk-UA" b="1" dirty="0" smtClean="0">
                <a:solidFill>
                  <a:schemeClr val="accent6"/>
                </a:solidFill>
                <a:latin typeface="Monotype Corsiva" pitchFamily="66" charset="0"/>
              </a:rPr>
              <a:t>Підготувала:</a:t>
            </a:r>
          </a:p>
          <a:p>
            <a:pPr algn="r"/>
            <a:r>
              <a:rPr lang="uk-UA" b="1" dirty="0" smtClean="0">
                <a:solidFill>
                  <a:schemeClr val="accent6"/>
                </a:solidFill>
                <a:latin typeface="Monotype Corsiva" pitchFamily="66" charset="0"/>
              </a:rPr>
              <a:t>учениця 10- А класу</a:t>
            </a:r>
          </a:p>
          <a:p>
            <a:pPr algn="r"/>
            <a:r>
              <a:rPr lang="uk-UA" b="1" dirty="0" err="1" smtClean="0">
                <a:solidFill>
                  <a:schemeClr val="accent6"/>
                </a:solidFill>
                <a:latin typeface="Monotype Corsiva" pitchFamily="66" charset="0"/>
              </a:rPr>
              <a:t>Райчева</a:t>
            </a:r>
            <a:r>
              <a:rPr lang="uk-UA" b="1" dirty="0" smtClean="0">
                <a:solidFill>
                  <a:schemeClr val="accent6"/>
                </a:solidFill>
                <a:latin typeface="Monotype Corsiva" pitchFamily="66" charset="0"/>
              </a:rPr>
              <a:t> А.О.</a:t>
            </a:r>
            <a:endParaRPr lang="uk-UA" b="1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endParaRPr lang="en-US" sz="2000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  <p:pic>
        <p:nvPicPr>
          <p:cNvPr id="3" name="Picture 2" descr="Спутник IKO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30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>
              <a:buFont typeface="Arial" pitchFamily="34" charset="0"/>
              <a:buChar char="•"/>
            </a:pP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перщий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коммерційний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супутник - </a:t>
            </a:r>
            <a:r>
              <a:rPr lang="az-Latn-A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IKONOS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24 вересня 1999рік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00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endParaRPr lang="en-US" sz="2000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  <p:pic>
        <p:nvPicPr>
          <p:cNvPr id="3" name="Picture 2" descr="File:STS-133 International Space Station after undocking 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Міжнародна космічна станція 2011рік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00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9145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Рух штучних супутників Землі.</a:t>
            </a:r>
          </a:p>
          <a:p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Рух штучних супутників Землі не описується законами </a:t>
            </a:r>
            <a:r>
              <a:rPr lang="uk-UA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Кеплера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що обумовлюється з двох причин:</a:t>
            </a:r>
          </a:p>
          <a:p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1) Земля перестав бути точно кулею з однорідним розподілом щільності за обсягом. Тому її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поля тяжіння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еквівалентно полю тяжіння точкової маси, що у геометричному центрі Землі;</a:t>
            </a:r>
          </a:p>
          <a:p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2)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Земна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атмосфера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гальмує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дію на рух штучних супутників, унаслідок чого їх орбіта змінює свою форму й розміри й у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результаті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супутники падають на Землю.</a:t>
            </a:r>
          </a:p>
          <a:p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відхиленню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руху супутників від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кеплеровського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можна вивести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висновок про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форму Землі, розподілі щільності по її обсягу, будову земної атмосфери. Саме тому вивчення руху штучних супутників дозволило отримати найбільш повні дані про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 питанням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400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72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Monotype Corsiva" pitchFamily="66" charset="0"/>
              </a:rPr>
              <a:t>ШСЗ запускаються більш ніж 40 різними країнами (а також окремими компаніями) за допомогою як власних ракет-носіїв (РН), так і </a:t>
            </a:r>
            <a:r>
              <a:rPr lang="uk-UA" sz="1800" dirty="0" smtClean="0">
                <a:latin typeface="Monotype Corsiva" pitchFamily="66" charset="0"/>
              </a:rPr>
              <a:t>як </a:t>
            </a:r>
            <a:r>
              <a:rPr lang="uk-UA" sz="1800" dirty="0">
                <a:latin typeface="Monotype Corsiva" pitchFamily="66" charset="0"/>
              </a:rPr>
              <a:t>пускових послуг іншими країнами та міждержавними і приватними організаціями. </a:t>
            </a:r>
          </a:p>
          <a:p>
            <a:r>
              <a:rPr lang="uk-UA" sz="1800" dirty="0">
                <a:latin typeface="Monotype Corsiva" pitchFamily="66" charset="0"/>
              </a:rPr>
              <a:t>Перший у світі ШСЗ запущений в СРСР 4 жовтня 1957 ( Супутник-1). Другою країною, </a:t>
            </a:r>
            <a:r>
              <a:rPr lang="uk-UA" sz="1800" dirty="0" smtClean="0">
                <a:latin typeface="Monotype Corsiva" pitchFamily="66" charset="0"/>
              </a:rPr>
              <a:t>що мала ШСЗ</a:t>
            </a:r>
            <a:r>
              <a:rPr lang="uk-UA" sz="1800" dirty="0">
                <a:latin typeface="Monotype Corsiva" pitchFamily="66" charset="0"/>
              </a:rPr>
              <a:t>, стали США 1 лютого 1958 ( </a:t>
            </a:r>
            <a:r>
              <a:rPr lang="uk-UA" sz="1800" dirty="0" err="1">
                <a:latin typeface="Monotype Corsiva" pitchFamily="66" charset="0"/>
              </a:rPr>
              <a:t>Експлорер</a:t>
            </a:r>
            <a:r>
              <a:rPr lang="uk-UA" sz="1800" dirty="0">
                <a:latin typeface="Monotype Corsiva" pitchFamily="66" charset="0"/>
              </a:rPr>
              <a:t>-1). Наступні країни - Великобританія, Канада, Італія - запустили свої перші ШСЗ в 1962, 1962, 1964 рр.. відповідно на американських РН. Третьою країною, що вивела першого ШСЗ на своїй РН, стала Франція 26 листопада 1965 ( </a:t>
            </a:r>
            <a:r>
              <a:rPr lang="uk-UA" sz="1800" dirty="0" err="1">
                <a:latin typeface="Monotype Corsiva" pitchFamily="66" charset="0"/>
              </a:rPr>
              <a:t>Астерікс</a:t>
            </a:r>
            <a:r>
              <a:rPr lang="uk-UA" sz="1800" dirty="0">
                <a:latin typeface="Monotype Corsiva" pitchFamily="66" charset="0"/>
              </a:rPr>
              <a:t>). Австралія і ФРН обзавелися першими ШСЗ в 1967 і 1969 рр.. відповідно також за допомогою РН США. На своїх РН запустили свої перші ШСЗ Японія, Китай, Ізраїль в 1970, 1970, 1988 рр.. Ряд країн - Великобританія, Індія, Іран, а також Європа (міждержавна організація </a:t>
            </a:r>
            <a:r>
              <a:rPr lang="en-US" sz="1800" dirty="0">
                <a:latin typeface="Monotype Corsiva" pitchFamily="66" charset="0"/>
              </a:rPr>
              <a:t>ESRO, </a:t>
            </a:r>
            <a:r>
              <a:rPr lang="uk-UA" sz="1800" dirty="0">
                <a:latin typeface="Monotype Corsiva" pitchFamily="66" charset="0"/>
              </a:rPr>
              <a:t>нині </a:t>
            </a:r>
            <a:r>
              <a:rPr lang="en-US" sz="1800" dirty="0">
                <a:latin typeface="Monotype Corsiva" pitchFamily="66" charset="0"/>
              </a:rPr>
              <a:t>ESA) - </a:t>
            </a:r>
            <a:r>
              <a:rPr lang="uk-UA" sz="1800" dirty="0">
                <a:latin typeface="Monotype Corsiva" pitchFamily="66" charset="0"/>
              </a:rPr>
              <a:t>запустили свої перші ШСЗ на іноземних носіях, перш ніж створили свої РН. Перші ШСЗ багатьох країн були розроблені і закуплені в інших країнах (США, СРСР, Китаї та ін.)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73016"/>
            <a:ext cx="3528392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95605"/>
            <a:ext cx="2232248" cy="32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00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949280"/>
          </a:xfrm>
        </p:spPr>
        <p:txBody>
          <a:bodyPr/>
          <a:lstStyle/>
          <a:p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Розрізняють такі типи супутників: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Астрономічні супутники - це супутники, призначені для дослідження планет, галактик та інших - космічних об'єктів. 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Біосупутники-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це супутники, призначені для проведення наукових експериментів над живими о-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рганізмами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умовах космосу. 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Дистанційного зондування Землі 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Космічні кораблі - пілотовані космічні апарати 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Космічні станції - довготривалі космічні кораблі 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Метеорологічні супутники - це супутники, призначені для передачі даних з метою передбачення погоди, а також для спостереження клімату Землі 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Малі супутники -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супутники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малої ваги (менше 1 або 0.5 тонн) і розміру </a:t>
            </a:r>
            <a:r>
              <a:rPr lang="uk-UA" sz="1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[5]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1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[6]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Включають -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мінісупутників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(більше 100 кг),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мікросупутники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(більше 10 кг) і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наносупутники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(легше 10 кг) 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Розвідувальні супутники 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Навігаційні супутники 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Супутники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зв'язку 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Телекомунікаційні супутники </a:t>
            </a:r>
            <a:b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Експериментальні супутники </a:t>
            </a:r>
            <a:r>
              <a:rPr lang="uk-UA" sz="2000" dirty="0" smtClean="0">
                <a:hlinkClick r:id="rId2" action="ppaction://hlinkfile"/>
              </a:rPr>
              <a:t/>
            </a:r>
            <a:br>
              <a:rPr lang="uk-UA" sz="2000" dirty="0" smtClean="0">
                <a:hlinkClick r:id="rId2" action="ppaction://hlinkfile"/>
              </a:rPr>
            </a:br>
            <a:endParaRPr lang="en-US" sz="2000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00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aechka\Pictures\k\627643102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95938"/>
            <a:ext cx="6334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http://st.gdefon.ru/wallpapers_original/wallpapers/3794_planeta_zemlya_siyanie_1280x1024_(www.GdeFon.ru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C:\Users\Raechka\Pictures\k\627643102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6149975"/>
            <a:ext cx="533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C:\Users\Raechka\Pictures\k\627643102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819775"/>
            <a:ext cx="533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 descr="C:\Users\Raechka\Pictures\k\627643102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0350"/>
            <a:ext cx="63658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trendclub.ru/moderupload/images/Boeng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-301625"/>
            <a:ext cx="214153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 descr="C:\Users\Raechka\Pictures\k\627643102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5867400"/>
            <a:ext cx="533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 descr="C:\Users\Raechka\Pictures\k\627643102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310188"/>
            <a:ext cx="5334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" descr="C:\Users\Raechka\Pictures\k\627643102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744788"/>
            <a:ext cx="5334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" descr="C:\Users\Raechka\Pictures\k\627643102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3032125"/>
            <a:ext cx="212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" descr="C:\Users\Raechka\Pictures\k\627643102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15963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" descr="C:\Users\Raechka\Pictures\k\627643102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1173163"/>
            <a:ext cx="3175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9800000">
            <a:off x="1740820" y="3176309"/>
            <a:ext cx="8233335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Дякую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 увагу!</a:t>
            </a:r>
          </a:p>
        </p:txBody>
      </p:sp>
      <p:pic>
        <p:nvPicPr>
          <p:cNvPr id="21520" name="Picture 2" descr="C:\Users\Raechka\Pictures\k\627643102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1300"/>
            <a:ext cx="3175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2" descr="C:\Users\Raechka\Pictures\k\627643102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443038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386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986 0.02012 C 0.10573 0.02012 0.25694 0.16301 0.25694 0.33966 C 0.25694 0.51654 0.10573 0.65989 -0.07986 0.65989 C -0.2658 0.65989 -0.41632 0.51654 -0.41632 0.33966 C -0.41632 0.16301 -0.2658 0.02012 -0.07986 0.02012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1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42" y="-1659260"/>
            <a:ext cx="9142567" cy="331852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Людство не залишиться вічно на Землі,  в гонитві за світлом і простором спочатку боязко проникне за межі атмосфери, а потім завоює собі весь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навколосонячний простір.                         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К.Е.Ціолковський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3" descr="C:\Users\Raechka\Desktop\Штучні супутники Землі. Розвиток космонавтики\90592575_full1277666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424936" cy="453650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00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844824"/>
          </a:xfrm>
        </p:spPr>
        <p:txBody>
          <a:bodyPr/>
          <a:lstStyle/>
          <a:p>
            <a:pPr algn="l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Штучний супутник Землі (ШСЗ)</a:t>
            </a:r>
            <a:b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космічний апарат, що обертається</a:t>
            </a:r>
            <a:b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навколо Землі по геоцентричній орбіті.</a:t>
            </a:r>
          </a:p>
        </p:txBody>
      </p:sp>
      <p:pic>
        <p:nvPicPr>
          <p:cNvPr id="7" name="Picture 5" descr="732px-Sputnik_a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88840"/>
            <a:ext cx="9252520" cy="486916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08720"/>
            <a:ext cx="9144000" cy="609600"/>
          </a:xfrm>
        </p:spPr>
        <p:txBody>
          <a:bodyPr/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Всі ШСЗ рухаються по еліпсах, в одному з фокусів яких знаходиться Земля. Основна класифікація орбіт - за величиною нахилення "i" орбіти і за значенням великої півосі "a". Крім того, можна виділити поділ за величиною ексцентриситету "e" -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малоеліптичні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і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високоеліптичні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орбіти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6" descr="http://upload.wikimedia.org/wikipedia/commons/2/2b/Inclination_in_Elliptical_Orbit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712968" cy="49685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00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764704"/>
            <a:ext cx="9144000" cy="609600"/>
          </a:xfrm>
        </p:spPr>
        <p:txBody>
          <a:bodyPr/>
          <a:lstStyle/>
          <a:p>
            <a:pPr algn="ctr"/>
            <a:r>
              <a:rPr lang="ru-RU" sz="2000" b="1" dirty="0" err="1">
                <a:latin typeface="Monotype Corsiva" pitchFamily="66" charset="0"/>
              </a:rPr>
              <a:t>Зміна</a:t>
            </a:r>
            <a:r>
              <a:rPr lang="ru-RU" sz="2000" b="1" dirty="0">
                <a:latin typeface="Monotype Corsiva" pitchFamily="66" charset="0"/>
              </a:rPr>
              <a:t> виду </a:t>
            </a:r>
            <a:r>
              <a:rPr lang="ru-RU" sz="2000" b="1" dirty="0" err="1">
                <a:latin typeface="Monotype Corsiva" pitchFamily="66" charset="0"/>
              </a:rPr>
              <a:t>еліптичної</a:t>
            </a:r>
            <a:r>
              <a:rPr lang="ru-RU" sz="2000" b="1" dirty="0">
                <a:latin typeface="Monotype Corsiva" pitchFamily="66" charset="0"/>
              </a:rPr>
              <a:t> </a:t>
            </a:r>
            <a:r>
              <a:rPr lang="ru-RU" sz="2000" b="1" dirty="0" err="1">
                <a:latin typeface="Monotype Corsiva" pitchFamily="66" charset="0"/>
              </a:rPr>
              <a:t>орбіти</a:t>
            </a:r>
            <a:r>
              <a:rPr lang="ru-RU" sz="2000" b="1" dirty="0">
                <a:latin typeface="Monotype Corsiva" pitchFamily="66" charset="0"/>
              </a:rPr>
              <a:t> при </a:t>
            </a:r>
            <a:r>
              <a:rPr lang="ru-RU" sz="2000" b="1" dirty="0" err="1">
                <a:latin typeface="Monotype Corsiva" pitchFamily="66" charset="0"/>
              </a:rPr>
              <a:t>різних</a:t>
            </a:r>
            <a:r>
              <a:rPr lang="ru-RU" sz="2000" b="1" dirty="0">
                <a:latin typeface="Monotype Corsiva" pitchFamily="66" charset="0"/>
              </a:rPr>
              <a:t> </a:t>
            </a:r>
            <a:r>
              <a:rPr lang="ru-RU" sz="2000" b="1" dirty="0" err="1">
                <a:latin typeface="Monotype Corsiva" pitchFamily="66" charset="0"/>
              </a:rPr>
              <a:t>значеннях</a:t>
            </a:r>
            <a:r>
              <a:rPr lang="ru-RU" sz="2000" b="1" dirty="0">
                <a:latin typeface="Monotype Corsiva" pitchFamily="66" charset="0"/>
              </a:rPr>
              <a:t> </a:t>
            </a:r>
            <a:r>
              <a:rPr lang="ru-RU" sz="2000" b="1" dirty="0" err="1">
                <a:latin typeface="Monotype Corsiva" pitchFamily="66" charset="0"/>
              </a:rPr>
              <a:t>ексцентриситету</a:t>
            </a:r>
            <a:r>
              <a:rPr lang="ru-RU" sz="2000" b="1" dirty="0">
                <a:latin typeface="Monotype Corsiva" pitchFamily="66" charset="0"/>
              </a:rPr>
              <a:t> «e»</a:t>
            </a:r>
            <a:r>
              <a:rPr lang="ru-RU" sz="2000" b="1" dirty="0"/>
              <a:t/>
            </a:r>
            <a:br>
              <a:rPr lang="ru-RU" sz="2000" b="1" dirty="0"/>
            </a:br>
            <a:endParaRPr lang="en-US" sz="2000" b="1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  <p:pic>
        <p:nvPicPr>
          <p:cNvPr id="3" name="Рисунок 5" descr="Рис.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48370"/>
            <a:ext cx="7920880" cy="394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00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7446" y="-10751"/>
            <a:ext cx="9252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Орбіти штучних супутників Землі поділяються на:</a:t>
            </a:r>
          </a:p>
        </p:txBody>
      </p:sp>
      <p:pic>
        <p:nvPicPr>
          <p:cNvPr id="11" name="Рисунок 3" descr="Рис.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188294"/>
            <a:ext cx="4460875" cy="43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Рисунок 2" descr="Рис.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14" y="1988840"/>
            <a:ext cx="38449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276872"/>
            <a:ext cx="3078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kern="0" dirty="0" smtClean="0">
                <a:latin typeface="Monotype Corsiva" pitchFamily="66" charset="0"/>
              </a:rPr>
              <a:t>Екваторіальні орбіти</a:t>
            </a: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8519" y="2188294"/>
            <a:ext cx="234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dirty="0" smtClean="0">
                <a:latin typeface="Monotype Corsiva" pitchFamily="66" charset="0"/>
              </a:rPr>
              <a:t>Полярні орбіти</a:t>
            </a:r>
          </a:p>
        </p:txBody>
      </p:sp>
    </p:spTree>
    <p:extLst>
      <p:ext uri="{BB962C8B-B14F-4D97-AF65-F5344CB8AC3E}">
        <p14:creationId xmlns:p14="http://schemas.microsoft.com/office/powerpoint/2010/main" val="721400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Рис.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12" y="980728"/>
            <a:ext cx="3582988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File:Qzss-45-0.0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7"/>
            <a:ext cx="41044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134076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dirty="0" smtClean="0">
                <a:latin typeface="Monotype Corsiva" pitchFamily="66" charset="0"/>
              </a:rPr>
              <a:t>Сонячно-синхронні орбіти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340768"/>
            <a:ext cx="2959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kern="0" dirty="0" err="1" smtClean="0">
                <a:latin typeface="Monotype Corsiva" pitchFamily="66" charset="0"/>
              </a:rPr>
              <a:t>Геосинхронна</a:t>
            </a:r>
            <a:r>
              <a:rPr lang="uk-UA" kern="0" dirty="0" smtClean="0">
                <a:latin typeface="Monotype Corsiva" pitchFamily="66" charset="0"/>
              </a:rPr>
              <a:t> орбіта</a:t>
            </a:r>
            <a:endParaRPr lang="uk-UA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00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3347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Геостаціонарна орбіта  - окремий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випадок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геосинхронної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орбіти лежить в площині Земного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екватора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.Кутова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швидкість супутника дорівнює 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кутовій швидкості планети.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Супутник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висить» в небі нерухомо.</a:t>
            </a:r>
          </a:p>
          <a:p>
            <a:pPr algn="ctr"/>
            <a:endParaRPr lang="uk-UA" dirty="0" smtClean="0"/>
          </a:p>
          <a:p>
            <a:pPr marL="342900" indent="-342900">
              <a:buFont typeface="Arial" pitchFamily="34" charset="0"/>
              <a:buChar char="•"/>
            </a:pPr>
            <a:endParaRPr lang="uk-UA" dirty="0">
              <a:latin typeface="Monotype Corsiva" pitchFamily="66" charset="0"/>
            </a:endParaRPr>
          </a:p>
        </p:txBody>
      </p:sp>
      <p:pic>
        <p:nvPicPr>
          <p:cNvPr id="4" name="Picture 4" descr="C:\Users\Raechka\Desktop\Штучні супутники Землі. Розвиток космонавтики\геостационарныйGSS_rot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8992" cy="52292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00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Види супутників: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2" descr="File:Navstar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915"/>
            <a:ext cx="9144000" cy="60932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0574" y="56318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Супутник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системи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навігації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Navstar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-GPS»,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супутник  другого покоління</a:t>
            </a:r>
          </a:p>
        </p:txBody>
      </p:sp>
    </p:spTree>
    <p:extLst>
      <p:ext uri="{BB962C8B-B14F-4D97-AF65-F5344CB8AC3E}">
        <p14:creationId xmlns:p14="http://schemas.microsoft.com/office/powerpoint/2010/main" val="721400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505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Winter</vt:lpstr>
      <vt:lpstr>Штучні супутники Землі</vt:lpstr>
      <vt:lpstr>Людство не залишиться вічно на Землі,  в гонитві за світлом і простором спочатку боязко проникне за межі атмосфери, а потім завоює собі весь навколосонячний простір.                            К.Е.Ціолковський</vt:lpstr>
      <vt:lpstr>Штучний супутник Землі (ШСЗ) космічний апарат, що обертається навколо Землі по геоцентричній орбіті.</vt:lpstr>
      <vt:lpstr>Всі ШСЗ рухаються по еліпсах, в одному з фокусів яких знаходиться Земля. Основна класифікація орбіт - за величиною нахилення "i" орбіти і за значенням великої півосі "a". Крім того, можна виділити поділ за величиною ексцентриситету "e" - малоеліптичні і високоеліптичні орбіти.</vt:lpstr>
      <vt:lpstr>Зміна виду еліптичної орбіти при різних значеннях ексцентриситету «e» </vt:lpstr>
      <vt:lpstr>Презентация PowerPoint</vt:lpstr>
      <vt:lpstr>Презентация PowerPoint</vt:lpstr>
      <vt:lpstr>Презентация PowerPoint</vt:lpstr>
      <vt:lpstr>Види супутників:</vt:lpstr>
      <vt:lpstr>Презентация PowerPoint</vt:lpstr>
      <vt:lpstr>Презентация PowerPoint</vt:lpstr>
      <vt:lpstr>Презентация PowerPoint</vt:lpstr>
      <vt:lpstr>Презентация PowerPoint</vt:lpstr>
      <vt:lpstr>Розрізняють такі типи супутників:   - Астрономічні супутники - це супутники, призначені для дослідження планет, галактик та інших - космічних об'єктів.  - Біосупутники- це супутники, призначені для проведення наукових експериментів над живими о- рганізмами в умовах космосу.  - Дистанційного зондування Землі  - Космічні кораблі - пілотовані космічні апарати  - Космічні станції - довготривалі космічні кораблі  - Метеорологічні супутники - це супутники, призначені для передачі даних з метою передбачення погоди, а також для спостереження клімату Землі  - Малі супутники - супутники малої ваги (менше 1 або 0.5 тонн) і розміру [5] [6]. Включають - мінісупутників (більше 100 кг), мікросупутники (більше 10 кг) і наносупутники (легше 10 кг)  - Розвідувальні супутники  - Навігаційні супутники  - Супутники зв'язку  - Телекомунікаційні супутники  - Експериментальні супутники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Штучні супутники Землі</dc:title>
  <dc:creator>Дом</dc:creator>
  <cp:lastModifiedBy>Дом</cp:lastModifiedBy>
  <cp:revision>9</cp:revision>
  <dcterms:created xsi:type="dcterms:W3CDTF">2013-12-01T17:10:50Z</dcterms:created>
  <dcterms:modified xsi:type="dcterms:W3CDTF">2013-12-16T14:33:33Z</dcterms:modified>
</cp:coreProperties>
</file>