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ED56-A49F-4229-9ED3-B48086A11A1F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92AA-9376-4860-BD97-8534E9C99E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006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ED56-A49F-4229-9ED3-B48086A11A1F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92AA-9376-4860-BD97-8534E9C99E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139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ED56-A49F-4229-9ED3-B48086A11A1F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92AA-9376-4860-BD97-8534E9C99E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665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ED56-A49F-4229-9ED3-B48086A11A1F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92AA-9376-4860-BD97-8534E9C99E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846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ED56-A49F-4229-9ED3-B48086A11A1F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92AA-9376-4860-BD97-8534E9C99E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588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ED56-A49F-4229-9ED3-B48086A11A1F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92AA-9376-4860-BD97-8534E9C99E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58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ED56-A49F-4229-9ED3-B48086A11A1F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92AA-9376-4860-BD97-8534E9C99E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323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ED56-A49F-4229-9ED3-B48086A11A1F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92AA-9376-4860-BD97-8534E9C99E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140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ED56-A49F-4229-9ED3-B48086A11A1F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92AA-9376-4860-BD97-8534E9C99E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729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ED56-A49F-4229-9ED3-B48086A11A1F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92AA-9376-4860-BD97-8534E9C99E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917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ED56-A49F-4229-9ED3-B48086A11A1F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92AA-9376-4860-BD97-8534E9C99E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507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2ED56-A49F-4229-9ED3-B48086A11A1F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692AA-9376-4860-BD97-8534E9C99E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802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"/>
            <a:ext cx="9144000" cy="6855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620688"/>
            <a:ext cx="7632848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Гамма-промені</a:t>
            </a:r>
          </a:p>
          <a:p>
            <a:endParaRPr lang="uk-UA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6634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795267" cy="5203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5761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5"/>
            <a:ext cx="8229600" cy="635908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vi-VN" sz="4100" b="1" dirty="0">
                <a:latin typeface="Courier New" panose="02070309020205020404" pitchFamily="49" charset="0"/>
                <a:cs typeface="Courier New" panose="02070309020205020404" pitchFamily="49" charset="0"/>
              </a:rPr>
              <a:t>Га́мма-випромі́нювання</a:t>
            </a:r>
            <a:r>
              <a:rPr lang="vi-VN" sz="4100" dirty="0">
                <a:latin typeface="Courier New" panose="02070309020205020404" pitchFamily="49" charset="0"/>
                <a:cs typeface="Courier New" panose="02070309020205020404" pitchFamily="49" charset="0"/>
              </a:rPr>
              <a:t> або </a:t>
            </a:r>
            <a:r>
              <a:rPr lang="vi-VN" sz="4100" b="1" dirty="0">
                <a:latin typeface="Courier New" panose="02070309020205020404" pitchFamily="49" charset="0"/>
                <a:cs typeface="Courier New" panose="02070309020205020404" pitchFamily="49" charset="0"/>
              </a:rPr>
              <a:t>гамма-промені</a:t>
            </a:r>
            <a:r>
              <a:rPr lang="vi-VN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ru-RU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vi-VN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—</a:t>
            </a:r>
            <a:r>
              <a:rPr lang="vi-VN" dirty="0">
                <a:latin typeface="Courier New" panose="02070309020205020404" pitchFamily="49" charset="0"/>
                <a:cs typeface="Courier New" panose="02070309020205020404" pitchFamily="49" charset="0"/>
              </a:rPr>
              <a:t> електромагнітне </a:t>
            </a:r>
            <a:r>
              <a:rPr lang="vi-VN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випромінюванн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Я </a:t>
            </a:r>
            <a:r>
              <a:rPr lang="vi-VN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найвищої</a:t>
            </a:r>
            <a:r>
              <a:rPr lang="vi-VN" dirty="0">
                <a:latin typeface="Courier New" panose="02070309020205020404" pitchFamily="49" charset="0"/>
                <a:cs typeface="Courier New" panose="02070309020205020404" pitchFamily="49" charset="0"/>
              </a:rPr>
              <a:t> енергії з довжиною </a:t>
            </a:r>
            <a:r>
              <a:rPr lang="vi-VN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хвилі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vi-VN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меншою </a:t>
            </a:r>
            <a:r>
              <a:rPr lang="vi-VN" dirty="0">
                <a:latin typeface="Courier New" panose="02070309020205020404" pitchFamily="49" charset="0"/>
                <a:cs typeface="Courier New" panose="02070309020205020404" pitchFamily="49" charset="0"/>
              </a:rPr>
              <a:t>за 1 ангстрем. Утворюється в реакціях за участю атомних ядер і елементарних частинок в процесах розпаду, синтезу, анігіляції, при гальмуванні заряджених частинок великої енергії.</a:t>
            </a:r>
          </a:p>
          <a:p>
            <a:pPr marL="0" indent="0" algn="ctr">
              <a:buNone/>
            </a:pPr>
            <a:r>
              <a:rPr lang="vi-VN" dirty="0">
                <a:latin typeface="Courier New" panose="02070309020205020404" pitchFamily="49" charset="0"/>
                <a:cs typeface="Courier New" panose="02070309020205020404" pitchFamily="49" charset="0"/>
              </a:rPr>
              <a:t>Позначаються грецькою літерою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γ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ru-RU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vi-VN" dirty="0">
                <a:latin typeface="Courier New" panose="02070309020205020404" pitchFamily="49" charset="0"/>
                <a:cs typeface="Courier New" panose="02070309020205020404" pitchFamily="49" charset="0"/>
              </a:rPr>
              <a:t>Гамма-промені спричиняють іонізацію атомів речовини, мають велику проникність, не заломлюються, породжують електрон-позитронні пари.</a:t>
            </a: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5062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92" y="1"/>
            <a:ext cx="91101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Одним із процесів утворення </a:t>
            </a:r>
            <a:r>
              <a:rPr lang="uk-UA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гамма-квантів є </a:t>
            </a:r>
            <a:r>
              <a:rPr lang="uk-UA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випромінювання раді</a:t>
            </a:r>
            <a:r>
              <a:rPr lang="uk-UA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оактивним ядром, яке було утворене в збудженому стані. Гамма-квант випромінюється при переході ядра із збудженого </a:t>
            </a:r>
            <a:r>
              <a:rPr lang="uk-UA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стану в ос</a:t>
            </a:r>
            <a:r>
              <a:rPr lang="uk-UA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новний. При цьому не міняються </a:t>
            </a:r>
            <a:r>
              <a:rPr lang="uk-UA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ніатомний</a:t>
            </a:r>
            <a:r>
              <a:rPr lang="uk-UA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номер, ні масове число ядра.</a:t>
            </a:r>
          </a:p>
        </p:txBody>
      </p:sp>
    </p:spTree>
    <p:extLst>
      <p:ext uri="{BB962C8B-B14F-4D97-AF65-F5344CB8AC3E}">
        <p14:creationId xmlns:p14="http://schemas.microsoft.com/office/powerpoint/2010/main" val="10316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4608512" cy="4248472"/>
          </a:xfrm>
        </p:spPr>
      </p:pic>
      <p:sp>
        <p:nvSpPr>
          <p:cNvPr id="5" name="TextBox 4"/>
          <p:cNvSpPr txBox="1"/>
          <p:nvPr/>
        </p:nvSpPr>
        <p:spPr>
          <a:xfrm>
            <a:off x="5172147" y="1844824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Courier New" panose="02070309020205020404" pitchFamily="49" charset="0"/>
                <a:cs typeface="Courier New" panose="02070309020205020404" pitchFamily="49" charset="0"/>
              </a:rPr>
              <a:t>Схема радіоактивного </a:t>
            </a:r>
            <a:r>
              <a:rPr lang="uk-U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ро</a:t>
            </a:r>
            <a:r>
              <a:rPr lang="uk-UA" b="1" dirty="0">
                <a:latin typeface="Courier New" panose="02070309020205020404" pitchFamily="49" charset="0"/>
                <a:cs typeface="Courier New" panose="02070309020205020404" pitchFamily="49" charset="0"/>
              </a:rPr>
              <a:t>зпаду </a:t>
            </a:r>
            <a:r>
              <a:rPr lang="uk-UA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60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Co. </a:t>
            </a:r>
            <a:r>
              <a:rPr lang="uk-UA" b="1" dirty="0">
                <a:latin typeface="Courier New" panose="02070309020205020404" pitchFamily="49" charset="0"/>
                <a:cs typeface="Courier New" panose="02070309020205020404" pitchFamily="49" charset="0"/>
              </a:rPr>
              <a:t>В результаті бета-розпаду утворюється ядро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Ni</a:t>
            </a:r>
            <a:r>
              <a:rPr lang="en-US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*60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uk-UA" b="1" dirty="0">
                <a:latin typeface="Courier New" panose="02070309020205020404" pitchFamily="49" charset="0"/>
                <a:cs typeface="Courier New" panose="02070309020205020404" pitchFamily="49" charset="0"/>
              </a:rPr>
              <a:t>в збудженому стані. Згодом відбувається каскад переходів в основний стан з випромінюванням гамма-квантів.</a:t>
            </a:r>
          </a:p>
        </p:txBody>
      </p:sp>
    </p:spTree>
    <p:extLst>
      <p:ext uri="{BB962C8B-B14F-4D97-AF65-F5344CB8AC3E}">
        <p14:creationId xmlns:p14="http://schemas.microsoft.com/office/powerpoint/2010/main" val="28686069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266429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uk-UA" b="1" dirty="0">
                <a:latin typeface="Courier New" panose="02070309020205020404" pitchFamily="49" charset="0"/>
                <a:cs typeface="Courier New" panose="02070309020205020404" pitchFamily="49" charset="0"/>
              </a:rPr>
              <a:t>Іншим джерелом гамма-променів є гальмівне випромінювання високоенергетичних заряджених частинок. Заряджені частинки, рухаючись з прискоренням випромінюють електромагнітні хвилі. Спектр випромінювання залежить від енергії частинки. Для того, щоб частинка випромінювала гамма-кванти, її енергія повинна бути дуже високою, лежати в області принаймні </a:t>
            </a:r>
            <a:r>
              <a:rPr lang="uk-U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дес</a:t>
            </a:r>
            <a:r>
              <a:rPr lang="uk-UA" b="1" dirty="0">
                <a:latin typeface="Courier New" panose="02070309020205020404" pitchFamily="49" charset="0"/>
                <a:cs typeface="Courier New" panose="02070309020205020404" pitchFamily="49" charset="0"/>
              </a:rPr>
              <a:t>ятків МеВ. Такі частинки можна отримати в прискорювачах, зокрема синхротронах.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64904"/>
            <a:ext cx="8928992" cy="4025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7271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atin typeface="Courier New" panose="02070309020205020404" pitchFamily="49" charset="0"/>
                <a:cs typeface="Courier New" panose="02070309020205020404" pitchFamily="49" charset="0"/>
              </a:rPr>
              <a:t>Взаємодія з речовиною</a:t>
            </a:r>
            <a:br>
              <a:rPr lang="uk-U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uk-UA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3"/>
            <a:ext cx="8856984" cy="29523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b="1" dirty="0">
                <a:latin typeface="Courier New" panose="02070309020205020404" pitchFamily="49" charset="0"/>
                <a:cs typeface="Courier New" panose="02070309020205020404" pitchFamily="49" charset="0"/>
              </a:rPr>
              <a:t>Гамма-промені мають найбільшу проникність з усіх видів радіації. Відповідно, від них найважче захиститися. Взаємодія фотонів великих енергій з речовиною слабка. Поглинаючись чи розсіюючись в речовині, гамма-промені передають велику енергію зарядженим частинкам, які відповідають за народження великого числа радіаційних дефектів. Існує три види взаємодії гамма-квантів з речовиною: фотоефект,</a:t>
            </a:r>
            <a:r>
              <a:rPr lang="uk-U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 комптонівськ</a:t>
            </a:r>
            <a:r>
              <a:rPr lang="uk-UA" b="1" dirty="0">
                <a:latin typeface="Courier New" panose="02070309020205020404" pitchFamily="49" charset="0"/>
                <a:cs typeface="Courier New" panose="02070309020205020404" pitchFamily="49" charset="0"/>
              </a:rPr>
              <a:t>е розсіювання і народження електрон-позитронних пар.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09120"/>
            <a:ext cx="871296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012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b="1" dirty="0">
                <a:latin typeface="Courier New" panose="02070309020205020404" pitchFamily="49" charset="0"/>
                <a:cs typeface="Courier New" panose="02070309020205020404" pitchFamily="49" charset="0"/>
              </a:rPr>
              <a:t>Явище фотоефекту залежить від взаємодії електромагнітної хвилі з </a:t>
            </a:r>
            <a:r>
              <a:rPr lang="uk-UA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електронами в </a:t>
            </a:r>
            <a:r>
              <a:rPr lang="uk-UA" b="1" dirty="0">
                <a:latin typeface="Courier New" panose="02070309020205020404" pitchFamily="49" charset="0"/>
                <a:cs typeface="Courier New" panose="02070309020205020404" pitchFamily="49" charset="0"/>
              </a:rPr>
              <a:t>складі атомів. Велика енергія, а, отже, частота, гамма-квантів призводить до зменшення ефективності такої взаємодії, оскільки електрони стають надто інертними, щоб реагувати на швидкі зміни напруженості електричного поля хвилі. Тому фотоефект, який є основним типом взаємодії гамма-квантів малих енергій з речовиною, дає зі збільшенням енергії гамма-квантів дедалі менший вклад у процес їхнього поглинання.</a:t>
            </a:r>
          </a:p>
        </p:txBody>
      </p:sp>
    </p:spTree>
    <p:extLst>
      <p:ext uri="{BB962C8B-B14F-4D97-AF65-F5344CB8AC3E}">
        <p14:creationId xmlns:p14="http://schemas.microsoft.com/office/powerpoint/2010/main" val="2279013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uk-UA" b="1" dirty="0">
                <a:latin typeface="Courier New" panose="02070309020205020404" pitchFamily="49" charset="0"/>
                <a:cs typeface="Courier New" panose="02070309020205020404" pitchFamily="49" charset="0"/>
              </a:rPr>
              <a:t>При великих енергіях гамма-квантів основним каналом поглинання стає народження електрон-позитронних пар. Гамма-квант може утворити електрон-позитронну пару, якщо його енергія принаймні вдвічі більша за масу спокою електрона. В порожньому просторі утворення електрон-позитронної пари неможливо через вимогу одночасного виконання законів збереження </a:t>
            </a:r>
            <a:r>
              <a:rPr lang="uk-U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енергії та </a:t>
            </a:r>
            <a:r>
              <a:rPr lang="uk-UA" b="1" dirty="0">
                <a:latin typeface="Courier New" panose="02070309020205020404" pitchFamily="49" charset="0"/>
                <a:cs typeface="Courier New" panose="02070309020205020404" pitchFamily="49" charset="0"/>
              </a:rPr>
              <a:t>імпульсу. Для утворення електрон-позитронної пари потрібне ще одне тіло, яке могло б взяти на себе зайвий імпульс, тому народження пар відбувається лише в речовині.</a:t>
            </a:r>
          </a:p>
          <a:p>
            <a:pPr marL="0" indent="0" algn="ctr">
              <a:buNone/>
            </a:pPr>
            <a:r>
              <a:rPr lang="uk-UA" b="1" dirty="0">
                <a:latin typeface="Courier New" panose="02070309020205020404" pitchFamily="49" charset="0"/>
                <a:cs typeface="Courier New" panose="02070309020205020404" pitchFamily="49" charset="0"/>
              </a:rPr>
              <a:t>При проміжних енергіях гамма-квантів основним каналом їхньої взаємодії з речовиною </a:t>
            </a:r>
            <a:r>
              <a:rPr lang="uk-U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є комптонівсь</a:t>
            </a:r>
            <a:r>
              <a:rPr lang="uk-UA" b="1" dirty="0">
                <a:latin typeface="Courier New" panose="02070309020205020404" pitchFamily="49" charset="0"/>
                <a:cs typeface="Courier New" panose="02070309020205020404" pitchFamily="49" charset="0"/>
              </a:rPr>
              <a:t>ке розсіювання. Воно відрізняється від інших типів взаємодії тим, що, розсіюючись на заряджених частинках, гамма-квант не зникає, а віддає лише частину енергії.</a:t>
            </a:r>
          </a:p>
          <a:p>
            <a:pPr marL="0" indent="0" algn="ctr">
              <a:buNone/>
            </a:pPr>
            <a:r>
              <a:rPr lang="uk-UA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Резонансне поглинаннями гамма-квантів ядрами загалом не відбувається, оскільки енергія гамма-кванта, який випромінюється атомами, дещо відрізняється від різниці енергій ядерних рівнів. Частина енергії йде на віддачу ядра. Однак таке поглинання можна спостерігати в спеціальних умовах, забезпечених постановкою експерименту.</a:t>
            </a:r>
            <a:r>
              <a:rPr lang="uk-UA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487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Використання</a:t>
            </a:r>
            <a:endParaRPr lang="uk-UA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7" y="980728"/>
            <a:ext cx="4464496" cy="533181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Незважаючи на небезпеку гамма-променів для живих організмів, вони застосовуються в медицині. Здатність високочастотних фотонів убивати живі клітини можна використати </a:t>
            </a:r>
            <a:r>
              <a:rPr lang="uk-UA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для стерилізації меди</a:t>
            </a:r>
            <a:r>
              <a:rPr lang="uk-U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чних інструментів і для знищення ракових клітин. Для діагностики використовуються мічені атоми, які теж при розпаді випромінюють гамма-промені.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4464496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783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169</Words>
  <Application>Microsoft Office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Взаємодія з речовиною </vt:lpstr>
      <vt:lpstr>PowerPoint Presentation</vt:lpstr>
      <vt:lpstr>PowerPoint Presentation</vt:lpstr>
      <vt:lpstr>Використання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Ксюша</dc:creator>
  <cp:lastModifiedBy>Ксюша</cp:lastModifiedBy>
  <cp:revision>6</cp:revision>
  <dcterms:created xsi:type="dcterms:W3CDTF">2014-12-17T19:01:58Z</dcterms:created>
  <dcterms:modified xsi:type="dcterms:W3CDTF">2014-12-17T20:05:13Z</dcterms:modified>
</cp:coreProperties>
</file>