
<file path=[Content_Types].xml><?xml version="1.0" encoding="utf-8"?>
<Types xmlns="http://schemas.openxmlformats.org/package/2006/content-types"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28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26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29.xml" ContentType="application/vnd.openxmlformats-officedocument.presentationml.slideLayout+xml"/>
  <Default Extension="png" ContentType="image/png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slideLayouts/slideLayout18.xml" ContentType="application/vnd.openxmlformats-officedocument.presentationml.slideLayout+xml"/>
  <Override PartName="/ppt/theme/theme2.xml" ContentType="application/vnd.openxmlformats-officedocument.theme+xml"/>
  <Override PartName="/ppt/slideLayouts/slideLayout27.xml" ContentType="application/vnd.openxmlformats-officedocument.presentationml.slideLayout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25.xml" ContentType="application/vnd.openxmlformats-officedocument.presentationml.slideLayou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  <p:sldMasterId id="2147483684" r:id="rId3"/>
  </p:sldMasterIdLst>
  <p:sldIdLst>
    <p:sldId id="256" r:id="rId4"/>
    <p:sldId id="257" r:id="rId5"/>
    <p:sldId id="258" r:id="rId6"/>
    <p:sldId id="259" r:id="rId7"/>
    <p:sldId id="260" r:id="rId8"/>
    <p:sldId id="261" r:id="rId9"/>
    <p:sldId id="262" r:id="rId10"/>
    <p:sldId id="263" r:id="rId11"/>
    <p:sldId id="264" r:id="rId12"/>
    <p:sldId id="265" r:id="rId13"/>
    <p:sldId id="266" r:id="rId14"/>
    <p:sldId id="267" r:id="rId1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100" d="100"/>
          <a:sy n="100" d="100"/>
        </p:scale>
        <p:origin x="-210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theme" Target="theme/theme1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10" Type="http://schemas.openxmlformats.org/officeDocument/2006/relationships/slide" Target="slides/slide7.xml"/><Relationship Id="rId19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ru-RU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Вставка рисунка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699804"/>
            <a:ext cx="8305800" cy="1143000"/>
          </a:xfrm>
        </p:spPr>
        <p:txBody>
          <a:bodyPr>
            <a:noAutofit/>
          </a:bodyPr>
          <a:lstStyle>
            <a:lvl1pPr marL="0" indent="0" algn="ctr">
              <a:buNone/>
              <a:defRPr sz="2200" spc="100" baseline="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Заголовок 27"/>
          <p:cNvSpPr>
            <a:spLocks noGrp="1"/>
          </p:cNvSpPr>
          <p:nvPr>
            <p:ph type="ctrTitle"/>
          </p:nvPr>
        </p:nvSpPr>
        <p:spPr>
          <a:xfrm>
            <a:off x="457200" y="1433732"/>
            <a:ext cx="8305800" cy="1981200"/>
          </a:xfrm>
          <a:ln w="6350" cap="rnd">
            <a:noFill/>
          </a:ln>
        </p:spPr>
        <p:txBody>
          <a:bodyPr anchor="b" anchorCtr="0">
            <a:noAutofit/>
          </a:bodyPr>
          <a:lstStyle>
            <a:lvl1pPr algn="ctr">
              <a:defRPr lang="en-US" sz="4800" b="0" dirty="0">
                <a:ln w="3200">
                  <a:solidFill>
                    <a:schemeClr val="bg2">
                      <a:shade val="7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50800" dist="25400" dir="13500000">
                    <a:srgbClr val="000000">
                      <a:alpha val="70000"/>
                    </a:srgb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cxnSp>
        <p:nvCxnSpPr>
          <p:cNvPr id="8" name="Прямая соединительная линия 7"/>
          <p:cNvCxnSpPr/>
          <p:nvPr/>
        </p:nvCxnSpPr>
        <p:spPr>
          <a:xfrm>
            <a:off x="1463626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Прямая соединительная линия 12"/>
          <p:cNvCxnSpPr/>
          <p:nvPr/>
        </p:nvCxnSpPr>
        <p:spPr>
          <a:xfrm>
            <a:off x="4708574" y="3550126"/>
            <a:ext cx="2971800" cy="1588"/>
          </a:xfrm>
          <a:prstGeom prst="line">
            <a:avLst/>
          </a:prstGeom>
          <a:ln w="9525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Овал 13"/>
          <p:cNvSpPr/>
          <p:nvPr/>
        </p:nvSpPr>
        <p:spPr>
          <a:xfrm>
            <a:off x="4540348" y="3526302"/>
            <a:ext cx="45720" cy="45720"/>
          </a:xfrm>
          <a:prstGeom prst="ellipse">
            <a:avLst/>
          </a:prstGeom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2">
            <a:schemeClr val="accent2"/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5" name="Дата 1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Содержимое 8"/>
          <p:cNvSpPr>
            <a:spLocks noGrp="1"/>
          </p:cNvSpPr>
          <p:nvPr>
            <p:ph idx="1"/>
          </p:nvPr>
        </p:nvSpPr>
        <p:spPr>
          <a:xfrm>
            <a:off x="457200" y="1524000"/>
            <a:ext cx="8229600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 algn="ctr">
              <a:defRPr/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6" name="Нижний колонтитул 15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/>
        <p:txBody>
          <a:bodyPr rtlCol="0" anchor="b" anchorCtr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3505200"/>
            <a:ext cx="7924800" cy="1371600"/>
          </a:xfrm>
        </p:spPr>
        <p:txBody>
          <a:bodyPr>
            <a:noAutofit/>
          </a:bodyPr>
          <a:lstStyle>
            <a:lvl1pPr algn="l" rtl="0">
              <a:spcBef>
                <a:spcPct val="0"/>
              </a:spcBef>
              <a:buNone/>
              <a:defRPr lang="en-US" sz="4800" b="0" dirty="0">
                <a:ln w="3200">
                  <a:solidFill>
                    <a:schemeClr val="bg2">
                      <a:shade val="25000"/>
                      <a:alpha val="25000"/>
                    </a:schemeClr>
                  </a:solidFill>
                  <a:prstDash val="solid"/>
                  <a:round/>
                </a:ln>
                <a:solidFill>
                  <a:srgbClr val="F9F9F9"/>
                </a:solidFill>
                <a:effectLst>
                  <a:innerShdw blurRad="38100" dist="25400" dir="13500000">
                    <a:prstClr val="black">
                      <a:alpha val="70000"/>
                    </a:prstClr>
                  </a:inn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685800" y="4958864"/>
            <a:ext cx="7924800" cy="984736"/>
          </a:xfrm>
        </p:spPr>
        <p:txBody>
          <a:bodyPr anchor="t"/>
          <a:lstStyle>
            <a:lvl1pPr marL="0" indent="0">
              <a:buNone/>
              <a:defRPr sz="2000" spc="100" baseline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7" name="Прямая соединительная линия 6"/>
          <p:cNvCxnSpPr/>
          <p:nvPr/>
        </p:nvCxnSpPr>
        <p:spPr>
          <a:xfrm>
            <a:off x="685800" y="4916992"/>
            <a:ext cx="7924800" cy="4301"/>
          </a:xfrm>
          <a:prstGeom prst="line">
            <a:avLst/>
          </a:prstGeom>
          <a:noFill/>
          <a:ln w="9525" cap="flat" cmpd="sng" algn="ctr">
            <a:solidFill>
              <a:srgbClr val="E9E9E8"/>
            </a:solidFill>
            <a:prstDash val="solid"/>
          </a:ln>
          <a:effectLst>
            <a:outerShdw blurRad="31750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1" name="Содержимое 10"/>
          <p:cNvSpPr>
            <a:spLocks noGrp="1"/>
          </p:cNvSpPr>
          <p:nvPr>
            <p:ph sz="half" idx="1"/>
          </p:nvPr>
        </p:nvSpPr>
        <p:spPr>
          <a:xfrm>
            <a:off x="457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Содержимое 12"/>
          <p:cNvSpPr>
            <a:spLocks noGrp="1"/>
          </p:cNvSpPr>
          <p:nvPr>
            <p:ph sz="half" idx="2"/>
          </p:nvPr>
        </p:nvSpPr>
        <p:spPr>
          <a:xfrm>
            <a:off x="4648200" y="1524000"/>
            <a:ext cx="4059936" cy="4572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  <a:sp3d prstMaterial="flat"/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2" name="Содержимое 31"/>
          <p:cNvSpPr>
            <a:spLocks noGrp="1"/>
          </p:cNvSpPr>
          <p:nvPr>
            <p:ph sz="half" idx="2"/>
          </p:nvPr>
        </p:nvSpPr>
        <p:spPr>
          <a:xfrm>
            <a:off x="457200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4" name="Содержимое 33"/>
          <p:cNvSpPr>
            <a:spLocks noGrp="1"/>
          </p:cNvSpPr>
          <p:nvPr>
            <p:ph sz="quarter" idx="4"/>
          </p:nvPr>
        </p:nvSpPr>
        <p:spPr>
          <a:xfrm>
            <a:off x="4649788" y="2201896"/>
            <a:ext cx="4038600" cy="3913632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Текст 11"/>
          <p:cNvSpPr>
            <a:spLocks noGrp="1"/>
          </p:cNvSpPr>
          <p:nvPr>
            <p:ph type="body" idx="3"/>
          </p:nvPr>
        </p:nvSpPr>
        <p:spPr>
          <a:xfrm>
            <a:off x="4648200" y="1399593"/>
            <a:ext cx="4040188" cy="762000"/>
          </a:xfrm>
          <a:noFill/>
          <a:ln w="25400" cap="rnd" cmpd="sng" algn="ctr">
            <a:noFill/>
            <a:prstDash val="solid"/>
          </a:ln>
          <a:effectLst>
            <a:softEdge rad="63500"/>
          </a:effectLst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lIns="91440" tIns="45720" rIns="91440" bIns="45720" anchor="b">
            <a:noAutofit/>
          </a:bodyPr>
          <a:lstStyle>
            <a:lvl1pPr marL="0" indent="0" algn="l">
              <a:spcBef>
                <a:spcPts val="0"/>
              </a:spcBef>
              <a:buNone/>
              <a:defRPr sz="2600" b="1" baseline="0">
                <a:solidFill>
                  <a:schemeClr val="tx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cxnSp>
        <p:nvCxnSpPr>
          <p:cNvPr id="10" name="Прямая соединительная линия 9"/>
          <p:cNvCxnSpPr/>
          <p:nvPr/>
        </p:nvCxnSpPr>
        <p:spPr>
          <a:xfrm>
            <a:off x="562945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Прямая соединительная линия 16"/>
          <p:cNvCxnSpPr/>
          <p:nvPr/>
        </p:nvCxnSpPr>
        <p:spPr>
          <a:xfrm>
            <a:off x="4754880" y="2180219"/>
            <a:ext cx="3749040" cy="1588"/>
          </a:xfrm>
          <a:prstGeom prst="line">
            <a:avLst/>
          </a:prstGeom>
          <a:noFill/>
          <a:ln w="12700" cap="flat" cmpd="sng" algn="ctr">
            <a:solidFill>
              <a:schemeClr val="bg2">
                <a:tint val="20000"/>
              </a:schemeClr>
            </a:solidFill>
            <a:prstDash val="solid"/>
          </a:ln>
          <a:effectLst>
            <a:outerShdw blurRad="34925" dir="2700000" algn="tl" rotWithShape="0">
              <a:srgbClr val="000000">
                <a:alpha val="55000"/>
              </a:srgbClr>
            </a:outerShdw>
          </a:effectLst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Содержимое 28"/>
          <p:cNvSpPr>
            <a:spLocks noGrp="1"/>
          </p:cNvSpPr>
          <p:nvPr>
            <p:ph sz="quarter" idx="1"/>
          </p:nvPr>
        </p:nvSpPr>
        <p:spPr>
          <a:xfrm>
            <a:off x="457200" y="457200"/>
            <a:ext cx="6248400" cy="5715000"/>
          </a:xfrm>
        </p:spPr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781800" y="1600200"/>
            <a:ext cx="1984248" cy="3733800"/>
          </a:xfrm>
        </p:spPr>
        <p:txBody>
          <a:bodyPr tIns="45720" bIns="45720"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None/>
              <a:defRPr sz="1600">
                <a:solidFill>
                  <a:schemeClr val="tx2"/>
                </a:solidFill>
              </a:defRPr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1" name="Заголовок 30"/>
          <p:cNvSpPr>
            <a:spLocks noGrp="1"/>
          </p:cNvSpPr>
          <p:nvPr>
            <p:ph type="title"/>
          </p:nvPr>
        </p:nvSpPr>
        <p:spPr>
          <a:xfrm>
            <a:off x="6781800" y="457200"/>
            <a:ext cx="19812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Дата 7"/>
          <p:cNvSpPr>
            <a:spLocks noGrp="1"/>
          </p:cNvSpPr>
          <p:nvPr>
            <p:ph type="dt" sz="half" idx="14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6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629400" y="457200"/>
            <a:ext cx="2057400" cy="1066800"/>
          </a:xfrm>
        </p:spPr>
        <p:txBody>
          <a:bodyPr lIns="91440" tIns="91440" anchor="b" anchorCtr="0"/>
          <a:lstStyle>
            <a:lvl1pPr algn="l">
              <a:buNone/>
              <a:defRPr sz="1800" b="1" spc="-50" baseline="0">
                <a:ln w="3175">
                  <a:noFill/>
                </a:ln>
                <a:solidFill>
                  <a:schemeClr val="tx2"/>
                </a:solidFill>
                <a:effectLst/>
                <a:latin typeface="+mn-lt"/>
                <a:ea typeface="+mn-ea"/>
                <a:cs typeface="+mn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57200" y="457200"/>
            <a:ext cx="6019800" cy="5562600"/>
          </a:xfrm>
          <a:solidFill>
            <a:schemeClr val="tx2">
              <a:tint val="40000"/>
            </a:schemeClr>
          </a:solidFill>
          <a:effectLst>
            <a:outerShdw blurRad="88900" sx="103000" sy="103000" algn="ctr" rotWithShape="0">
              <a:prstClr val="black">
                <a:alpha val="32000"/>
              </a:prstClr>
            </a:outerShdw>
            <a:softEdge rad="127000"/>
          </a:effectLst>
        </p:spPr>
        <p:txBody>
          <a:bodyPr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Вставка рисунка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629400" y="1600200"/>
            <a:ext cx="2057400" cy="4419600"/>
          </a:xfrm>
        </p:spPr>
        <p:txBody>
          <a:bodyPr anchor="t" anchorCtr="0"/>
          <a:lstStyle>
            <a:lvl1pPr marL="0" indent="0">
              <a:lnSpc>
                <a:spcPct val="125000"/>
              </a:lnSpc>
              <a:spcAft>
                <a:spcPts val="1000"/>
              </a:spcAft>
              <a:buFontTx/>
              <a:buNone/>
              <a:defRPr sz="1600" b="0">
                <a:solidFill>
                  <a:schemeClr val="tx2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ru-RU"/>
          </a:p>
        </p:txBody>
      </p:sp>
    </p:spTree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457200" y="1447800"/>
            <a:ext cx="8229600" cy="46783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5791200" y="6203667"/>
            <a:ext cx="2590800" cy="384048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27.09.2012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2133600" y="6203667"/>
            <a:ext cx="3581400" cy="384048"/>
          </a:xfrm>
          <a:prstGeom prst="rect">
            <a:avLst/>
          </a:prstGeom>
        </p:spPr>
        <p:txBody>
          <a:bodyPr vert="horz" anchor="ctr" anchorCtr="0"/>
          <a:lstStyle>
            <a:lvl1pPr algn="r" eaLnBrk="1" latinLnBrk="0" hangingPunct="1">
              <a:defRPr kumimoji="0" sz="12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410575" y="6181531"/>
            <a:ext cx="609600" cy="457200"/>
          </a:xfrm>
          <a:prstGeom prst="rect">
            <a:avLst/>
          </a:prstGeom>
          <a:noFill/>
        </p:spPr>
        <p:txBody>
          <a:bodyPr vert="horz" lIns="0" tIns="0" rIns="0" bIns="0" anchor="ctr" anchorCtr="0">
            <a:noAutofit/>
          </a:bodyPr>
          <a:lstStyle>
            <a:lvl1pPr algn="ctr" eaLnBrk="1" latinLnBrk="0" hangingPunct="1">
              <a:defRPr kumimoji="0" sz="1600" baseline="0">
                <a:solidFill>
                  <a:schemeClr val="tx2"/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19200"/>
          </a:xfrm>
          <a:prstGeom prst="rect">
            <a:avLst/>
          </a:prstGeom>
          <a:ln w="6350" cap="rnd">
            <a:noFill/>
          </a:ln>
        </p:spPr>
        <p:txBody>
          <a:bodyPr vert="horz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lang="en-US" sz="4200" b="0" kern="1200" spc="-100" baseline="0" dirty="0">
          <a:ln w="3200">
            <a:solidFill>
              <a:schemeClr val="bg2">
                <a:shade val="75000"/>
                <a:alpha val="25000"/>
              </a:schemeClr>
            </a:solidFill>
            <a:prstDash val="solid"/>
            <a:round/>
          </a:ln>
          <a:solidFill>
            <a:srgbClr val="F9F9F9"/>
          </a:solidFill>
          <a:effectLst>
            <a:innerShdw blurRad="50800" dist="25400" dir="13500000">
              <a:prstClr val="black">
                <a:alpha val="70000"/>
              </a:prstClr>
            </a:innerShdw>
          </a:effectLst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600"/>
        </a:spcBef>
        <a:buClr>
          <a:schemeClr val="accent2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/>
        <a:buChar char="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2pPr>
      <a:lvl3pPr marL="1005840" indent="-228600" algn="l" rtl="0" eaLnBrk="1" latinLnBrk="0" hangingPunct="1">
        <a:spcBef>
          <a:spcPts val="300"/>
        </a:spcBef>
        <a:buClr>
          <a:schemeClr val="accent2">
            <a:shade val="50000"/>
          </a:schemeClr>
        </a:buClr>
        <a:buSzPct val="85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280160" indent="-228600" algn="l" rtl="0" eaLnBrk="1" latinLnBrk="0" hangingPunct="1">
        <a:spcBef>
          <a:spcPts val="30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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1828800" indent="-22860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700" kern="1200">
          <a:solidFill>
            <a:schemeClr val="tx1"/>
          </a:solidFill>
          <a:latin typeface="+mn-lt"/>
          <a:ea typeface="+mn-ea"/>
          <a:cs typeface="+mn-cs"/>
        </a:defRPr>
      </a:lvl6pPr>
      <a:lvl7pPr marL="201168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28600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8pPr>
      <a:lvl9pPr marL="2560320" indent="-182880" algn="l" rtl="0" eaLnBrk="1" latinLnBrk="0" hangingPunct="1">
        <a:spcBef>
          <a:spcPts val="340"/>
        </a:spcBef>
        <a:buClr>
          <a:schemeClr val="accent2">
            <a:shade val="75000"/>
          </a:schemeClr>
        </a:buClr>
        <a:buSzPct val="85000"/>
        <a:buFont typeface="Wingdings 2" pitchFamily="18" charset="2"/>
        <a:buChar char="?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Заголовок 3"/>
          <p:cNvSpPr>
            <a:spLocks noGrp="1"/>
          </p:cNvSpPr>
          <p:nvPr>
            <p:ph type="ctrTitle"/>
          </p:nvPr>
        </p:nvSpPr>
        <p:spPr>
          <a:xfrm>
            <a:off x="428596" y="571480"/>
            <a:ext cx="7851648" cy="198597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Презентація </a:t>
            </a:r>
            <a:br>
              <a:rPr lang="uk-UA" dirty="0" smtClean="0"/>
            </a:br>
            <a:r>
              <a:rPr lang="uk-UA" sz="3200" dirty="0" smtClean="0"/>
              <a:t>на тему</a:t>
            </a:r>
            <a:r>
              <a:rPr lang="uk-UA" sz="2800" dirty="0" smtClean="0"/>
              <a:t>:</a:t>
            </a:r>
            <a:endParaRPr lang="uk-UA" sz="2800" dirty="0"/>
          </a:p>
        </p:txBody>
      </p:sp>
      <p:sp>
        <p:nvSpPr>
          <p:cNvPr id="5" name="Подзаголовок 4"/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70000" lnSpcReduction="20000"/>
          </a:bodyPr>
          <a:lstStyle/>
          <a:p>
            <a:pPr algn="ctr"/>
            <a:endParaRPr lang="uk-UA" dirty="0" smtClean="0"/>
          </a:p>
          <a:p>
            <a:pPr algn="ctr"/>
            <a:r>
              <a:rPr lang="uk-UA" sz="6500" dirty="0" smtClean="0">
                <a:solidFill>
                  <a:schemeClr val="bg1"/>
                </a:solidFill>
              </a:rPr>
              <a:t>Прямолінійний рівномірний та рівноприскорений рух</a:t>
            </a:r>
            <a:endParaRPr lang="uk-UA" sz="6500" dirty="0">
              <a:solidFill>
                <a:schemeClr val="bg1"/>
              </a:solidFill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7000892" y="5286388"/>
            <a:ext cx="1663853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uk-UA" dirty="0" smtClean="0"/>
              <a:t>Підготував </a:t>
            </a:r>
            <a:br>
              <a:rPr lang="uk-UA" dirty="0" smtClean="0"/>
            </a:br>
            <a:r>
              <a:rPr lang="uk-UA" dirty="0" smtClean="0"/>
              <a:t>учень 10 класу</a:t>
            </a:r>
            <a:br>
              <a:rPr lang="uk-UA" dirty="0" smtClean="0"/>
            </a:br>
            <a:r>
              <a:rPr lang="uk-UA" dirty="0" err="1" smtClean="0"/>
              <a:t>Ферій</a:t>
            </a:r>
            <a:r>
              <a:rPr lang="uk-UA" dirty="0" smtClean="0"/>
              <a:t> Петро</a:t>
            </a:r>
            <a:endParaRPr lang="uk-UA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2844" y="0"/>
            <a:ext cx="8786874" cy="1143000"/>
          </a:xfrm>
        </p:spPr>
        <p:txBody>
          <a:bodyPr>
            <a:normAutofit/>
          </a:bodyPr>
          <a:lstStyle/>
          <a:p>
            <a:r>
              <a:rPr lang="uk-UA" sz="3600" dirty="0" smtClean="0"/>
              <a:t>Рівняння прямолінійного рівнозмінного руху</a:t>
            </a:r>
            <a:endParaRPr lang="uk-UA" sz="36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1571612"/>
            <a:ext cx="8229600" cy="1285884"/>
          </a:xfrm>
        </p:spPr>
        <p:txBody>
          <a:bodyPr/>
          <a:lstStyle/>
          <a:p>
            <a:r>
              <a:rPr lang="ru-RU" dirty="0" err="1" smtClean="0"/>
              <a:t>Рівняння</a:t>
            </a:r>
            <a:r>
              <a:rPr lang="ru-RU" dirty="0" smtClean="0"/>
              <a:t> </a:t>
            </a:r>
            <a:r>
              <a:rPr lang="ru-RU" dirty="0" err="1" smtClean="0"/>
              <a:t>прямолінійного</a:t>
            </a:r>
            <a:r>
              <a:rPr lang="ru-RU" dirty="0" smtClean="0"/>
              <a:t> </a:t>
            </a:r>
            <a:r>
              <a:rPr lang="ru-RU" dirty="0" err="1" smtClean="0"/>
              <a:t>рівнозмінного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, яке </a:t>
            </a:r>
            <a:r>
              <a:rPr lang="ru-RU" dirty="0" err="1" smtClean="0"/>
              <a:t>визначає</a:t>
            </a:r>
            <a:r>
              <a:rPr lang="ru-RU" dirty="0" smtClean="0"/>
              <a:t> координату </a:t>
            </a:r>
            <a:r>
              <a:rPr lang="ru-RU" dirty="0" err="1" smtClean="0"/>
              <a:t>тіла</a:t>
            </a:r>
            <a:r>
              <a:rPr lang="ru-RU" dirty="0" smtClean="0"/>
              <a:t> в </a:t>
            </a:r>
            <a:r>
              <a:rPr lang="ru-RU" dirty="0" err="1" smtClean="0"/>
              <a:t>будь-який</a:t>
            </a:r>
            <a:r>
              <a:rPr lang="ru-RU" dirty="0" smtClean="0"/>
              <a:t> момент часу:</a:t>
            </a:r>
            <a:endParaRPr lang="uk-UA" dirty="0"/>
          </a:p>
        </p:txBody>
      </p:sp>
      <p:pic>
        <p:nvPicPr>
          <p:cNvPr id="921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71670" y="3286124"/>
            <a:ext cx="5038344" cy="15049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rd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428604"/>
            <a:ext cx="8229600" cy="1714512"/>
          </a:xfrm>
        </p:spPr>
        <p:txBody>
          <a:bodyPr/>
          <a:lstStyle/>
          <a:p>
            <a:r>
              <a:rPr lang="ru-RU" dirty="0" err="1" smtClean="0"/>
              <a:t>Проекцію</a:t>
            </a:r>
            <a:r>
              <a:rPr lang="ru-RU" dirty="0" smtClean="0"/>
              <a:t> вектора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 err="1" smtClean="0"/>
              <a:t>під</a:t>
            </a:r>
            <a:r>
              <a:rPr lang="ru-RU" dirty="0" smtClean="0"/>
              <a:t> час </a:t>
            </a:r>
            <a:r>
              <a:rPr lang="ru-RU" dirty="0" err="1" smtClean="0"/>
              <a:t>прямолінійного</a:t>
            </a:r>
            <a:r>
              <a:rPr lang="ru-RU" dirty="0" smtClean="0"/>
              <a:t> </a:t>
            </a:r>
            <a:r>
              <a:rPr lang="ru-RU" dirty="0" err="1" smtClean="0"/>
              <a:t>рівнозмінного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</a:t>
            </a:r>
            <a:r>
              <a:rPr lang="ru-RU" dirty="0" err="1" smtClean="0"/>
              <a:t>обчислюють</a:t>
            </a:r>
            <a:r>
              <a:rPr lang="ru-RU" dirty="0" smtClean="0"/>
              <a:t> за формулами:</a:t>
            </a:r>
            <a:endParaRPr lang="uk-UA" dirty="0"/>
          </a:p>
        </p:txBody>
      </p:sp>
      <p:pic>
        <p:nvPicPr>
          <p:cNvPr id="1024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00034" y="2285992"/>
            <a:ext cx="4567746" cy="164307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43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4102746" y="4000504"/>
            <a:ext cx="3725982" cy="20002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42910" y="2571744"/>
            <a:ext cx="8229600" cy="1219200"/>
          </a:xfrm>
        </p:spPr>
        <p:txBody>
          <a:bodyPr>
            <a:noAutofit/>
          </a:bodyPr>
          <a:lstStyle/>
          <a:p>
            <a:pPr algn="ctr"/>
            <a:r>
              <a:rPr lang="uk-UA" sz="8000" b="1" dirty="0" smtClean="0">
                <a:solidFill>
                  <a:schemeClr val="tx2"/>
                </a:solidFill>
                <a:effectLst/>
              </a:rPr>
              <a:t>Дякую за увагу</a:t>
            </a:r>
            <a:endParaRPr lang="uk-UA" sz="8000" b="1" dirty="0">
              <a:solidFill>
                <a:schemeClr val="tx2"/>
              </a:solidFill>
              <a:effectLst/>
            </a:endParaRPr>
          </a:p>
        </p:txBody>
      </p:sp>
    </p:spTree>
  </p:cSld>
  <p:clrMapOvr>
    <a:masterClrMapping/>
  </p:clrMapOvr>
  <p:transition>
    <p:wheel spokes="8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err="1" smtClean="0"/>
              <a:t>Прямоліній</a:t>
            </a:r>
            <a:r>
              <a:rPr lang="uk-UA" dirty="0" smtClean="0"/>
              <a:t> рух 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k-UA" dirty="0" smtClean="0"/>
              <a:t>1. Рівномірним прямолінійним рухом називають такий рух, під час якого тіло за будь-які рівні інтервали часу здійснює однакові переміщення.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00100" y="3357562"/>
            <a:ext cx="6969992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ull dir="l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28596" y="285728"/>
            <a:ext cx="8229600" cy="2428892"/>
          </a:xfrm>
        </p:spPr>
        <p:txBody>
          <a:bodyPr/>
          <a:lstStyle/>
          <a:p>
            <a:r>
              <a:rPr lang="uk-UA" dirty="0" smtClean="0"/>
              <a:t> Під час рівномірного прямолінійного руху його швидкість не змінюється.</a:t>
            </a:r>
          </a:p>
          <a:p>
            <a:r>
              <a:rPr lang="uk-UA" dirty="0" smtClean="0"/>
              <a:t>Швидкість руху – векторна величина. Напрям вектора швидкості збігається з напрямом вектора переміщення.</a:t>
            </a:r>
          </a:p>
          <a:p>
            <a:endParaRPr lang="uk-UA" dirty="0"/>
          </a:p>
        </p:txBody>
      </p:sp>
      <p:pic>
        <p:nvPicPr>
          <p:cNvPr id="2051" name="Picture 3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500298" y="3000372"/>
            <a:ext cx="3277436" cy="23574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split orient="vert" dir="in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714348" y="857232"/>
            <a:ext cx="8043890" cy="1850710"/>
          </a:xfrm>
        </p:spPr>
        <p:txBody>
          <a:bodyPr/>
          <a:lstStyle/>
          <a:p>
            <a:r>
              <a:rPr lang="ru-RU" dirty="0" smtClean="0"/>
              <a:t>За </a:t>
            </a:r>
            <a:r>
              <a:rPr lang="ru-RU" dirty="0" err="1" smtClean="0"/>
              <a:t>умови</a:t>
            </a:r>
            <a:r>
              <a:rPr lang="ru-RU" dirty="0" smtClean="0"/>
              <a:t> </a:t>
            </a:r>
            <a:r>
              <a:rPr lang="ru-RU" dirty="0" err="1" smtClean="0"/>
              <a:t>прямолінійного</a:t>
            </a:r>
            <a:r>
              <a:rPr lang="ru-RU" dirty="0" smtClean="0"/>
              <a:t> </a:t>
            </a:r>
            <a:r>
              <a:rPr lang="ru-RU" dirty="0" err="1" smtClean="0"/>
              <a:t>рівномірного</a:t>
            </a:r>
            <a:r>
              <a:rPr lang="ru-RU" dirty="0" smtClean="0"/>
              <a:t> </a:t>
            </a:r>
            <a:r>
              <a:rPr lang="ru-RU" dirty="0" err="1" smtClean="0"/>
              <a:t>руху</a:t>
            </a:r>
            <a:r>
              <a:rPr lang="ru-RU" dirty="0" smtClean="0"/>
              <a:t> модуль </a:t>
            </a:r>
            <a:r>
              <a:rPr lang="ru-RU" dirty="0" err="1" smtClean="0"/>
              <a:t>переміщення</a:t>
            </a:r>
            <a:r>
              <a:rPr lang="ru-RU" dirty="0" smtClean="0"/>
              <a:t> </a:t>
            </a:r>
            <a:r>
              <a:rPr lang="ru-RU" dirty="0" err="1" smtClean="0"/>
              <a:t>s</a:t>
            </a:r>
            <a:r>
              <a:rPr lang="ru-RU" dirty="0" smtClean="0"/>
              <a:t> </a:t>
            </a:r>
            <a:r>
              <a:rPr lang="ru-RU" dirty="0" err="1" smtClean="0"/>
              <a:t>збігається</a:t>
            </a:r>
            <a:r>
              <a:rPr lang="ru-RU" dirty="0" smtClean="0"/>
              <a:t> </a:t>
            </a:r>
            <a:r>
              <a:rPr lang="ru-RU" dirty="0" err="1" smtClean="0"/>
              <a:t>зі</a:t>
            </a:r>
            <a:r>
              <a:rPr lang="ru-RU" dirty="0" smtClean="0"/>
              <a:t> шляхом І, тому в </a:t>
            </a:r>
            <a:r>
              <a:rPr lang="ru-RU" dirty="0" err="1" smtClean="0"/>
              <a:t>цьому</a:t>
            </a:r>
            <a:r>
              <a:rPr lang="ru-RU" dirty="0" smtClean="0"/>
              <a:t> </a:t>
            </a:r>
            <a:r>
              <a:rPr lang="ru-RU" dirty="0" err="1" smtClean="0"/>
              <a:t>випадку</a:t>
            </a:r>
            <a:endParaRPr lang="ru-RU" dirty="0" smtClean="0"/>
          </a:p>
        </p:txBody>
      </p:sp>
      <p:pic>
        <p:nvPicPr>
          <p:cNvPr id="6" name="Picture 3"/>
          <p:cNvPicPr>
            <a:picLocks noChangeAspect="1" noChangeArrowheads="1"/>
          </p:cNvPicPr>
          <p:nvPr/>
        </p:nvPicPr>
        <p:blipFill>
          <a:blip r:embed="rId2"/>
          <a:srcRect l="65391" t="42857" b="39286"/>
          <a:stretch>
            <a:fillRect/>
          </a:stretch>
        </p:blipFill>
        <p:spPr bwMode="auto">
          <a:xfrm>
            <a:off x="4500562" y="4071942"/>
            <a:ext cx="1058676" cy="35719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3500430" y="3714752"/>
            <a:ext cx="1785934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5400" dirty="0" smtClean="0"/>
              <a:t>V=</a:t>
            </a:r>
            <a:endParaRPr lang="uk-UA" sz="5400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4714876" y="3429000"/>
            <a:ext cx="378630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5400" dirty="0" smtClean="0">
                <a:solidFill>
                  <a:prstClr val="black"/>
                </a:solidFill>
              </a:rPr>
              <a:t>l</a:t>
            </a:r>
            <a:endParaRPr lang="uk-UA" sz="5400" dirty="0">
              <a:solidFill>
                <a:prstClr val="black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4714876" y="4143380"/>
            <a:ext cx="429926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lvl="0"/>
            <a:r>
              <a:rPr lang="en-US" sz="5400" dirty="0" smtClean="0">
                <a:solidFill>
                  <a:prstClr val="black"/>
                </a:solidFill>
              </a:rPr>
              <a:t>t</a:t>
            </a:r>
            <a:endParaRPr lang="uk-UA" sz="5400" dirty="0">
              <a:solidFill>
                <a:prstClr val="black"/>
              </a:solidFill>
            </a:endParaRPr>
          </a:p>
        </p:txBody>
      </p:sp>
    </p:spTree>
  </p:cSld>
  <p:clrMapOvr>
    <a:masterClrMapping/>
  </p:clrMapOvr>
  <p:transition>
    <p:wheel spokes="1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571480"/>
            <a:ext cx="8229600" cy="1143008"/>
          </a:xfrm>
        </p:spPr>
        <p:txBody>
          <a:bodyPr>
            <a:normAutofit/>
          </a:bodyPr>
          <a:lstStyle/>
          <a:p>
            <a:r>
              <a:rPr lang="uk-UA" sz="2800" dirty="0" smtClean="0"/>
              <a:t>Рівняння прямолінійного рівномірного руху:</a:t>
            </a:r>
            <a:endParaRPr lang="uk-UA" sz="2800" dirty="0"/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57488" y="1285860"/>
            <a:ext cx="2543193" cy="714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5" name="Прямоугольник 4"/>
          <p:cNvSpPr/>
          <p:nvPr/>
        </p:nvSpPr>
        <p:spPr>
          <a:xfrm>
            <a:off x="714348" y="2357430"/>
            <a:ext cx="7429552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тіло</a:t>
            </a:r>
            <a:r>
              <a:rPr lang="ru-RU" sz="2800" dirty="0" smtClean="0"/>
              <a:t> </a:t>
            </a:r>
            <a:r>
              <a:rPr lang="ru-RU" sz="2800" dirty="0" err="1" smtClean="0"/>
              <a:t>рухається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напрямі</a:t>
            </a:r>
            <a:r>
              <a:rPr lang="ru-RU" sz="2800" dirty="0" smtClean="0"/>
              <a:t> </a:t>
            </a:r>
            <a:r>
              <a:rPr lang="ru-RU" sz="2800" dirty="0" err="1" smtClean="0"/>
              <a:t>осі</a:t>
            </a:r>
            <a:r>
              <a:rPr lang="ru-RU" sz="2800" dirty="0" smtClean="0"/>
              <a:t> Х, то</a:t>
            </a:r>
            <a:endParaRPr lang="uk-UA" sz="2800" dirty="0"/>
          </a:p>
        </p:txBody>
      </p:sp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786050" y="3000372"/>
            <a:ext cx="2733693" cy="833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9" name="Прямоугольник 8"/>
          <p:cNvSpPr/>
          <p:nvPr/>
        </p:nvSpPr>
        <p:spPr>
          <a:xfrm>
            <a:off x="642910" y="4000504"/>
            <a:ext cx="7643866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800" dirty="0" err="1" smtClean="0"/>
              <a:t>Якщо</a:t>
            </a:r>
            <a:r>
              <a:rPr lang="ru-RU" sz="2800" dirty="0" smtClean="0"/>
              <a:t> </a:t>
            </a:r>
            <a:r>
              <a:rPr lang="ru-RU" sz="2800" dirty="0" err="1" smtClean="0"/>
              <a:t>тіло</a:t>
            </a:r>
            <a:r>
              <a:rPr lang="ru-RU" sz="2800" dirty="0" smtClean="0"/>
              <a:t> </a:t>
            </a:r>
            <a:r>
              <a:rPr lang="ru-RU" sz="2800" dirty="0" err="1" smtClean="0"/>
              <a:t>рухається</a:t>
            </a:r>
            <a:r>
              <a:rPr lang="ru-RU" sz="2800" dirty="0" smtClean="0"/>
              <a:t> в </a:t>
            </a:r>
            <a:r>
              <a:rPr lang="ru-RU" sz="2800" dirty="0" err="1" smtClean="0"/>
              <a:t>протилежному</a:t>
            </a:r>
            <a:r>
              <a:rPr lang="ru-RU" sz="2800" dirty="0" smtClean="0"/>
              <a:t> </a:t>
            </a:r>
            <a:r>
              <a:rPr lang="ru-RU" sz="2800" dirty="0" err="1" smtClean="0"/>
              <a:t>напрямі</a:t>
            </a:r>
            <a:r>
              <a:rPr lang="ru-RU" sz="2800" dirty="0" smtClean="0"/>
              <a:t>, то</a:t>
            </a:r>
            <a:endParaRPr lang="uk-UA" sz="2800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643174" y="5143512"/>
            <a:ext cx="2914670" cy="88861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642918"/>
            <a:ext cx="8258204" cy="1636396"/>
          </a:xfrm>
        </p:spPr>
        <p:txBody>
          <a:bodyPr>
            <a:normAutofit lnSpcReduction="10000"/>
          </a:bodyPr>
          <a:lstStyle/>
          <a:p>
            <a:r>
              <a:rPr lang="uk-UA" dirty="0" smtClean="0"/>
              <a:t>Графік рівномірного прямолінійного руху (залежність координати від часу) являє собою пряму, нахилену до висі часу під кутом, який залежить від швидкості руху</a:t>
            </a:r>
            <a:endParaRPr lang="uk-UA" dirty="0"/>
          </a:p>
        </p:txBody>
      </p:sp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48912" y="2857496"/>
            <a:ext cx="7080904" cy="264320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wipe dir="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Прискорення руху тіла</a:t>
            </a:r>
            <a:endParaRPr lang="uk-UA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600200"/>
            <a:ext cx="8329642" cy="1900238"/>
          </a:xfrm>
        </p:spPr>
        <p:txBody>
          <a:bodyPr/>
          <a:lstStyle/>
          <a:p>
            <a:pPr>
              <a:buNone/>
            </a:pPr>
            <a:r>
              <a:rPr lang="ru-RU" dirty="0" smtClean="0"/>
              <a:t>В одних </a:t>
            </a:r>
            <a:r>
              <a:rPr lang="ru-RU" dirty="0" err="1" smtClean="0"/>
              <a:t>змінних</a:t>
            </a:r>
            <a:r>
              <a:rPr lang="ru-RU" dirty="0" smtClean="0"/>
              <a:t> </a:t>
            </a:r>
            <a:r>
              <a:rPr lang="ru-RU" dirty="0" err="1" smtClean="0"/>
              <a:t>рухах</a:t>
            </a:r>
            <a:r>
              <a:rPr lang="ru-RU" dirty="0" smtClean="0"/>
              <a:t> </a:t>
            </a:r>
            <a:r>
              <a:rPr lang="ru-RU" dirty="0" err="1" smtClean="0"/>
              <a:t>швидкість</a:t>
            </a:r>
            <a:r>
              <a:rPr lang="ru-RU" dirty="0" smtClean="0"/>
              <a:t> </a:t>
            </a:r>
            <a:r>
              <a:rPr lang="ru-RU" dirty="0" err="1" smtClean="0"/>
              <a:t>може</a:t>
            </a:r>
            <a:r>
              <a:rPr lang="ru-RU" dirty="0" smtClean="0"/>
              <a:t> </a:t>
            </a:r>
            <a:r>
              <a:rPr lang="ru-RU" dirty="0" err="1" smtClean="0"/>
              <a:t>змінюватись</a:t>
            </a:r>
            <a:r>
              <a:rPr lang="ru-RU" dirty="0" smtClean="0"/>
              <a:t> </a:t>
            </a:r>
            <a:r>
              <a:rPr lang="ru-RU" dirty="0" err="1" smtClean="0"/>
              <a:t>дуже</a:t>
            </a:r>
            <a:r>
              <a:rPr lang="ru-RU" dirty="0" smtClean="0"/>
              <a:t> </a:t>
            </a:r>
            <a:r>
              <a:rPr lang="ru-RU" dirty="0" err="1" smtClean="0"/>
              <a:t>швидко</a:t>
            </a:r>
            <a:r>
              <a:rPr lang="ru-RU" dirty="0" smtClean="0"/>
              <a:t>, в </a:t>
            </a:r>
            <a:r>
              <a:rPr lang="ru-RU" dirty="0" err="1" smtClean="0"/>
              <a:t>інших</a:t>
            </a:r>
            <a:r>
              <a:rPr lang="ru-RU" dirty="0" smtClean="0"/>
              <a:t> – </a:t>
            </a:r>
            <a:r>
              <a:rPr lang="ru-RU" dirty="0" err="1" smtClean="0"/>
              <a:t>повільно</a:t>
            </a:r>
            <a:r>
              <a:rPr lang="ru-RU" dirty="0" smtClean="0"/>
              <a:t>. </a:t>
            </a:r>
            <a:r>
              <a:rPr lang="ru-RU" dirty="0" err="1" smtClean="0"/>
              <a:t>Іншими</a:t>
            </a:r>
            <a:r>
              <a:rPr lang="ru-RU" dirty="0" smtClean="0"/>
              <a:t> словами, </a:t>
            </a:r>
            <a:r>
              <a:rPr lang="ru-RU" dirty="0" err="1" smtClean="0"/>
              <a:t>змінні</a:t>
            </a:r>
            <a:r>
              <a:rPr lang="ru-RU" dirty="0" smtClean="0"/>
              <a:t> </a:t>
            </a:r>
            <a:r>
              <a:rPr lang="ru-RU" dirty="0" err="1" smtClean="0"/>
              <a:t>рухи</a:t>
            </a:r>
            <a:r>
              <a:rPr lang="ru-RU" dirty="0" smtClean="0"/>
              <a:t> </a:t>
            </a:r>
            <a:r>
              <a:rPr lang="ru-RU" dirty="0" err="1" smtClean="0"/>
              <a:t>можуть</a:t>
            </a:r>
            <a:r>
              <a:rPr lang="ru-RU" dirty="0" smtClean="0"/>
              <a:t> </a:t>
            </a:r>
            <a:r>
              <a:rPr lang="ru-RU" dirty="0" err="1" smtClean="0"/>
              <a:t>відбуватися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</a:t>
            </a:r>
            <a:r>
              <a:rPr lang="ru-RU" dirty="0" err="1" smtClean="0"/>
              <a:t>різними</a:t>
            </a:r>
            <a:r>
              <a:rPr lang="ru-RU" dirty="0" smtClean="0"/>
              <a:t> </a:t>
            </a:r>
            <a:r>
              <a:rPr lang="ru-RU" dirty="0" err="1" smtClean="0"/>
              <a:t>прискореннями</a:t>
            </a:r>
            <a:r>
              <a:rPr lang="ru-RU" dirty="0" smtClean="0"/>
              <a:t>.</a:t>
            </a:r>
            <a:endParaRPr lang="uk-UA" dirty="0"/>
          </a:p>
        </p:txBody>
      </p:sp>
      <p:pic>
        <p:nvPicPr>
          <p:cNvPr id="6146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786050" y="3786190"/>
            <a:ext cx="3104151" cy="1785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plus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500034" y="928670"/>
            <a:ext cx="8229600" cy="1779272"/>
          </a:xfrm>
        </p:spPr>
        <p:txBody>
          <a:bodyPr/>
          <a:lstStyle/>
          <a:p>
            <a:r>
              <a:rPr lang="uk-UA" dirty="0" smtClean="0"/>
              <a:t>Якщо тіло приймає участь у прямолінійному рівнозмінному русі, вздовж вісі Х, то рівняння швидкості рівнозмінного прямолінійного руху в проекціях на вісь Х записується так:</a:t>
            </a:r>
            <a:endParaRPr lang="uk-UA" dirty="0"/>
          </a:p>
        </p:txBody>
      </p:sp>
      <p:pic>
        <p:nvPicPr>
          <p:cNvPr id="7170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928794" y="3357562"/>
            <a:ext cx="5178773" cy="12818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cover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158" y="1000108"/>
            <a:ext cx="8229600" cy="1564958"/>
          </a:xfrm>
        </p:spPr>
        <p:txBody>
          <a:bodyPr/>
          <a:lstStyle/>
          <a:p>
            <a:r>
              <a:rPr lang="uk-UA" dirty="0" smtClean="0"/>
              <a:t>Залежність швидкості від часу у прямолінійному рівнозмінному русі графічно </a:t>
            </a:r>
            <a:r>
              <a:rPr lang="uk-UA" dirty="0" err="1" smtClean="0"/>
              <a:t>зображається</a:t>
            </a:r>
            <a:r>
              <a:rPr lang="uk-UA" dirty="0" smtClean="0"/>
              <a:t> прямою лінією</a:t>
            </a:r>
            <a:endParaRPr lang="uk-UA" dirty="0"/>
          </a:p>
        </p:txBody>
      </p:sp>
      <p:pic>
        <p:nvPicPr>
          <p:cNvPr id="819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805076" y="2928934"/>
            <a:ext cx="6847520" cy="22860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ransition>
    <p:diamond/>
  </p:transition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_rels/them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image" Target="../media/image3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Апекс">
  <a:themeElements>
    <a:clrScheme name="Апекс">
      <a:dk1>
        <a:sysClr val="windowText" lastClr="000000"/>
      </a:dk1>
      <a:lt1>
        <a:sysClr val="window" lastClr="FFFFFF"/>
      </a:lt1>
      <a:dk2>
        <a:srgbClr val="69676D"/>
      </a:dk2>
      <a:lt2>
        <a:srgbClr val="C9C2D1"/>
      </a:lt2>
      <a:accent1>
        <a:srgbClr val="CEB966"/>
      </a:accent1>
      <a:accent2>
        <a:srgbClr val="9CB084"/>
      </a:accent2>
      <a:accent3>
        <a:srgbClr val="6BB1C9"/>
      </a:accent3>
      <a:accent4>
        <a:srgbClr val="6585CF"/>
      </a:accent4>
      <a:accent5>
        <a:srgbClr val="7E6BC9"/>
      </a:accent5>
      <a:accent6>
        <a:srgbClr val="A379BB"/>
      </a:accent6>
      <a:hlink>
        <a:srgbClr val="410082"/>
      </a:hlink>
      <a:folHlink>
        <a:srgbClr val="932968"/>
      </a:folHlink>
    </a:clrScheme>
    <a:fontScheme name="Апекс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Апекс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Бумажная">
  <a:themeElements>
    <a:clrScheme name="Бумажная">
      <a:dk1>
        <a:sysClr val="windowText" lastClr="000000"/>
      </a:dk1>
      <a:lt1>
        <a:sysClr val="window" lastClr="FFFFFF"/>
      </a:lt1>
      <a:dk2>
        <a:srgbClr val="444D26"/>
      </a:dk2>
      <a:lt2>
        <a:srgbClr val="FEFAC9"/>
      </a:lt2>
      <a:accent1>
        <a:srgbClr val="A5B592"/>
      </a:accent1>
      <a:accent2>
        <a:srgbClr val="F3A447"/>
      </a:accent2>
      <a:accent3>
        <a:srgbClr val="E7BC29"/>
      </a:accent3>
      <a:accent4>
        <a:srgbClr val="D092A7"/>
      </a:accent4>
      <a:accent5>
        <a:srgbClr val="9C85C0"/>
      </a:accent5>
      <a:accent6>
        <a:srgbClr val="809EC2"/>
      </a:accent6>
      <a:hlink>
        <a:srgbClr val="8E58B6"/>
      </a:hlink>
      <a:folHlink>
        <a:srgbClr val="7F6F6F"/>
      </a:folHlink>
    </a:clrScheme>
    <a:fontScheme name="Бумажная">
      <a:maj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onstantia"/>
        <a:ea typeface=""/>
        <a:cs typeface=""/>
        <a:font script="Jpan" typeface="HG明朝E"/>
        <a:font script="Hang" typeface="궁서"/>
        <a:font script="Hans" typeface="华文新魏"/>
        <a:font script="Hant" typeface="標楷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Бумажная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55000"/>
                <a:alpha val="20000"/>
              </a:schemeClr>
              <a:schemeClr val="phClr">
                <a:tint val="40000"/>
                <a:shade val="90000"/>
                <a:satMod val="60000"/>
                <a:alpha val="20000"/>
              </a:schemeClr>
            </a:duotone>
          </a:blip>
          <a:tile tx="0" ty="0" sx="58000" sy="38000" flip="none" algn="tl"/>
        </a:blipFill>
        <a:blipFill>
          <a:blip xmlns:r="http://schemas.openxmlformats.org/officeDocument/2006/relationships" r:embed="rId2">
            <a:duotone>
              <a:schemeClr val="phClr">
                <a:shade val="12000"/>
                <a:satMod val="240000"/>
              </a:schemeClr>
              <a:schemeClr val="phClr">
                <a:tint val="6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69</TotalTime>
  <Words>227</Words>
  <PresentationFormat>Экран (4:3)</PresentationFormat>
  <Paragraphs>24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Поток</vt:lpstr>
      <vt:lpstr>Апекс</vt:lpstr>
      <vt:lpstr>Бумажная</vt:lpstr>
      <vt:lpstr>Презентація  на тему:</vt:lpstr>
      <vt:lpstr>Прямоліній рух </vt:lpstr>
      <vt:lpstr>Слайд 3</vt:lpstr>
      <vt:lpstr>Слайд 4</vt:lpstr>
      <vt:lpstr>Слайд 5</vt:lpstr>
      <vt:lpstr>Слайд 6</vt:lpstr>
      <vt:lpstr>Прискорення руху тіла</vt:lpstr>
      <vt:lpstr>Слайд 8</vt:lpstr>
      <vt:lpstr>Слайд 9</vt:lpstr>
      <vt:lpstr>Рівняння прямолінійного рівнозмінного руху</vt:lpstr>
      <vt:lpstr>Слайд 11</vt:lpstr>
      <vt:lpstr>Дякую за увагу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Призентація   на тему:</dc:title>
  <cp:lastModifiedBy>1</cp:lastModifiedBy>
  <cp:revision>9</cp:revision>
  <dcterms:modified xsi:type="dcterms:W3CDTF">2012-09-26T21:02:18Z</dcterms:modified>
</cp:coreProperties>
</file>