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14" r:id="rId3"/>
    <p:sldId id="257" r:id="rId4"/>
    <p:sldId id="258" r:id="rId5"/>
    <p:sldId id="315" r:id="rId6"/>
    <p:sldId id="259" r:id="rId7"/>
    <p:sldId id="288" r:id="rId8"/>
    <p:sldId id="260" r:id="rId9"/>
    <p:sldId id="263" r:id="rId10"/>
    <p:sldId id="262" r:id="rId11"/>
    <p:sldId id="289" r:id="rId12"/>
    <p:sldId id="264" r:id="rId13"/>
    <p:sldId id="265" r:id="rId14"/>
    <p:sldId id="290" r:id="rId15"/>
    <p:sldId id="267" r:id="rId16"/>
    <p:sldId id="268" r:id="rId17"/>
    <p:sldId id="291" r:id="rId18"/>
    <p:sldId id="316" r:id="rId19"/>
    <p:sldId id="271" r:id="rId20"/>
    <p:sldId id="272" r:id="rId21"/>
    <p:sldId id="273" r:id="rId22"/>
    <p:sldId id="274" r:id="rId23"/>
    <p:sldId id="275" r:id="rId24"/>
    <p:sldId id="276" r:id="rId25"/>
    <p:sldId id="317" r:id="rId26"/>
    <p:sldId id="279" r:id="rId27"/>
    <p:sldId id="261" r:id="rId28"/>
    <p:sldId id="281" r:id="rId29"/>
    <p:sldId id="286" r:id="rId30"/>
    <p:sldId id="287" r:id="rId31"/>
    <p:sldId id="318" r:id="rId32"/>
    <p:sldId id="293" r:id="rId33"/>
    <p:sldId id="294" r:id="rId34"/>
    <p:sldId id="296" r:id="rId35"/>
    <p:sldId id="295" r:id="rId36"/>
    <p:sldId id="297" r:id="rId37"/>
    <p:sldId id="319" r:id="rId38"/>
    <p:sldId id="298" r:id="rId39"/>
    <p:sldId id="299" r:id="rId40"/>
    <p:sldId id="300" r:id="rId41"/>
    <p:sldId id="301" r:id="rId42"/>
    <p:sldId id="302" r:id="rId43"/>
    <p:sldId id="320" r:id="rId44"/>
    <p:sldId id="304" r:id="rId45"/>
    <p:sldId id="305" r:id="rId46"/>
    <p:sldId id="306" r:id="rId47"/>
    <p:sldId id="307" r:id="rId48"/>
    <p:sldId id="321" r:id="rId49"/>
    <p:sldId id="308" r:id="rId50"/>
    <p:sldId id="309" r:id="rId51"/>
    <p:sldId id="310" r:id="rId52"/>
    <p:sldId id="311" r:id="rId53"/>
    <p:sldId id="312" r:id="rId54"/>
    <p:sldId id="313" r:id="rId55"/>
    <p:sldId id="322" r:id="rId5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8" d="100"/>
          <a:sy n="58" d="100"/>
        </p:scale>
        <p:origin x="-1158"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50AB444F-C7C9-4BBE-BA25-3FF21F4B9D00}" type="datetimeFigureOut">
              <a:rPr lang="ru-RU" smtClean="0"/>
              <a:t>10.02.2015</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29" name="Номер слайда 28"/>
          <p:cNvSpPr>
            <a:spLocks noGrp="1"/>
          </p:cNvSpPr>
          <p:nvPr>
            <p:ph type="sldNum" sz="quarter" idx="12"/>
          </p:nvPr>
        </p:nvSpPr>
        <p:spPr/>
        <p:txBody>
          <a:bodyPr/>
          <a:lstStyle/>
          <a:p>
            <a:fld id="{4913539B-5041-401F-A880-622285C82712}" type="slidenum">
              <a:rPr lang="ru-RU" smtClean="0"/>
              <a:t>‹#›</a:t>
            </a:fld>
            <a:endParaRPr lang="ru-RU"/>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transition>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0AB444F-C7C9-4BBE-BA25-3FF21F4B9D00}" type="datetimeFigureOut">
              <a:rPr lang="ru-RU" smtClean="0"/>
              <a:t>10.02.2015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13539B-5041-401F-A880-622285C82712}" type="slidenum">
              <a:rPr lang="ru-RU" smtClean="0"/>
              <a:t>‹#›</a:t>
            </a:fld>
            <a:endParaRPr lang="ru-RU"/>
          </a:p>
        </p:txBody>
      </p:sp>
    </p:spTree>
  </p:cSld>
  <p:clrMapOvr>
    <a:masterClrMapping/>
  </p:clrMapOvr>
  <p:transition>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0AB444F-C7C9-4BBE-BA25-3FF21F4B9D00}" type="datetimeFigureOut">
              <a:rPr lang="ru-RU" smtClean="0"/>
              <a:t>10.02.2015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13539B-5041-401F-A880-622285C82712}" type="slidenum">
              <a:rPr lang="ru-RU" smtClean="0"/>
              <a:t>‹#›</a:t>
            </a:fld>
            <a:endParaRPr lang="ru-RU"/>
          </a:p>
        </p:txBody>
      </p:sp>
    </p:spTree>
  </p:cSld>
  <p:clrMapOvr>
    <a:masterClrMapping/>
  </p:clrMapOvr>
  <p:transition>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0AB444F-C7C9-4BBE-BA25-3FF21F4B9D00}" type="datetimeFigureOut">
              <a:rPr lang="ru-RU" smtClean="0"/>
              <a:t>10.02.2015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13539B-5041-401F-A880-622285C82712}" type="slidenum">
              <a:rPr lang="ru-RU" smtClean="0"/>
              <a:t>‹#›</a:t>
            </a:fld>
            <a:endParaRPr lang="ru-RU"/>
          </a:p>
        </p:txBody>
      </p:sp>
    </p:spTree>
  </p:cSld>
  <p:clrMapOvr>
    <a:masterClrMapping/>
  </p:clrMapOvr>
  <p:transition>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0AB444F-C7C9-4BBE-BA25-3FF21F4B9D00}" type="datetimeFigureOut">
              <a:rPr lang="ru-RU" smtClean="0"/>
              <a:t>10.02.2015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7924800" y="6416675"/>
            <a:ext cx="762000" cy="365125"/>
          </a:xfrm>
        </p:spPr>
        <p:txBody>
          <a:bodyPr/>
          <a:lstStyle/>
          <a:p>
            <a:fld id="{4913539B-5041-401F-A880-622285C82712}" type="slidenum">
              <a:rPr lang="ru-RU" smtClean="0"/>
              <a:t>‹#›</a:t>
            </a:fld>
            <a:endParaRPr lang="ru-RU"/>
          </a:p>
        </p:txBody>
      </p:sp>
    </p:spTree>
  </p:cSld>
  <p:clrMapOvr>
    <a:masterClrMapping/>
  </p:clrMapOvr>
  <p:transition>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0AB444F-C7C9-4BBE-BA25-3FF21F4B9D00}" type="datetimeFigureOut">
              <a:rPr lang="ru-RU" smtClean="0"/>
              <a:t>10.02.2015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13539B-5041-401F-A880-622285C82712}" type="slidenum">
              <a:rPr lang="ru-RU" smtClean="0"/>
              <a:t>‹#›</a:t>
            </a:fld>
            <a:endParaRPr lang="ru-RU"/>
          </a:p>
        </p:txBody>
      </p:sp>
    </p:spTree>
  </p:cSld>
  <p:clrMapOvr>
    <a:masterClrMapping/>
  </p:clrMapOvr>
  <p:transition>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50AB444F-C7C9-4BBE-BA25-3FF21F4B9D00}" type="datetimeFigureOut">
              <a:rPr lang="ru-RU" smtClean="0"/>
              <a:t>10.02.2015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913539B-5041-401F-A880-622285C82712}" type="slidenum">
              <a:rPr lang="ru-RU" smtClean="0"/>
              <a:t>‹#›</a:t>
            </a:fld>
            <a:endParaRPr lang="ru-RU"/>
          </a:p>
        </p:txBody>
      </p:sp>
    </p:spTree>
  </p:cSld>
  <p:clrMapOvr>
    <a:masterClrMapping/>
  </p:clrMapOvr>
  <p:transition>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0AB444F-C7C9-4BBE-BA25-3FF21F4B9D00}" type="datetimeFigureOut">
              <a:rPr lang="ru-RU" smtClean="0"/>
              <a:t>10.02.2015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913539B-5041-401F-A880-622285C82712}" type="slidenum">
              <a:rPr lang="ru-RU" smtClean="0"/>
              <a:t>‹#›</a:t>
            </a:fld>
            <a:endParaRPr lang="ru-RU"/>
          </a:p>
        </p:txBody>
      </p:sp>
    </p:spTree>
  </p:cSld>
  <p:clrMapOvr>
    <a:masterClrMapping/>
  </p:clrMapOvr>
  <p:transition>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0AB444F-C7C9-4BBE-BA25-3FF21F4B9D00}" type="datetimeFigureOut">
              <a:rPr lang="ru-RU" smtClean="0"/>
              <a:t>10.02.2015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913539B-5041-401F-A880-622285C82712}" type="slidenum">
              <a:rPr lang="ru-RU" smtClean="0"/>
              <a:t>‹#›</a:t>
            </a:fld>
            <a:endParaRPr lang="ru-RU"/>
          </a:p>
        </p:txBody>
      </p:sp>
    </p:spTree>
  </p:cSld>
  <p:clrMapOvr>
    <a:masterClrMapping/>
  </p:clrMapOvr>
  <p:transition>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0AB444F-C7C9-4BBE-BA25-3FF21F4B9D00}" type="datetimeFigureOut">
              <a:rPr lang="ru-RU" smtClean="0"/>
              <a:t>10.02.2015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13539B-5041-401F-A880-622285C82712}" type="slidenum">
              <a:rPr lang="ru-RU" smtClean="0"/>
              <a:t>‹#›</a:t>
            </a:fld>
            <a:endParaRPr lang="ru-RU"/>
          </a:p>
        </p:txBody>
      </p:sp>
    </p:spTree>
  </p:cSld>
  <p:clrMapOvr>
    <a:masterClrMapping/>
  </p:clrMapOvr>
  <p:transition>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0AB444F-C7C9-4BBE-BA25-3FF21F4B9D00}" type="datetimeFigureOut">
              <a:rPr lang="ru-RU" smtClean="0"/>
              <a:t>10.02.2015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13539B-5041-401F-A880-622285C82712}" type="slidenum">
              <a:rPr lang="ru-RU" smtClean="0"/>
              <a:t>‹#›</a:t>
            </a:fld>
            <a:endParaRPr lang="ru-RU"/>
          </a:p>
        </p:txBody>
      </p:sp>
    </p:spTree>
  </p:cSld>
  <p:clrMapOvr>
    <a:masterClrMapping/>
  </p:clrMapOvr>
  <p:transition>
    <p:circl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7000" r="-17000"/>
          </a:stretch>
        </a:blipFill>
        <a:effectLst/>
      </p:bgPr>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50AB444F-C7C9-4BBE-BA25-3FF21F4B9D00}" type="datetimeFigureOut">
              <a:rPr lang="ru-RU" smtClean="0"/>
              <a:t>10.02.2015</a:t>
            </a:fld>
            <a:endParaRPr lang="ru-RU"/>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4913539B-5041-401F-A880-622285C82712}"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circle/>
  </p:transition>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22030" y="1371600"/>
            <a:ext cx="8229600" cy="2417440"/>
          </a:xfrm>
        </p:spPr>
        <p:txBody>
          <a:bodyPr>
            <a:normAutofit/>
          </a:bodyPr>
          <a:lstStyle/>
          <a:p>
            <a:r>
              <a:rPr lang="ru-RU" dirty="0" smtClean="0"/>
              <a:t>Малые тела Солнечной </a:t>
            </a:r>
            <a:r>
              <a:rPr lang="ru-RU" dirty="0" smtClean="0"/>
              <a:t>системы</a:t>
            </a:r>
            <a:endParaRPr lang="ru-RU" dirty="0"/>
          </a:p>
        </p:txBody>
      </p:sp>
      <p:sp>
        <p:nvSpPr>
          <p:cNvPr id="3" name="Подзаголовок 2"/>
          <p:cNvSpPr>
            <a:spLocks noGrp="1"/>
          </p:cNvSpPr>
          <p:nvPr>
            <p:ph type="subTitle" idx="1"/>
          </p:nvPr>
        </p:nvSpPr>
        <p:spPr>
          <a:xfrm>
            <a:off x="1259632" y="5005122"/>
            <a:ext cx="7488832" cy="1852878"/>
          </a:xfrm>
          <a:noFill/>
        </p:spPr>
        <p:txBody>
          <a:bodyPr>
            <a:normAutofit/>
          </a:bodyPr>
          <a:lstStyle/>
          <a:p>
            <a:pPr algn="r"/>
            <a:r>
              <a:rPr lang="ru-RU" dirty="0" smtClean="0">
                <a:solidFill>
                  <a:srgbClr val="FFFF99"/>
                </a:solidFill>
              </a:rPr>
              <a:t>Работа выполнена ученицами 11-А класса</a:t>
            </a:r>
          </a:p>
          <a:p>
            <a:pPr algn="r"/>
            <a:r>
              <a:rPr lang="ru-RU" dirty="0" err="1" smtClean="0">
                <a:solidFill>
                  <a:srgbClr val="FFFF99"/>
                </a:solidFill>
              </a:rPr>
              <a:t>Мифтаховой</a:t>
            </a:r>
            <a:r>
              <a:rPr lang="ru-RU" dirty="0" smtClean="0">
                <a:solidFill>
                  <a:srgbClr val="FFFF99"/>
                </a:solidFill>
              </a:rPr>
              <a:t> Дианой</a:t>
            </a:r>
          </a:p>
          <a:p>
            <a:pPr algn="r"/>
            <a:r>
              <a:rPr lang="ru-RU" dirty="0" smtClean="0">
                <a:solidFill>
                  <a:srgbClr val="FFFF99"/>
                </a:solidFill>
              </a:rPr>
              <a:t>и </a:t>
            </a:r>
            <a:r>
              <a:rPr lang="ru-RU" dirty="0" err="1" smtClean="0">
                <a:solidFill>
                  <a:srgbClr val="FFFF99"/>
                </a:solidFill>
              </a:rPr>
              <a:t>Илюк</a:t>
            </a:r>
            <a:r>
              <a:rPr lang="ru-RU" dirty="0" smtClean="0">
                <a:solidFill>
                  <a:srgbClr val="FFFF99"/>
                </a:solidFill>
              </a:rPr>
              <a:t> Ириной</a:t>
            </a:r>
          </a:p>
        </p:txBody>
      </p:sp>
    </p:spTree>
  </p:cSld>
  <p:clrMapOvr>
    <a:masterClrMapping/>
  </p:clrMapOvr>
  <p:transition>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57200" y="1124744"/>
            <a:ext cx="8229600" cy="5184616"/>
          </a:xfrm>
          <a:solidFill>
            <a:schemeClr val="bg1">
              <a:alpha val="51000"/>
            </a:schemeClr>
          </a:solidFill>
        </p:spPr>
        <p:txBody>
          <a:bodyPr>
            <a:normAutofit/>
          </a:bodyPr>
          <a:lstStyle/>
          <a:p>
            <a:r>
              <a:rPr lang="ru-RU" dirty="0"/>
              <a:t>За </a:t>
            </a:r>
            <a:r>
              <a:rPr lang="ru-RU" dirty="0" smtClean="0"/>
              <a:t>орбитой Нептуна </a:t>
            </a:r>
            <a:r>
              <a:rPr lang="ru-RU" dirty="0"/>
              <a:t>обнаружено несколько небесных тел с размерами 100-200 км. Видимо, там тоже располагается пояс астероидов. Он назван поясом </a:t>
            </a:r>
            <a:r>
              <a:rPr lang="ru-RU" dirty="0" err="1"/>
              <a:t>Койпера</a:t>
            </a:r>
            <a:r>
              <a:rPr lang="ru-RU" dirty="0"/>
              <a:t>. Объекты пояса имеют состав, схожий с кометным. Орбита Плутона проходит уже внутри этого пояса. Более того, все больше ведется разговоров о том, что и сам Плутон лучше "уволить" из планет и причислить к объектам пояса </a:t>
            </a:r>
            <a:r>
              <a:rPr lang="ru-RU" dirty="0" err="1"/>
              <a:t>Койпера</a:t>
            </a:r>
            <a:r>
              <a:rPr lang="ru-RU" dirty="0"/>
              <a:t>. Больно уж Плутон маленький.</a:t>
            </a:r>
          </a:p>
          <a:p>
            <a:endParaRPr lang="ru-RU" dirty="0"/>
          </a:p>
        </p:txBody>
      </p:sp>
    </p:spTree>
  </p:cSld>
  <p:clrMapOvr>
    <a:masterClrMapping/>
  </p:clrMapOvr>
  <p:transition>
    <p:circl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59394" name="Picture 2" descr="http://artefact2007.files.wordpress.com/2010/10/6aec4a2fb85b522edf02c5ae2b2d9e64.jpg"/>
          <p:cNvPicPr>
            <a:picLocks noChangeAspect="1" noChangeArrowheads="1"/>
          </p:cNvPicPr>
          <p:nvPr/>
        </p:nvPicPr>
        <p:blipFill>
          <a:blip r:embed="rId2" cstate="print"/>
          <a:srcRect/>
          <a:stretch>
            <a:fillRect/>
          </a:stretch>
        </p:blipFill>
        <p:spPr bwMode="auto">
          <a:xfrm>
            <a:off x="611560" y="332656"/>
            <a:ext cx="8064896" cy="6046030"/>
          </a:xfrm>
          <a:prstGeom prst="rect">
            <a:avLst/>
          </a:prstGeom>
          <a:noFill/>
        </p:spPr>
      </p:pic>
    </p:spTree>
  </p:cSld>
  <p:clrMapOvr>
    <a:masterClrMapping/>
  </p:clrMapOvr>
  <p:transition>
    <p:circl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i="1" dirty="0"/>
              <a:t>Открытие </a:t>
            </a:r>
            <a:r>
              <a:rPr lang="ru-RU" i="1" dirty="0" smtClean="0"/>
              <a:t>астероидов</a:t>
            </a:r>
            <a:endParaRPr lang="ru-RU" dirty="0"/>
          </a:p>
        </p:txBody>
      </p:sp>
      <p:sp>
        <p:nvSpPr>
          <p:cNvPr id="3" name="Содержимое 2"/>
          <p:cNvSpPr>
            <a:spLocks noGrp="1"/>
          </p:cNvSpPr>
          <p:nvPr>
            <p:ph idx="1"/>
          </p:nvPr>
        </p:nvSpPr>
        <p:spPr>
          <a:solidFill>
            <a:schemeClr val="bg1">
              <a:alpha val="56000"/>
            </a:schemeClr>
          </a:solidFill>
        </p:spPr>
        <p:txBody>
          <a:bodyPr/>
          <a:lstStyle/>
          <a:p>
            <a:r>
              <a:rPr lang="ru-RU" dirty="0"/>
              <a:t>Поиски большой планеты меду Марсом и Юпитером не привели в 18-м веке к успехам. В 1801-м году, в первую же ночь очередного столетия, итальянец </a:t>
            </a:r>
            <a:r>
              <a:rPr lang="ru-RU" dirty="0" err="1"/>
              <a:t>Пиацци</a:t>
            </a:r>
            <a:r>
              <a:rPr lang="ru-RU" dirty="0"/>
              <a:t>  открыл первый астероид - Цереру, самый большой из всех малых планет.</a:t>
            </a:r>
          </a:p>
        </p:txBody>
      </p:sp>
      <p:pic>
        <p:nvPicPr>
          <p:cNvPr id="23554" name="Picture 2" descr="http://www.chuchotezvous.ru/images/stories/disasters/natural-disasters/ceres.jpg"/>
          <p:cNvPicPr>
            <a:picLocks noChangeAspect="1" noChangeArrowheads="1"/>
          </p:cNvPicPr>
          <p:nvPr/>
        </p:nvPicPr>
        <p:blipFill>
          <a:blip r:embed="rId2" cstate="print"/>
          <a:srcRect t="9449" r="15118" b="1890"/>
          <a:stretch>
            <a:fillRect/>
          </a:stretch>
        </p:blipFill>
        <p:spPr bwMode="auto">
          <a:xfrm>
            <a:off x="3923928" y="3861048"/>
            <a:ext cx="2512736" cy="2624575"/>
          </a:xfrm>
          <a:prstGeom prst="rect">
            <a:avLst/>
          </a:prstGeom>
          <a:noFill/>
        </p:spPr>
      </p:pic>
    </p:spTree>
  </p:cSld>
  <p:clrMapOvr>
    <a:masterClrMapping/>
  </p:clrMapOvr>
  <p:transition>
    <p:circl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57200" y="476672"/>
            <a:ext cx="8229600" cy="6048672"/>
          </a:xfrm>
          <a:solidFill>
            <a:schemeClr val="bg1">
              <a:alpha val="55000"/>
            </a:schemeClr>
          </a:solidFill>
        </p:spPr>
        <p:txBody>
          <a:bodyPr>
            <a:normAutofit/>
          </a:bodyPr>
          <a:lstStyle/>
          <a:p>
            <a:pPr algn="ctr"/>
            <a:r>
              <a:rPr lang="ru-RU" sz="3200" dirty="0"/>
              <a:t>За  последующие шесть с небольшим лет были открыты Паллада, Юнона и Веста </a:t>
            </a:r>
            <a:r>
              <a:rPr lang="ru-RU" sz="3200" dirty="0" smtClean="0"/>
              <a:t>- самый</a:t>
            </a:r>
            <a:r>
              <a:rPr lang="ru-RU" sz="3200" dirty="0"/>
              <a:t>  яркий астероид, который иногда </a:t>
            </a:r>
            <a:r>
              <a:rPr lang="ru-RU" sz="3200" dirty="0" smtClean="0"/>
              <a:t>даже</a:t>
            </a:r>
            <a:r>
              <a:rPr lang="ru-RU" sz="3200" dirty="0"/>
              <a:t>  можно  наблюдать  невооруженным  глазом, как, например, в </a:t>
            </a:r>
            <a:r>
              <a:rPr lang="ru-RU" sz="3200" dirty="0" smtClean="0"/>
              <a:t>июле 2000-го года</a:t>
            </a:r>
            <a:r>
              <a:rPr lang="ru-RU" sz="3200" dirty="0"/>
              <a:t>. </a:t>
            </a:r>
          </a:p>
        </p:txBody>
      </p:sp>
      <p:pic>
        <p:nvPicPr>
          <p:cNvPr id="22530" name="Picture 2" descr="http://narodniymir.ru/uploads/posts/2012-06/s_27ad19ee22a.jpg"/>
          <p:cNvPicPr>
            <a:picLocks noChangeAspect="1" noChangeArrowheads="1"/>
          </p:cNvPicPr>
          <p:nvPr/>
        </p:nvPicPr>
        <p:blipFill>
          <a:blip r:embed="rId2" cstate="print"/>
          <a:srcRect/>
          <a:stretch>
            <a:fillRect/>
          </a:stretch>
        </p:blipFill>
        <p:spPr bwMode="auto">
          <a:xfrm>
            <a:off x="971600" y="3789040"/>
            <a:ext cx="3024336" cy="2287977"/>
          </a:xfrm>
          <a:prstGeom prst="rect">
            <a:avLst/>
          </a:prstGeom>
          <a:noFill/>
        </p:spPr>
      </p:pic>
    </p:spTree>
  </p:cSld>
  <p:clrMapOvr>
    <a:masterClrMapping/>
  </p:clrMapOvr>
  <p:transition>
    <p:circl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60420" name="Picture 4" descr="http://files.school-collection.edu.ru/dlrstore/3aba517b-1e22-a183-6857-18551dcf3b56/objects/1959.jpg"/>
          <p:cNvPicPr>
            <a:picLocks noChangeAspect="1" noChangeArrowheads="1"/>
          </p:cNvPicPr>
          <p:nvPr/>
        </p:nvPicPr>
        <p:blipFill>
          <a:blip r:embed="rId2" cstate="print"/>
          <a:srcRect/>
          <a:stretch>
            <a:fillRect/>
          </a:stretch>
        </p:blipFill>
        <p:spPr bwMode="auto">
          <a:xfrm>
            <a:off x="683568" y="332656"/>
            <a:ext cx="7920880" cy="5940660"/>
          </a:xfrm>
          <a:prstGeom prst="rect">
            <a:avLst/>
          </a:prstGeom>
          <a:noFill/>
        </p:spPr>
      </p:pic>
    </p:spTree>
  </p:cSld>
  <p:clrMapOvr>
    <a:masterClrMapping/>
  </p:clrMapOvr>
  <p:transition>
    <p:circl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332656"/>
            <a:ext cx="8229600" cy="1828800"/>
          </a:xfrm>
          <a:solidFill>
            <a:schemeClr val="bg1">
              <a:alpha val="55000"/>
            </a:schemeClr>
          </a:solidFill>
        </p:spPr>
        <p:txBody>
          <a:bodyPr>
            <a:normAutofit/>
          </a:bodyPr>
          <a:lstStyle/>
          <a:p>
            <a:pPr algn="ctr"/>
            <a:r>
              <a:rPr lang="ru-RU" sz="3200" dirty="0"/>
              <a:t>Сейчас уже известно несколько тысяч астероидов, для многих из них рассчитаны точные орбиты.</a:t>
            </a:r>
          </a:p>
          <a:p>
            <a:pPr algn="ctr"/>
            <a:endParaRPr lang="ru-RU" sz="3200" dirty="0"/>
          </a:p>
        </p:txBody>
      </p:sp>
    </p:spTree>
  </p:cSld>
  <p:clrMapOvr>
    <a:masterClrMapping/>
  </p:clrMapOvr>
  <p:transition>
    <p:circl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57200" y="332656"/>
            <a:ext cx="8229600" cy="2232248"/>
          </a:xfrm>
          <a:solidFill>
            <a:schemeClr val="bg1">
              <a:alpha val="52000"/>
            </a:schemeClr>
          </a:solidFill>
        </p:spPr>
        <p:txBody>
          <a:bodyPr>
            <a:normAutofit/>
          </a:bodyPr>
          <a:lstStyle/>
          <a:p>
            <a:pPr algn="ctr"/>
            <a:r>
              <a:rPr lang="ru-RU" sz="3200" dirty="0"/>
              <a:t>Поиски астероидов в наше время ведутся, в основном,  астрономами-любителями с помощью </a:t>
            </a:r>
            <a:r>
              <a:rPr lang="ru-RU" sz="3200" dirty="0" err="1"/>
              <a:t>фотопластин</a:t>
            </a:r>
            <a:r>
              <a:rPr lang="ru-RU" sz="3200" dirty="0"/>
              <a:t>. Астрофотографии делают двумя способами. </a:t>
            </a:r>
          </a:p>
          <a:p>
            <a:pPr algn="ctr"/>
            <a:endParaRPr lang="ru-RU" sz="3200" dirty="0"/>
          </a:p>
        </p:txBody>
      </p:sp>
      <p:pic>
        <p:nvPicPr>
          <p:cNvPr id="19458" name="Picture 2" descr="http://upload.wikimedia.org/wikipedia/ru/1/10/%D0%A2%D0%90%D0%9B-100_%D0%B8_%D0%9B%D1%83%D0%BD%D0%B0.jpg"/>
          <p:cNvPicPr>
            <a:picLocks noChangeAspect="1" noChangeArrowheads="1"/>
          </p:cNvPicPr>
          <p:nvPr/>
        </p:nvPicPr>
        <p:blipFill>
          <a:blip r:embed="rId2" cstate="print"/>
          <a:srcRect/>
          <a:stretch>
            <a:fillRect/>
          </a:stretch>
        </p:blipFill>
        <p:spPr bwMode="auto">
          <a:xfrm>
            <a:off x="2123728" y="2564904"/>
            <a:ext cx="4953000" cy="3709798"/>
          </a:xfrm>
          <a:prstGeom prst="rect">
            <a:avLst/>
          </a:prstGeom>
          <a:noFill/>
        </p:spPr>
      </p:pic>
    </p:spTree>
  </p:cSld>
  <p:clrMapOvr>
    <a:masterClrMapping/>
  </p:clrMapOvr>
  <p:transition>
    <p:circl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395536" y="548680"/>
            <a:ext cx="5400600" cy="5904696"/>
          </a:xfrm>
          <a:solidFill>
            <a:schemeClr val="bg1">
              <a:alpha val="50000"/>
            </a:schemeClr>
          </a:solidFill>
        </p:spPr>
        <p:txBody>
          <a:bodyPr>
            <a:normAutofit/>
          </a:bodyPr>
          <a:lstStyle/>
          <a:p>
            <a:pPr algn="ctr">
              <a:buNone/>
            </a:pPr>
            <a:r>
              <a:rPr lang="ru-RU" dirty="0" smtClean="0"/>
              <a:t>Один из них происходит так: телескоп </a:t>
            </a:r>
            <a:r>
              <a:rPr lang="ru-RU" dirty="0" smtClean="0"/>
              <a:t>во время </a:t>
            </a:r>
            <a:r>
              <a:rPr lang="ru-RU" dirty="0" smtClean="0"/>
              <a:t>экспозиции ведут в направлении</a:t>
            </a:r>
            <a:r>
              <a:rPr lang="ru-RU" dirty="0" smtClean="0"/>
              <a:t>  предполагаемого движения астероида. В этом случае, звезды выходят как черточки, а астероид либо как точка, в  идеале,  либо как черточка, отличающаяся от звезд размерами и ориентацией.</a:t>
            </a:r>
            <a:endParaRPr lang="ru-RU" dirty="0"/>
          </a:p>
        </p:txBody>
      </p:sp>
      <p:pic>
        <p:nvPicPr>
          <p:cNvPr id="61442" name="Picture 2" descr="http://i.gyazo.com/de2a3a5ddbf3b622204cec428499127e.png"/>
          <p:cNvPicPr>
            <a:picLocks noChangeAspect="1" noChangeArrowheads="1"/>
          </p:cNvPicPr>
          <p:nvPr/>
        </p:nvPicPr>
        <p:blipFill>
          <a:blip r:embed="rId2" cstate="print"/>
          <a:srcRect/>
          <a:stretch>
            <a:fillRect/>
          </a:stretch>
        </p:blipFill>
        <p:spPr bwMode="auto">
          <a:xfrm>
            <a:off x="6516216" y="2060848"/>
            <a:ext cx="2016224" cy="2613624"/>
          </a:xfrm>
          <a:prstGeom prst="rect">
            <a:avLst/>
          </a:prstGeom>
          <a:noFill/>
        </p:spPr>
      </p:pic>
    </p:spTree>
  </p:cSld>
  <p:clrMapOvr>
    <a:masterClrMapping/>
  </p:clrMapOvr>
  <p:transition>
    <p:circl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844824"/>
            <a:ext cx="9011344" cy="2722314"/>
          </a:xfrm>
        </p:spPr>
        <p:txBody>
          <a:bodyPr>
            <a:normAutofit/>
          </a:bodyPr>
          <a:lstStyle/>
          <a:p>
            <a:r>
              <a:rPr lang="ru-RU" sz="6000" dirty="0" smtClean="0"/>
              <a:t> </a:t>
            </a:r>
            <a:r>
              <a:rPr lang="ru-RU" sz="6000" dirty="0" smtClean="0"/>
              <a:t>ТАЙНЫ </a:t>
            </a:r>
            <a:br>
              <a:rPr lang="ru-RU" sz="6000" dirty="0" smtClean="0"/>
            </a:br>
            <a:r>
              <a:rPr lang="ru-RU" sz="6000" dirty="0" smtClean="0"/>
              <a:t>АСТЕРОИДОВ</a:t>
            </a:r>
            <a:endParaRPr lang="ru-RU" sz="6000" dirty="0"/>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ТАЙНЫ АСТЕРОИДОВ</a:t>
            </a:r>
          </a:p>
        </p:txBody>
      </p:sp>
      <p:sp>
        <p:nvSpPr>
          <p:cNvPr id="3" name="Содержимое 2"/>
          <p:cNvSpPr>
            <a:spLocks noGrp="1"/>
          </p:cNvSpPr>
          <p:nvPr>
            <p:ph idx="1"/>
          </p:nvPr>
        </p:nvSpPr>
        <p:spPr>
          <a:solidFill>
            <a:schemeClr val="bg1">
              <a:alpha val="47000"/>
            </a:schemeClr>
          </a:solidFill>
        </p:spPr>
        <p:txBody>
          <a:bodyPr>
            <a:normAutofit/>
          </a:bodyPr>
          <a:lstStyle/>
          <a:p>
            <a:r>
              <a:rPr lang="ru-RU" dirty="0"/>
              <a:t>В Солнечной системе открыто и описано несколько сотен тысяч астероидов. 26 астероидов превышают 200 км в диаметре. Из астероидов свыше 100 км предположительно известно 99%, от 10 до 100 км - примерно половина. Астероидов размером около 1 км - порядка миллиона.</a:t>
            </a:r>
          </a:p>
          <a:p>
            <a:r>
              <a:rPr lang="ru-RU" dirty="0"/>
              <a:t>Общая масса известных астероидов меньше массы Луны.</a:t>
            </a:r>
          </a:p>
          <a:p>
            <a:endParaRPr lang="ru-RU" dirty="0"/>
          </a:p>
        </p:txBody>
      </p:sp>
    </p:spTree>
  </p:cSld>
  <p:clrMapOvr>
    <a:masterClrMapping/>
  </p:clrMapOvr>
  <p:transition>
    <p:circl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844824"/>
            <a:ext cx="9011344" cy="2722314"/>
          </a:xfrm>
        </p:spPr>
        <p:txBody>
          <a:bodyPr>
            <a:normAutofit/>
          </a:bodyPr>
          <a:lstStyle/>
          <a:p>
            <a:r>
              <a:rPr lang="ru-RU" sz="6000" dirty="0" smtClean="0"/>
              <a:t>АСТЕРОИДЫ</a:t>
            </a:r>
            <a:endParaRPr lang="ru-RU" sz="6000" dirty="0"/>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57200" y="404664"/>
            <a:ext cx="8229600" cy="5904696"/>
          </a:xfrm>
          <a:solidFill>
            <a:schemeClr val="bg1">
              <a:alpha val="51000"/>
            </a:schemeClr>
          </a:solidFill>
        </p:spPr>
        <p:txBody>
          <a:bodyPr/>
          <a:lstStyle/>
          <a:p>
            <a:r>
              <a:rPr lang="ru-RU" dirty="0"/>
              <a:t>Крупнейший из астероидов - Церера (933 км в диаметре и 25% их общей массы). Три следующих по величине - Паллада, Веста и </a:t>
            </a:r>
            <a:r>
              <a:rPr lang="ru-RU" dirty="0" err="1"/>
              <a:t>Гигейя</a:t>
            </a:r>
            <a:r>
              <a:rPr lang="ru-RU" dirty="0"/>
              <a:t> - от 400 до 525 км, остальные - менее 340.</a:t>
            </a:r>
          </a:p>
          <a:p>
            <a:endParaRPr lang="ru-RU" dirty="0"/>
          </a:p>
        </p:txBody>
      </p:sp>
      <p:pic>
        <p:nvPicPr>
          <p:cNvPr id="15362" name="Picture 2" descr="http://astro.uni-altai.ru/lecture/files/SmallBodiesOfSolarSystem/LargeAsteroids.jpg"/>
          <p:cNvPicPr>
            <a:picLocks noChangeAspect="1" noChangeArrowheads="1"/>
          </p:cNvPicPr>
          <p:nvPr/>
        </p:nvPicPr>
        <p:blipFill>
          <a:blip r:embed="rId2" cstate="print"/>
          <a:srcRect/>
          <a:stretch>
            <a:fillRect/>
          </a:stretch>
        </p:blipFill>
        <p:spPr bwMode="auto">
          <a:xfrm>
            <a:off x="1691680" y="2708920"/>
            <a:ext cx="5688632" cy="3609976"/>
          </a:xfrm>
          <a:prstGeom prst="rect">
            <a:avLst/>
          </a:prstGeom>
          <a:noFill/>
        </p:spPr>
      </p:pic>
    </p:spTree>
  </p:cSld>
  <p:clrMapOvr>
    <a:masterClrMapping/>
  </p:clrMapOvr>
  <p:transition>
    <p:circl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57200" y="548680"/>
            <a:ext cx="8229600" cy="5760680"/>
          </a:xfrm>
          <a:solidFill>
            <a:schemeClr val="bg1">
              <a:alpha val="56000"/>
            </a:schemeClr>
          </a:solidFill>
        </p:spPr>
        <p:txBody>
          <a:bodyPr>
            <a:normAutofit fontScale="92500" lnSpcReduction="10000"/>
          </a:bodyPr>
          <a:lstStyle/>
          <a:p>
            <a:pPr>
              <a:buNone/>
            </a:pPr>
            <a:r>
              <a:rPr lang="ru-RU" dirty="0"/>
              <a:t>Астероиды классифицируют по спектру (а значит, </a:t>
            </a:r>
            <a:r>
              <a:rPr lang="ru-RU" dirty="0" smtClean="0"/>
              <a:t>и</a:t>
            </a:r>
          </a:p>
          <a:p>
            <a:pPr>
              <a:buNone/>
            </a:pPr>
            <a:r>
              <a:rPr lang="ru-RU" dirty="0" smtClean="0"/>
              <a:t>химическому </a:t>
            </a:r>
            <a:r>
              <a:rPr lang="ru-RU" dirty="0"/>
              <a:t>составу) и альбедо (</a:t>
            </a:r>
            <a:r>
              <a:rPr lang="ru-RU" dirty="0" smtClean="0"/>
              <a:t>отражательной</a:t>
            </a:r>
          </a:p>
          <a:p>
            <a:pPr>
              <a:buNone/>
            </a:pPr>
            <a:r>
              <a:rPr lang="ru-RU" dirty="0" smtClean="0"/>
              <a:t>способности</a:t>
            </a:r>
            <a:r>
              <a:rPr lang="ru-RU" dirty="0"/>
              <a:t>):</a:t>
            </a:r>
          </a:p>
          <a:p>
            <a:pPr lvl="0"/>
            <a:r>
              <a:rPr lang="ru-RU" dirty="0"/>
              <a:t>C-тип, свыше 75% известных астероидов. Крайне темные (отражают лишь 3% падающего света), похожи на углеродистые метеориты. Состав такой же, как у Солнца, за вычетом водорода, гелия и др. летучих веществ;</a:t>
            </a:r>
          </a:p>
          <a:p>
            <a:pPr lvl="0"/>
            <a:r>
              <a:rPr lang="ru-RU" dirty="0"/>
              <a:t>S-тип, около 17%: относительно яркие (альбедо 0,1 - 0,22), железо и никель в смеси с силикатами железа и магния;</a:t>
            </a:r>
          </a:p>
          <a:p>
            <a:pPr lvl="0"/>
            <a:r>
              <a:rPr lang="ru-RU" dirty="0"/>
              <a:t>M-тип, большинство остальных: яркие (альбедо 0,1 - 0,18), чистые никель и железо;</a:t>
            </a:r>
          </a:p>
          <a:p>
            <a:pPr lvl="0"/>
            <a:r>
              <a:rPr lang="ru-RU" dirty="0"/>
              <a:t>Другие типы (10-12) - встречаются редко.</a:t>
            </a:r>
          </a:p>
          <a:p>
            <a:endParaRPr lang="ru-RU" dirty="0"/>
          </a:p>
        </p:txBody>
      </p:sp>
    </p:spTree>
  </p:cSld>
  <p:clrMapOvr>
    <a:masterClrMapping/>
  </p:clrMapOvr>
  <p:transition>
    <p:circl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57200" y="332656"/>
            <a:ext cx="8229600" cy="1368152"/>
          </a:xfrm>
          <a:solidFill>
            <a:schemeClr val="bg1">
              <a:alpha val="51000"/>
            </a:schemeClr>
          </a:solidFill>
        </p:spPr>
        <p:txBody>
          <a:bodyPr/>
          <a:lstStyle/>
          <a:p>
            <a:r>
              <a:rPr lang="ru-RU" dirty="0" smtClean="0"/>
              <a:t>Несколько </a:t>
            </a:r>
            <a:r>
              <a:rPr lang="ru-RU" dirty="0"/>
              <a:t>десятков астероидов имеют астероиды-спутники (Дактиль у Иды и др.).</a:t>
            </a:r>
          </a:p>
          <a:p>
            <a:endParaRPr lang="ru-RU" dirty="0"/>
          </a:p>
        </p:txBody>
      </p:sp>
      <p:pic>
        <p:nvPicPr>
          <p:cNvPr id="13314" name="Picture 2" descr="http://img.ntv.ru/home/news/20130601/aster.jpg"/>
          <p:cNvPicPr>
            <a:picLocks noChangeAspect="1" noChangeArrowheads="1"/>
          </p:cNvPicPr>
          <p:nvPr/>
        </p:nvPicPr>
        <p:blipFill>
          <a:blip r:embed="rId2" cstate="print"/>
          <a:srcRect/>
          <a:stretch>
            <a:fillRect/>
          </a:stretch>
        </p:blipFill>
        <p:spPr bwMode="auto">
          <a:xfrm>
            <a:off x="539552" y="1700808"/>
            <a:ext cx="8192908" cy="4608512"/>
          </a:xfrm>
          <a:prstGeom prst="rect">
            <a:avLst/>
          </a:prstGeom>
          <a:noFill/>
        </p:spPr>
      </p:pic>
    </p:spTree>
  </p:cSld>
  <p:clrMapOvr>
    <a:masterClrMapping/>
  </p:clrMapOvr>
  <p:transition>
    <p:circl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57200" y="404664"/>
            <a:ext cx="8229600" cy="5904696"/>
          </a:xfrm>
          <a:solidFill>
            <a:schemeClr val="bg1">
              <a:alpha val="50000"/>
            </a:schemeClr>
          </a:solidFill>
        </p:spPr>
        <p:txBody>
          <a:bodyPr>
            <a:normAutofit fontScale="92500"/>
          </a:bodyPr>
          <a:lstStyle/>
          <a:p>
            <a:pPr>
              <a:buNone/>
            </a:pPr>
            <a:r>
              <a:rPr lang="ru-RU" dirty="0"/>
              <a:t>По положению орбиты астероиды делят на</a:t>
            </a:r>
          </a:p>
          <a:p>
            <a:pPr lvl="0"/>
            <a:r>
              <a:rPr lang="ru-RU" dirty="0"/>
              <a:t>Главный пояс: между Марсом и Юпитером (2 -4 а. е. от Солнца), делится на подгруппы </a:t>
            </a:r>
            <a:r>
              <a:rPr lang="ru-RU" dirty="0" err="1"/>
              <a:t>Унгарии</a:t>
            </a:r>
            <a:r>
              <a:rPr lang="ru-RU" dirty="0"/>
              <a:t>, Флоры, </a:t>
            </a:r>
            <a:r>
              <a:rPr lang="ru-RU" dirty="0" err="1"/>
              <a:t>Фоцеи</a:t>
            </a:r>
            <a:r>
              <a:rPr lang="ru-RU" dirty="0"/>
              <a:t>, </a:t>
            </a:r>
            <a:r>
              <a:rPr lang="ru-RU" dirty="0" err="1"/>
              <a:t>Коронис</a:t>
            </a:r>
            <a:r>
              <a:rPr lang="ru-RU" dirty="0"/>
              <a:t>, Эос, Темы, </a:t>
            </a:r>
            <a:r>
              <a:rPr lang="ru-RU" dirty="0" err="1"/>
              <a:t>Сибелии</a:t>
            </a:r>
            <a:r>
              <a:rPr lang="ru-RU" dirty="0"/>
              <a:t> и </a:t>
            </a:r>
            <a:r>
              <a:rPr lang="ru-RU" dirty="0" err="1"/>
              <a:t>Хильды</a:t>
            </a:r>
            <a:r>
              <a:rPr lang="ru-RU" dirty="0"/>
              <a:t> - по названию главного астероида каждой группы.</a:t>
            </a:r>
          </a:p>
          <a:p>
            <a:pPr lvl="0"/>
            <a:r>
              <a:rPr lang="ru-RU" dirty="0"/>
              <a:t>Околоземные - орбита приближается к земной (Аполлон, Амур и др.)</a:t>
            </a:r>
          </a:p>
          <a:p>
            <a:pPr lvl="0"/>
            <a:r>
              <a:rPr lang="ru-RU" dirty="0"/>
              <a:t>"Троянцы": расположены вблизи т.н. точек Лагранжа орбиты Юпитера (60° позади и впереди Юпитера на его орбите). Их порядка тысячи, причем большинство - впереди Юпитера, а не следом за ним. "Троянцы" могут быть также у Земли и Венеры, Эврика (5261-й астероид) - "троянец" Марса.</a:t>
            </a:r>
          </a:p>
          <a:p>
            <a:endParaRPr lang="ru-RU" dirty="0"/>
          </a:p>
        </p:txBody>
      </p:sp>
    </p:spTree>
  </p:cSld>
  <p:clrMapOvr>
    <a:masterClrMapping/>
  </p:clrMapOvr>
  <p:transition>
    <p:circl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57200" y="260648"/>
            <a:ext cx="8229600" cy="2448272"/>
          </a:xfrm>
          <a:solidFill>
            <a:schemeClr val="bg1">
              <a:alpha val="52000"/>
            </a:schemeClr>
          </a:solidFill>
        </p:spPr>
        <p:txBody>
          <a:bodyPr>
            <a:normAutofit/>
          </a:bodyPr>
          <a:lstStyle/>
          <a:p>
            <a:r>
              <a:rPr lang="ru-RU" sz="2400" dirty="0"/>
              <a:t>Единственные астероиды, у которых побывали космические аппараты - </a:t>
            </a:r>
            <a:r>
              <a:rPr lang="ru-RU" sz="2400" dirty="0" err="1"/>
              <a:t>Ида</a:t>
            </a:r>
            <a:r>
              <a:rPr lang="ru-RU" sz="2400" dirty="0"/>
              <a:t> (243-й) и </a:t>
            </a:r>
            <a:r>
              <a:rPr lang="ru-RU" sz="2400" dirty="0" err="1"/>
              <a:t>Гаспра</a:t>
            </a:r>
            <a:r>
              <a:rPr lang="ru-RU" sz="2400" dirty="0"/>
              <a:t> (951-й), сфотографированные зондом "Галилео" по пути к Юпитеру, а также Матильда (253-й) и Эрос (433-й</a:t>
            </a:r>
            <a:r>
              <a:rPr lang="ru-RU" sz="2400" dirty="0" smtClean="0"/>
              <a:t>),.</a:t>
            </a:r>
            <a:endParaRPr lang="ru-RU" sz="2400" dirty="0"/>
          </a:p>
        </p:txBody>
      </p:sp>
      <p:pic>
        <p:nvPicPr>
          <p:cNvPr id="11268" name="Picture 4" descr="http://files.school-collection.edu.ru/dlrstore/f548606d-7f83-88ea-4cec-734a3c3a5b65/46762.jpg"/>
          <p:cNvPicPr>
            <a:picLocks noChangeAspect="1" noChangeArrowheads="1"/>
          </p:cNvPicPr>
          <p:nvPr/>
        </p:nvPicPr>
        <p:blipFill>
          <a:blip r:embed="rId2" cstate="print"/>
          <a:srcRect/>
          <a:stretch>
            <a:fillRect/>
          </a:stretch>
        </p:blipFill>
        <p:spPr bwMode="auto">
          <a:xfrm>
            <a:off x="755576" y="1844824"/>
            <a:ext cx="7488832" cy="4765620"/>
          </a:xfrm>
          <a:prstGeom prst="rect">
            <a:avLst/>
          </a:prstGeom>
          <a:noFill/>
        </p:spPr>
      </p:pic>
    </p:spTree>
  </p:cSld>
  <p:clrMapOvr>
    <a:masterClrMapping/>
  </p:clrMapOvr>
  <p:transition>
    <p:circl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844824"/>
            <a:ext cx="9011344" cy="2722314"/>
          </a:xfrm>
        </p:spPr>
        <p:txBody>
          <a:bodyPr>
            <a:normAutofit/>
          </a:bodyPr>
          <a:lstStyle/>
          <a:p>
            <a:r>
              <a:rPr lang="ru-RU" sz="6000" dirty="0" smtClean="0"/>
              <a:t>ОПАСНЫЕ</a:t>
            </a:r>
            <a:br>
              <a:rPr lang="ru-RU" sz="6000" dirty="0" smtClean="0"/>
            </a:br>
            <a:r>
              <a:rPr lang="ru-RU" sz="6000" dirty="0" smtClean="0"/>
              <a:t>АСТЕРОИДЫ</a:t>
            </a:r>
            <a:endParaRPr lang="ru-RU" sz="6000" dirty="0"/>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1000" b="-1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Опасные астероиды</a:t>
            </a:r>
            <a:endParaRPr lang="ru-RU" dirty="0"/>
          </a:p>
        </p:txBody>
      </p:sp>
      <p:sp>
        <p:nvSpPr>
          <p:cNvPr id="3" name="Содержимое 2"/>
          <p:cNvSpPr>
            <a:spLocks noGrp="1"/>
          </p:cNvSpPr>
          <p:nvPr>
            <p:ph idx="1"/>
          </p:nvPr>
        </p:nvSpPr>
        <p:spPr>
          <a:solidFill>
            <a:schemeClr val="bg1">
              <a:alpha val="47000"/>
            </a:schemeClr>
          </a:solidFill>
        </p:spPr>
        <p:txBody>
          <a:bodyPr>
            <a:normAutofit/>
          </a:bodyPr>
          <a:lstStyle/>
          <a:p>
            <a:r>
              <a:rPr lang="ru-RU" dirty="0"/>
              <a:t>Иногда астероиды (или другие космические объекты) врезаются в Землю, оставляя кратеры на материках, попадают в океан или взрываются в атмосфере.</a:t>
            </a:r>
          </a:p>
          <a:p>
            <a:r>
              <a:rPr lang="ru-RU" dirty="0"/>
              <a:t>Ученые называют такое событие столкновением с Землей. Большинство астероидов обычно небольшие и не вызывают никаких проблем. Но время от времени происходят катастрофические падения.</a:t>
            </a:r>
          </a:p>
          <a:p>
            <a:endParaRPr lang="ru-RU" dirty="0"/>
          </a:p>
        </p:txBody>
      </p:sp>
    </p:spTree>
  </p:cSld>
  <p:clrMapOvr>
    <a:masterClrMapping/>
  </p:clrMapOvr>
  <p:transition>
    <p:circl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539552" y="332656"/>
            <a:ext cx="8229600" cy="1800240"/>
          </a:xfrm>
          <a:solidFill>
            <a:schemeClr val="bg1">
              <a:alpha val="54000"/>
            </a:schemeClr>
          </a:solidFill>
        </p:spPr>
        <p:txBody>
          <a:bodyPr>
            <a:normAutofit fontScale="92500"/>
          </a:bodyPr>
          <a:lstStyle/>
          <a:p>
            <a:r>
              <a:rPr lang="ru-RU" dirty="0"/>
              <a:t>Многими учеными считается, </a:t>
            </a:r>
            <a:r>
              <a:rPr lang="ru-RU" dirty="0" smtClean="0"/>
              <a:t>например, что </a:t>
            </a:r>
            <a:r>
              <a:rPr lang="ru-RU" dirty="0"/>
              <a:t>причиной резкого изменения климата, повлекшего вымирание динозавров миллионы лет назад, послужил астероид, врезавшийся в Землю.</a:t>
            </a:r>
          </a:p>
        </p:txBody>
      </p:sp>
    </p:spTree>
  </p:cSld>
  <p:clrMapOvr>
    <a:masterClrMapping/>
  </p:clrMapOvr>
  <p:transition>
    <p:circl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323528" y="620688"/>
            <a:ext cx="8229600" cy="5688672"/>
          </a:xfrm>
          <a:solidFill>
            <a:schemeClr val="bg1">
              <a:alpha val="41000"/>
            </a:schemeClr>
          </a:solidFill>
        </p:spPr>
        <p:txBody>
          <a:bodyPr>
            <a:normAutofit/>
          </a:bodyPr>
          <a:lstStyle/>
          <a:p>
            <a:pPr algn="ctr"/>
            <a:r>
              <a:rPr lang="ru-RU" sz="3200" dirty="0"/>
              <a:t>Сегодня для всех крупных астероидов, о которых мы знаем, лучшее, что мы можем </a:t>
            </a:r>
            <a:r>
              <a:rPr lang="ru-RU" sz="3200" dirty="0" smtClean="0"/>
              <a:t>сделать - это </a:t>
            </a:r>
            <a:r>
              <a:rPr lang="ru-RU" sz="3200" dirty="0"/>
              <a:t>определить вероятность столкновения с Землей и оценить сумму возможного ущерба для планеты от этого столкновения. Для оценки опасности объекта была </a:t>
            </a:r>
            <a:r>
              <a:rPr lang="ru-RU" sz="3200" dirty="0" smtClean="0"/>
              <a:t>придумана так называемая Туринская </a:t>
            </a:r>
            <a:r>
              <a:rPr lang="ru-RU" sz="3200" dirty="0"/>
              <a:t>Шкала или шкала Торино — таблица, показывающая степень опасности, исходящую от определённого небесного объекта (например, астероида). </a:t>
            </a:r>
          </a:p>
        </p:txBody>
      </p:sp>
    </p:spTree>
  </p:cSld>
  <p:clrMapOvr>
    <a:masterClrMapping/>
  </p:clrMapOvr>
  <p:transition>
    <p:circl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0" r="-10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57200" y="332656"/>
            <a:ext cx="8229600" cy="1512168"/>
          </a:xfrm>
          <a:solidFill>
            <a:schemeClr val="bg1">
              <a:alpha val="41000"/>
            </a:schemeClr>
          </a:solidFill>
        </p:spPr>
        <p:txBody>
          <a:bodyPr/>
          <a:lstStyle/>
          <a:p>
            <a:r>
              <a:rPr lang="ru-RU" b="1" dirty="0"/>
              <a:t>Кратер </a:t>
            </a:r>
            <a:r>
              <a:rPr lang="ru-RU" b="1" dirty="0" err="1"/>
              <a:t>Вредефорт</a:t>
            </a:r>
            <a:r>
              <a:rPr lang="ru-RU" b="1" dirty="0"/>
              <a:t> – наибольший и самый старый из известных метеоритных кратеров, </a:t>
            </a:r>
            <a:r>
              <a:rPr lang="ru-RU" b="1" dirty="0" smtClean="0"/>
              <a:t>расположен </a:t>
            </a:r>
            <a:r>
              <a:rPr lang="ru-RU" b="1" dirty="0"/>
              <a:t>в Южной Африке</a:t>
            </a:r>
            <a:endParaRPr lang="ru-RU" dirty="0"/>
          </a:p>
        </p:txBody>
      </p:sp>
    </p:spTree>
  </p:cSld>
  <p:clrMapOvr>
    <a:masterClrMapping/>
  </p:clrMapOvr>
  <p:transition>
    <p:circl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t>АСТЕРОИДЫ</a:t>
            </a:r>
            <a:endParaRPr lang="ru-RU" dirty="0"/>
          </a:p>
        </p:txBody>
      </p:sp>
      <p:sp>
        <p:nvSpPr>
          <p:cNvPr id="3" name="Содержимое 2"/>
          <p:cNvSpPr>
            <a:spLocks noGrp="1"/>
          </p:cNvSpPr>
          <p:nvPr>
            <p:ph idx="1"/>
          </p:nvPr>
        </p:nvSpPr>
        <p:spPr>
          <a:xfrm>
            <a:off x="457200" y="1268760"/>
            <a:ext cx="8229600" cy="5040600"/>
          </a:xfrm>
          <a:solidFill>
            <a:schemeClr val="bg1">
              <a:alpha val="55000"/>
            </a:schemeClr>
          </a:solidFill>
        </p:spPr>
        <p:txBody>
          <a:bodyPr>
            <a:normAutofit lnSpcReduction="10000"/>
          </a:bodyPr>
          <a:lstStyle/>
          <a:p>
            <a:pPr algn="ctr"/>
            <a:r>
              <a:rPr lang="ru-RU" dirty="0"/>
              <a:t>Астероиды - небольшие небесные тела с размерами от нескольких метров  до тысячи километров. Вообще, между ними и метеорными телами нет четкого  различия. </a:t>
            </a:r>
            <a:endParaRPr lang="ru-RU" dirty="0" smtClean="0"/>
          </a:p>
          <a:p>
            <a:pPr algn="ctr">
              <a:buNone/>
            </a:pPr>
            <a:r>
              <a:rPr lang="ru-RU" dirty="0" smtClean="0"/>
              <a:t>Количество </a:t>
            </a:r>
            <a:r>
              <a:rPr lang="ru-RU" dirty="0"/>
              <a:t>подобных тел </a:t>
            </a:r>
            <a:r>
              <a:rPr lang="ru-RU" dirty="0" smtClean="0"/>
              <a:t>в Солнечной</a:t>
            </a:r>
            <a:r>
              <a:rPr lang="ru-RU" dirty="0"/>
              <a:t>  системе  тем  больше,  чем  они сами меньше. Многие ученые полагают, что большинство метеорных тел являются осколками астероидов. Астероиды, как и метеориты, состоят из  железа, никеля  и различных каменистых пород. По составу они близки к планетам земной группы.</a:t>
            </a:r>
          </a:p>
          <a:p>
            <a:pPr algn="ctr"/>
            <a:endParaRPr lang="ru-RU" dirty="0"/>
          </a:p>
        </p:txBody>
      </p:sp>
    </p:spTree>
  </p:cSld>
  <p:clrMapOvr>
    <a:masterClrMapping/>
  </p:clrMapOvr>
  <p:transition>
    <p:circl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57200" y="404664"/>
            <a:ext cx="8229600" cy="3024336"/>
          </a:xfrm>
          <a:solidFill>
            <a:schemeClr val="bg1">
              <a:alpha val="46000"/>
            </a:schemeClr>
          </a:solidFill>
        </p:spPr>
        <p:txBody>
          <a:bodyPr/>
          <a:lstStyle/>
          <a:p>
            <a:pPr>
              <a:buNone/>
            </a:pPr>
            <a:r>
              <a:rPr lang="ru-RU" dirty="0" smtClean="0"/>
              <a:t>	Ближайшие 20 лет земле, по мнению ученых, не грозят масштабные катастрофы, однако, уже в 2029 г. возможно очередное столкновение с опасной кометой. Надеемся, что к тому времени прогресс науки и техники не позволит случиться столкновению.</a:t>
            </a:r>
          </a:p>
        </p:txBody>
      </p:sp>
    </p:spTree>
  </p:cSld>
  <p:clrMapOvr>
    <a:masterClrMapping/>
  </p:clrMapOvr>
  <p:transition>
    <p:circl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844824"/>
            <a:ext cx="9011344" cy="2722314"/>
          </a:xfrm>
        </p:spPr>
        <p:txBody>
          <a:bodyPr>
            <a:normAutofit/>
          </a:bodyPr>
          <a:lstStyle/>
          <a:p>
            <a:r>
              <a:rPr lang="ru-RU" sz="6000" dirty="0" smtClean="0"/>
              <a:t>МЕТЕОРЫ И МЕТЕОРИТЫ</a:t>
            </a:r>
            <a:endParaRPr lang="ru-RU" sz="6000" dirty="0"/>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0" r="-20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57200" y="764704"/>
            <a:ext cx="8229600" cy="5544656"/>
          </a:xfrm>
          <a:solidFill>
            <a:schemeClr val="bg1">
              <a:alpha val="54000"/>
            </a:schemeClr>
          </a:solidFill>
        </p:spPr>
        <p:txBody>
          <a:bodyPr>
            <a:noAutofit/>
          </a:bodyPr>
          <a:lstStyle/>
          <a:p>
            <a:pPr algn="ctr"/>
            <a:r>
              <a:rPr lang="ru-RU" sz="3200" dirty="0" smtClean="0"/>
              <a:t>Метеор - яркая полоса света в небе ("метеор" или "падающая звезда") произведенная входом маленького </a:t>
            </a:r>
            <a:r>
              <a:rPr lang="ru-RU" sz="3200" dirty="0" err="1" smtClean="0"/>
              <a:t>метеороида</a:t>
            </a:r>
            <a:r>
              <a:rPr lang="ru-RU" sz="3200" dirty="0" smtClean="0"/>
              <a:t> в атмосферу Земли.  Метеориты - частицы солнечной системы, которые упали на Землю. Чаще они происходят от астероидов; некоторые, вероятно, происходят от комет. Некоторые полагают, что метеоры могут иметь лунное или марсианское происхождение.</a:t>
            </a:r>
            <a:br>
              <a:rPr lang="ru-RU" sz="3200" dirty="0" smtClean="0"/>
            </a:br>
            <a:endParaRPr lang="ru-RU" sz="3200" dirty="0"/>
          </a:p>
        </p:txBody>
      </p:sp>
    </p:spTree>
  </p:cSld>
  <p:clrMapOvr>
    <a:masterClrMapping/>
  </p:clrMapOvr>
  <p:transition>
    <p:circl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57200" y="692696"/>
            <a:ext cx="8229600" cy="5616664"/>
          </a:xfrm>
          <a:solidFill>
            <a:schemeClr val="bg1">
              <a:alpha val="52000"/>
            </a:schemeClr>
          </a:solidFill>
        </p:spPr>
        <p:txBody>
          <a:bodyPr>
            <a:normAutofit/>
          </a:bodyPr>
          <a:lstStyle/>
          <a:p>
            <a:pPr algn="ctr"/>
            <a:r>
              <a:rPr lang="ru-RU" sz="3200" dirty="0" smtClean="0"/>
              <a:t>Вот метеорит известный как ALH84001, некоторые верят, что это метеорит с Марса - свидетель процессов ранней жизни Марса.  Кроме немногих килограммов лунных камней, доставленных </a:t>
            </a:r>
            <a:r>
              <a:rPr lang="ru-RU" sz="3200" dirty="0" smtClean="0"/>
              <a:t>советскими </a:t>
            </a:r>
            <a:r>
              <a:rPr lang="ru-RU" sz="3200" dirty="0" smtClean="0"/>
              <a:t>аппаратами типа "Луна" и Аполлоном, метеориты - наше единственное материальное свидетельство о вселенной вне Земли.</a:t>
            </a:r>
          </a:p>
          <a:p>
            <a:pPr algn="ctr"/>
            <a:endParaRPr lang="ru-RU" sz="3200" dirty="0"/>
          </a:p>
        </p:txBody>
      </p:sp>
    </p:spTree>
  </p:cSld>
  <p:clrMapOvr>
    <a:masterClrMapping/>
  </p:clrMapOvr>
  <p:transition>
    <p:circl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4000" b="-4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spTree>
  </p:cSld>
  <p:clrMapOvr>
    <a:masterClrMapping/>
  </p:clrMapOvr>
  <p:transition>
    <p:circl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Типы метеоритов</a:t>
            </a:r>
            <a:endParaRPr lang="ru-RU" dirty="0"/>
          </a:p>
        </p:txBody>
      </p:sp>
      <p:sp>
        <p:nvSpPr>
          <p:cNvPr id="3" name="Содержимое 2"/>
          <p:cNvSpPr>
            <a:spLocks noGrp="1"/>
          </p:cNvSpPr>
          <p:nvPr>
            <p:ph idx="1"/>
          </p:nvPr>
        </p:nvSpPr>
        <p:spPr/>
        <p:txBody>
          <a:bodyPr/>
          <a:lstStyle/>
          <a:p>
            <a:endParaRPr lang="ru-RU"/>
          </a:p>
        </p:txBody>
      </p:sp>
      <p:pic>
        <p:nvPicPr>
          <p:cNvPr id="62466" name="Picture 2" descr="https://i.gyazo.com/ed6bb165e4ac527cdd82b379d4580d23.png"/>
          <p:cNvPicPr>
            <a:picLocks noChangeAspect="1" noChangeArrowheads="1"/>
          </p:cNvPicPr>
          <p:nvPr/>
        </p:nvPicPr>
        <p:blipFill>
          <a:blip r:embed="rId2" cstate="print"/>
          <a:srcRect/>
          <a:stretch>
            <a:fillRect/>
          </a:stretch>
        </p:blipFill>
        <p:spPr bwMode="auto">
          <a:xfrm>
            <a:off x="0" y="1340768"/>
            <a:ext cx="9144000" cy="4235737"/>
          </a:xfrm>
          <a:prstGeom prst="rect">
            <a:avLst/>
          </a:prstGeom>
          <a:noFill/>
        </p:spPr>
      </p:pic>
    </p:spTree>
  </p:cSld>
  <p:clrMapOvr>
    <a:masterClrMapping/>
  </p:clrMapOvr>
  <p:transition>
    <p:circl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332656"/>
            <a:ext cx="8229600" cy="2088232"/>
          </a:xfrm>
          <a:solidFill>
            <a:schemeClr val="bg1">
              <a:alpha val="39000"/>
            </a:schemeClr>
          </a:solidFill>
        </p:spPr>
        <p:txBody>
          <a:bodyPr>
            <a:normAutofit fontScale="77500" lnSpcReduction="20000"/>
          </a:bodyPr>
          <a:lstStyle/>
          <a:p>
            <a:r>
              <a:rPr lang="ru-RU" dirty="0" smtClean="0"/>
              <a:t>Очень большое количество </a:t>
            </a:r>
            <a:r>
              <a:rPr lang="ru-RU" dirty="0" err="1" smtClean="0"/>
              <a:t>метеороидов</a:t>
            </a:r>
            <a:r>
              <a:rPr lang="ru-RU" dirty="0" smtClean="0"/>
              <a:t> входит в атмосферу Земли каждый день, составляя больше чем сотню тонн материала. Но они - почти все очень маленькие, только несколько миллиграммов каждый. Только самые большие когда-либо достигают поверхности, чтобы стать метеоритами. Самый большой найденный метеорит (</a:t>
            </a:r>
            <a:r>
              <a:rPr lang="ru-RU" dirty="0" err="1" smtClean="0"/>
              <a:t>Hoba</a:t>
            </a:r>
            <a:r>
              <a:rPr lang="ru-RU" dirty="0" smtClean="0"/>
              <a:t>, в Намибии) весит 60 тонн.</a:t>
            </a:r>
          </a:p>
          <a:p>
            <a:endParaRPr lang="ru-RU" dirty="0"/>
          </a:p>
        </p:txBody>
      </p:sp>
    </p:spTree>
  </p:cSld>
  <p:clrMapOvr>
    <a:masterClrMapping/>
  </p:clrMapOvr>
  <p:transition>
    <p:circl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844824"/>
            <a:ext cx="9011344" cy="2722314"/>
          </a:xfrm>
        </p:spPr>
        <p:txBody>
          <a:bodyPr>
            <a:normAutofit/>
          </a:bodyPr>
          <a:lstStyle/>
          <a:p>
            <a:r>
              <a:rPr lang="ru-RU" sz="6000" dirty="0" smtClean="0"/>
              <a:t>КОМЕТЫ</a:t>
            </a:r>
            <a:endParaRPr lang="ru-RU" sz="6000" dirty="0"/>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7000" b="-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КОМЕТА</a:t>
            </a:r>
            <a:endParaRPr lang="ru-RU" dirty="0"/>
          </a:p>
        </p:txBody>
      </p:sp>
      <p:sp>
        <p:nvSpPr>
          <p:cNvPr id="3" name="Содержимое 2"/>
          <p:cNvSpPr>
            <a:spLocks noGrp="1"/>
          </p:cNvSpPr>
          <p:nvPr>
            <p:ph idx="1"/>
          </p:nvPr>
        </p:nvSpPr>
        <p:spPr>
          <a:solidFill>
            <a:schemeClr val="bg1">
              <a:alpha val="48000"/>
            </a:schemeClr>
          </a:solidFill>
        </p:spPr>
        <p:txBody>
          <a:bodyPr/>
          <a:lstStyle/>
          <a:p>
            <a:r>
              <a:rPr lang="ru-RU" dirty="0" smtClean="0"/>
              <a:t>Комета - небольшое </a:t>
            </a:r>
            <a:r>
              <a:rPr lang="ru-RU" dirty="0" smtClean="0"/>
              <a:t>небесное тело, движущееся в межпланетном пространстве и обильно выделяющее газ при сближении с Солнцем. Кометы – это остатки формирования Солнечной системы, переходная ступень к межзвездному веществу.</a:t>
            </a:r>
            <a:endParaRPr lang="ru-RU" dirty="0"/>
          </a:p>
        </p:txBody>
      </p:sp>
    </p:spTree>
  </p:cSld>
  <p:clrMapOvr>
    <a:masterClrMapping/>
  </p:clrMapOvr>
  <p:transition>
    <p:circl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t>Структура</a:t>
            </a:r>
            <a:r>
              <a:rPr lang="ru-RU" dirty="0" smtClean="0"/>
              <a:t>.</a:t>
            </a:r>
            <a:endParaRPr lang="ru-RU" dirty="0"/>
          </a:p>
        </p:txBody>
      </p:sp>
      <p:sp>
        <p:nvSpPr>
          <p:cNvPr id="3" name="Содержимое 2"/>
          <p:cNvSpPr>
            <a:spLocks noGrp="1"/>
          </p:cNvSpPr>
          <p:nvPr>
            <p:ph idx="1"/>
          </p:nvPr>
        </p:nvSpPr>
        <p:spPr>
          <a:solidFill>
            <a:schemeClr val="bg1">
              <a:alpha val="44000"/>
            </a:schemeClr>
          </a:solidFill>
        </p:spPr>
        <p:txBody>
          <a:bodyPr/>
          <a:lstStyle/>
          <a:p>
            <a:r>
              <a:rPr lang="ru-RU" dirty="0" smtClean="0"/>
              <a:t>В </a:t>
            </a:r>
            <a:r>
              <a:rPr lang="ru-RU" dirty="0" smtClean="0"/>
              <a:t>центре комы располагается ядро – твердое тело или конгломерат тел диаметром в несколько километров. Практически вся масса кометы сосредоточена в ее ядре; эта масса в миллиарды раз меньше земной. Согласно модели </a:t>
            </a:r>
            <a:r>
              <a:rPr lang="ru-RU" dirty="0" err="1" smtClean="0"/>
              <a:t>Ф.Уиппла</a:t>
            </a:r>
            <a:r>
              <a:rPr lang="ru-RU" dirty="0" smtClean="0"/>
              <a:t>, ядро кометы состоит из смеси различных льдов, в основном водяного льда с примесью замерзших углекислоты, аммиака и пыли.</a:t>
            </a:r>
          </a:p>
          <a:p>
            <a:endParaRPr lang="ru-RU" dirty="0"/>
          </a:p>
        </p:txBody>
      </p:sp>
    </p:spTree>
  </p:cSld>
  <p:clrMapOvr>
    <a:masterClrMapping/>
  </p:clrMapOvr>
  <p:transition>
    <p:circl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a:xfrm>
            <a:off x="457200" y="548680"/>
            <a:ext cx="8229600" cy="5760680"/>
          </a:xfrm>
          <a:solidFill>
            <a:schemeClr val="bg1">
              <a:alpha val="54000"/>
            </a:schemeClr>
          </a:solidFill>
        </p:spPr>
        <p:txBody>
          <a:bodyPr>
            <a:normAutofit/>
          </a:bodyPr>
          <a:lstStyle/>
          <a:p>
            <a:pPr algn="ctr"/>
            <a:r>
              <a:rPr lang="ru-RU" dirty="0"/>
              <a:t>Свое название астероиды получили за сходство со звездами при наблюдении в телескоп. Будучи крохотными, астероиды  кажутся, как и звезды, точками. Астероид </a:t>
            </a:r>
            <a:r>
              <a:rPr lang="ru-RU" dirty="0" smtClean="0"/>
              <a:t>значит "</a:t>
            </a:r>
            <a:r>
              <a:rPr lang="ru-RU" dirty="0" err="1" smtClean="0"/>
              <a:t>звездоподобный</a:t>
            </a:r>
            <a:r>
              <a:rPr lang="ru-RU" dirty="0"/>
              <a:t>".</a:t>
            </a:r>
          </a:p>
          <a:p>
            <a:pPr algn="ctr"/>
            <a:endParaRPr lang="ru-RU" dirty="0"/>
          </a:p>
        </p:txBody>
      </p:sp>
      <p:pic>
        <p:nvPicPr>
          <p:cNvPr id="29698" name="Picture 2" descr="http://s020.radikal.ru/i717/1311/ee/af2b3440e0e2.jpg"/>
          <p:cNvPicPr>
            <a:picLocks noChangeAspect="1" noChangeArrowheads="1"/>
          </p:cNvPicPr>
          <p:nvPr/>
        </p:nvPicPr>
        <p:blipFill>
          <a:blip r:embed="rId2" cstate="print"/>
          <a:srcRect/>
          <a:stretch>
            <a:fillRect/>
          </a:stretch>
        </p:blipFill>
        <p:spPr bwMode="auto">
          <a:xfrm>
            <a:off x="827584" y="2780928"/>
            <a:ext cx="7704856" cy="3089669"/>
          </a:xfrm>
          <a:prstGeom prst="rect">
            <a:avLst/>
          </a:prstGeom>
          <a:noFill/>
        </p:spPr>
      </p:pic>
    </p:spTree>
  </p:cSld>
  <p:clrMapOvr>
    <a:masterClrMapping/>
  </p:clrMapOvr>
  <p:transition>
    <p:circl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66562" name="Picture 2" descr="http://files.school-collection.edu.ru/dlrstore/5aabd162-a2a9-06ee-1580-cc00c62e90fd/46791.jpg"/>
          <p:cNvPicPr>
            <a:picLocks noChangeAspect="1" noChangeArrowheads="1"/>
          </p:cNvPicPr>
          <p:nvPr/>
        </p:nvPicPr>
        <p:blipFill>
          <a:blip r:embed="rId2" cstate="print"/>
          <a:srcRect/>
          <a:stretch>
            <a:fillRect/>
          </a:stretch>
        </p:blipFill>
        <p:spPr bwMode="auto">
          <a:xfrm>
            <a:off x="0" y="836712"/>
            <a:ext cx="9144000" cy="5225142"/>
          </a:xfrm>
          <a:prstGeom prst="rect">
            <a:avLst/>
          </a:prstGeom>
          <a:noFill/>
        </p:spPr>
      </p:pic>
    </p:spTree>
  </p:cSld>
  <p:clrMapOvr>
    <a:masterClrMapping/>
  </p:clrMapOvr>
  <p:transition>
    <p:circl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57200" y="620688"/>
            <a:ext cx="8229600" cy="5688672"/>
          </a:xfrm>
          <a:solidFill>
            <a:schemeClr val="bg1">
              <a:alpha val="45000"/>
            </a:schemeClr>
          </a:solidFill>
        </p:spPr>
        <p:txBody>
          <a:bodyPr>
            <a:normAutofit/>
          </a:bodyPr>
          <a:lstStyle/>
          <a:p>
            <a:pPr algn="ctr"/>
            <a:r>
              <a:rPr lang="ru-RU" sz="3200" dirty="0" smtClean="0"/>
              <a:t>Ядра комет – это остатки первичного вещества Солнечной системы, составлявшего протопланетный диск. Поэтому их изучение помогает восстановить картину формирования планет, включая Землю. В принципе некоторые кометы могли бы приходить к нам из межзвездного пространства, но пока ни одна такая комета надежно не </a:t>
            </a:r>
            <a:r>
              <a:rPr lang="ru-RU" sz="3200" dirty="0" smtClean="0"/>
              <a:t>выявлена.</a:t>
            </a:r>
            <a:endParaRPr lang="ru-RU" sz="3200" dirty="0" smtClean="0"/>
          </a:p>
          <a:p>
            <a:pPr algn="ctr"/>
            <a:endParaRPr lang="ru-RU" sz="3200" dirty="0"/>
          </a:p>
        </p:txBody>
      </p:sp>
    </p:spTree>
  </p:cSld>
  <p:clrMapOvr>
    <a:masterClrMapping/>
  </p:clrMapOvr>
  <p:transition>
    <p:circl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57200" y="260648"/>
            <a:ext cx="8229600" cy="6048672"/>
          </a:xfrm>
          <a:solidFill>
            <a:schemeClr val="bg1">
              <a:alpha val="46000"/>
            </a:schemeClr>
          </a:solidFill>
        </p:spPr>
        <p:txBody>
          <a:bodyPr>
            <a:noAutofit/>
          </a:bodyPr>
          <a:lstStyle/>
          <a:p>
            <a:r>
              <a:rPr lang="ru-RU" sz="2900" dirty="0" smtClean="0"/>
              <a:t>В древности самый сильный страх наводило появление кометы, потому что их считали предвестниками бед, голода, войн. Накопленные знания о кометах подтверждают то, что это небесные тела, входящие в состав Солнечной системы.</a:t>
            </a:r>
          </a:p>
          <a:p>
            <a:r>
              <a:rPr lang="ru-RU" sz="2900" dirty="0" smtClean="0"/>
              <a:t>Кометы то </a:t>
            </a:r>
            <a:r>
              <a:rPr lang="ru-RU" sz="2900" dirty="0" smtClean="0"/>
              <a:t>приближаются, то удаляются от Солнца. Именно в тот момент, когда комета максимально приближена к Солнцу, у нее появляется газовый </a:t>
            </a:r>
            <a:r>
              <a:rPr lang="ru-RU" sz="2900" dirty="0" smtClean="0"/>
              <a:t>хвост. Направление </a:t>
            </a:r>
            <a:r>
              <a:rPr lang="ru-RU" sz="2900" dirty="0" smtClean="0"/>
              <a:t>хвоста всегда одинаково – от Солнца. Под действием Солнечного тепла многие кометы разрушаются, а частички их пыли рассеиваются в космическом пространстве.</a:t>
            </a:r>
            <a:br>
              <a:rPr lang="ru-RU" sz="2900" dirty="0" smtClean="0"/>
            </a:br>
            <a:endParaRPr lang="ru-RU" sz="2900" dirty="0"/>
          </a:p>
        </p:txBody>
      </p:sp>
    </p:spTree>
  </p:cSld>
  <p:clrMapOvr>
    <a:masterClrMapping/>
  </p:clrMapOvr>
  <p:transition>
    <p:circl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844824"/>
            <a:ext cx="9011344" cy="2722314"/>
          </a:xfrm>
        </p:spPr>
        <p:txBody>
          <a:bodyPr>
            <a:normAutofit/>
          </a:bodyPr>
          <a:lstStyle/>
          <a:p>
            <a:r>
              <a:rPr lang="ru-RU" sz="6000" dirty="0" smtClean="0"/>
              <a:t>ПЛАНЕТЫ </a:t>
            </a:r>
            <a:br>
              <a:rPr lang="ru-RU" sz="6000" dirty="0" smtClean="0"/>
            </a:br>
            <a:r>
              <a:rPr lang="ru-RU" sz="6000" dirty="0" smtClean="0"/>
              <a:t>КАРЛИКИ</a:t>
            </a:r>
            <a:endParaRPr lang="ru-RU" sz="6000" dirty="0"/>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i="1" dirty="0" smtClean="0"/>
              <a:t>1. Плутон</a:t>
            </a:r>
            <a:r>
              <a:rPr lang="ru-RU" dirty="0" smtClean="0"/>
              <a:t> </a:t>
            </a:r>
            <a:br>
              <a:rPr lang="ru-RU" dirty="0" smtClean="0"/>
            </a:br>
            <a:endParaRPr lang="ru-RU" dirty="0"/>
          </a:p>
        </p:txBody>
      </p:sp>
      <p:sp>
        <p:nvSpPr>
          <p:cNvPr id="3" name="Содержимое 2"/>
          <p:cNvSpPr>
            <a:spLocks noGrp="1"/>
          </p:cNvSpPr>
          <p:nvPr>
            <p:ph idx="1"/>
          </p:nvPr>
        </p:nvSpPr>
        <p:spPr>
          <a:xfrm>
            <a:off x="457200" y="1124744"/>
            <a:ext cx="8229600" cy="5184616"/>
          </a:xfrm>
        </p:spPr>
        <p:txBody>
          <a:bodyPr>
            <a:normAutofit fontScale="92500" lnSpcReduction="10000"/>
          </a:bodyPr>
          <a:lstStyle/>
          <a:p>
            <a:r>
              <a:rPr lang="ru-RU" b="1" dirty="0" smtClean="0"/>
              <a:t>Плутон </a:t>
            </a:r>
            <a:r>
              <a:rPr lang="ru-RU" dirty="0" smtClean="0"/>
              <a:t> – самая маленькая планета в Солнечной системе, ее размеры сравнимы с нашей Луной. Из-за того, что орбитальное вращение Урана и Нептуна отклонялось, появилась мысль о существовании девятой планеты в Солнечной системе. </a:t>
            </a:r>
            <a:r>
              <a:rPr lang="ru-RU" dirty="0" smtClean="0"/>
              <a:t>Плутон был обнаружен 18 </a:t>
            </a:r>
            <a:r>
              <a:rPr lang="ru-RU" dirty="0" smtClean="0"/>
              <a:t>февраля 1930 </a:t>
            </a:r>
            <a:r>
              <a:rPr lang="ru-RU" dirty="0" smtClean="0"/>
              <a:t>года. </a:t>
            </a:r>
            <a:r>
              <a:rPr lang="ru-RU" dirty="0" smtClean="0"/>
              <a:t>Планета выглядела, как большая звезда в созвездии Близнецов. На 70% Плутон состоит из горных пород, а 30% составляет лед, состоящий из метана, азота и вкраплений углеводородов. Слой атмосферы на планете очень тонкий. Орбита Плутона во многих отношениях не похожа на орбиты других планет и пересекается с Нептуном.</a:t>
            </a:r>
          </a:p>
          <a:p>
            <a:endParaRPr lang="ru-RU" dirty="0"/>
          </a:p>
        </p:txBody>
      </p:sp>
    </p:spTree>
  </p:cSld>
  <p:clrMapOvr>
    <a:masterClrMapping/>
  </p:clrMapOvr>
  <p:transition>
    <p:circl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71682" name="Picture 2" descr="http://old.computerra.ru/upload/mkarpov/ZZ59683E66.jpg"/>
          <p:cNvPicPr>
            <a:picLocks noChangeAspect="1" noChangeArrowheads="1"/>
          </p:cNvPicPr>
          <p:nvPr/>
        </p:nvPicPr>
        <p:blipFill>
          <a:blip r:embed="rId2" cstate="print"/>
          <a:srcRect/>
          <a:stretch>
            <a:fillRect/>
          </a:stretch>
        </p:blipFill>
        <p:spPr bwMode="auto">
          <a:xfrm>
            <a:off x="1043608" y="260648"/>
            <a:ext cx="6984776" cy="6597352"/>
          </a:xfrm>
          <a:prstGeom prst="rect">
            <a:avLst/>
          </a:prstGeom>
          <a:noFill/>
        </p:spPr>
      </p:pic>
    </p:spTree>
  </p:cSld>
  <p:clrMapOvr>
    <a:masterClrMapping/>
  </p:clrMapOvr>
  <p:transition>
    <p:circl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2. Эрида</a:t>
            </a:r>
            <a:endParaRPr lang="ru-RU" dirty="0"/>
          </a:p>
        </p:txBody>
      </p:sp>
      <p:sp>
        <p:nvSpPr>
          <p:cNvPr id="3" name="Содержимое 2"/>
          <p:cNvSpPr>
            <a:spLocks noGrp="1"/>
          </p:cNvSpPr>
          <p:nvPr>
            <p:ph idx="1"/>
          </p:nvPr>
        </p:nvSpPr>
        <p:spPr>
          <a:solidFill>
            <a:schemeClr val="bg1">
              <a:alpha val="50000"/>
            </a:schemeClr>
          </a:solidFill>
        </p:spPr>
        <p:txBody>
          <a:bodyPr>
            <a:normAutofit fontScale="92500" lnSpcReduction="20000"/>
          </a:bodyPr>
          <a:lstStyle/>
          <a:p>
            <a:r>
              <a:rPr lang="ru-RU" b="1" dirty="0" smtClean="0"/>
              <a:t>Эрида </a:t>
            </a:r>
            <a:r>
              <a:rPr lang="ru-RU" dirty="0" smtClean="0"/>
              <a:t>— самая массивная из карликовых планет Солнечной системы. Ранее она была известна под названием </a:t>
            </a:r>
            <a:r>
              <a:rPr lang="ru-RU" dirty="0" err="1" smtClean="0"/>
              <a:t>Зена</a:t>
            </a:r>
            <a:r>
              <a:rPr lang="ru-RU" dirty="0" smtClean="0"/>
              <a:t>. Она относится к </a:t>
            </a:r>
            <a:r>
              <a:rPr lang="ru-RU" dirty="0" err="1" smtClean="0"/>
              <a:t>транснептуновым</a:t>
            </a:r>
            <a:r>
              <a:rPr lang="ru-RU" dirty="0" smtClean="0"/>
              <a:t> объектам, </a:t>
            </a:r>
            <a:r>
              <a:rPr lang="ru-RU" dirty="0" err="1" smtClean="0"/>
              <a:t>плутоидам</a:t>
            </a:r>
            <a:r>
              <a:rPr lang="ru-RU" dirty="0" smtClean="0"/>
              <a:t>. До 2006 года претендовала на статус десятой планеты. Таким образом, хотя статус Плутона как планеты уже давно оспаривался из-за открытия других </a:t>
            </a:r>
            <a:r>
              <a:rPr lang="ru-RU" dirty="0" err="1" smtClean="0"/>
              <a:t>транснептуновых</a:t>
            </a:r>
            <a:r>
              <a:rPr lang="ru-RU" dirty="0" smtClean="0"/>
              <a:t> объектов, именно открытие Эриды подтолкнуло процесс его пересмотра вместо признания Эриды планетой. Эрида долгое время считалась значительно крупнее Плутона, но, по последним данным, их размеры настолько близки, что нельзя с уверенностью утверждать, какой из этих объектов крупнее.</a:t>
            </a:r>
          </a:p>
          <a:p>
            <a:endParaRPr lang="ru-RU" dirty="0"/>
          </a:p>
        </p:txBody>
      </p:sp>
    </p:spTree>
  </p:cSld>
  <p:clrMapOvr>
    <a:masterClrMapping/>
  </p:clrMapOvr>
  <p:transition>
    <p:circl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76802" name="Picture 2" descr="http://coollib.com/i/59/164759/pic_1.jpg"/>
          <p:cNvPicPr>
            <a:picLocks noChangeAspect="1" noChangeArrowheads="1"/>
          </p:cNvPicPr>
          <p:nvPr/>
        </p:nvPicPr>
        <p:blipFill>
          <a:blip r:embed="rId2" cstate="print"/>
          <a:srcRect/>
          <a:stretch>
            <a:fillRect/>
          </a:stretch>
        </p:blipFill>
        <p:spPr bwMode="auto">
          <a:xfrm>
            <a:off x="-324544" y="620688"/>
            <a:ext cx="9793088" cy="5373216"/>
          </a:xfrm>
          <a:prstGeom prst="rect">
            <a:avLst/>
          </a:prstGeom>
          <a:noFill/>
        </p:spPr>
      </p:pic>
    </p:spTree>
  </p:cSld>
  <p:clrMapOvr>
    <a:masterClrMapping/>
  </p:clrMapOvr>
  <p:transition>
    <p:circl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844824"/>
            <a:ext cx="9011344" cy="2722314"/>
          </a:xfrm>
        </p:spPr>
        <p:txBody>
          <a:bodyPr>
            <a:noAutofit/>
          </a:bodyPr>
          <a:lstStyle/>
          <a:p>
            <a:r>
              <a:rPr lang="ru-RU" sz="6000" dirty="0" smtClean="0"/>
              <a:t>ТАЙНА </a:t>
            </a:r>
            <a:br>
              <a:rPr lang="ru-RU" sz="6000" dirty="0" smtClean="0"/>
            </a:br>
            <a:r>
              <a:rPr lang="ru-RU" sz="6000" dirty="0" smtClean="0"/>
              <a:t>ТУНГУССКОГО МЕТЕОРИТА</a:t>
            </a:r>
            <a:endParaRPr lang="ru-RU" sz="6000" dirty="0"/>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t>Тайна Тунгусского </a:t>
            </a:r>
            <a:r>
              <a:rPr lang="ru-RU" dirty="0" smtClean="0"/>
              <a:t>метеорита</a:t>
            </a:r>
            <a:endParaRPr lang="ru-RU" dirty="0"/>
          </a:p>
        </p:txBody>
      </p:sp>
      <p:sp>
        <p:nvSpPr>
          <p:cNvPr id="3" name="Содержимое 2"/>
          <p:cNvSpPr>
            <a:spLocks noGrp="1"/>
          </p:cNvSpPr>
          <p:nvPr>
            <p:ph idx="1"/>
          </p:nvPr>
        </p:nvSpPr>
        <p:spPr>
          <a:solidFill>
            <a:schemeClr val="bg1">
              <a:alpha val="49000"/>
            </a:schemeClr>
          </a:solidFill>
        </p:spPr>
        <p:txBody>
          <a:bodyPr>
            <a:normAutofit fontScale="85000" lnSpcReduction="20000"/>
          </a:bodyPr>
          <a:lstStyle/>
          <a:p>
            <a:r>
              <a:rPr lang="ru-RU" dirty="0" smtClean="0"/>
              <a:t>30 июня 1908 года в земной атмосфере взорвался загадочный объект, позднее названный Тунгусским метеоритом</a:t>
            </a:r>
            <a:r>
              <a:rPr lang="ru-RU" dirty="0" smtClean="0"/>
              <a:t>.</a:t>
            </a:r>
          </a:p>
          <a:p>
            <a:endParaRPr lang="ru-RU" dirty="0" smtClean="0"/>
          </a:p>
          <a:p>
            <a:r>
              <a:rPr lang="ru-RU" dirty="0" smtClean="0"/>
              <a:t>В 7 </a:t>
            </a:r>
            <a:r>
              <a:rPr lang="ru-RU" dirty="0" smtClean="0"/>
              <a:t>часов утра </a:t>
            </a:r>
            <a:r>
              <a:rPr lang="ru-RU" dirty="0" smtClean="0"/>
              <a:t>возле Тунгуска в глухой </a:t>
            </a:r>
            <a:r>
              <a:rPr lang="ru-RU" dirty="0" smtClean="0"/>
              <a:t>сибирской тайге прогремел чудовищный взрыв. Миллионы вековых деревьев на расстоянии до 45 км от места катастрофы были выворочены с корнем, адский жар на несколько мгновений охватил землю, вспыхнули сухой мох и сушняк. Звуки взрыва были слышны на расстоянии до 1200 км от места взрыва, до 1000 км ощущалось сотрясение почвы, за 200—300 км выбиты стекла в окнах домов.  </a:t>
            </a:r>
            <a:br>
              <a:rPr lang="ru-RU" dirty="0" smtClean="0"/>
            </a:br>
            <a:endParaRPr lang="ru-RU" dirty="0"/>
          </a:p>
        </p:txBody>
      </p:sp>
    </p:spTree>
  </p:cSld>
  <p:clrMapOvr>
    <a:masterClrMapping/>
  </p:clrMapOvr>
  <p:transition>
    <p:circl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844824"/>
            <a:ext cx="9011344" cy="2722314"/>
          </a:xfrm>
        </p:spPr>
        <p:txBody>
          <a:bodyPr>
            <a:normAutofit/>
          </a:bodyPr>
          <a:lstStyle/>
          <a:p>
            <a:r>
              <a:rPr lang="ru-RU" sz="6000" dirty="0" smtClean="0"/>
              <a:t>ПОЯС </a:t>
            </a:r>
            <a:br>
              <a:rPr lang="ru-RU" sz="6000" dirty="0" smtClean="0"/>
            </a:br>
            <a:r>
              <a:rPr lang="ru-RU" sz="6000" dirty="0" smtClean="0"/>
              <a:t>АСТЕРОИДОВ</a:t>
            </a:r>
            <a:endParaRPr lang="ru-RU" sz="6000" dirty="0"/>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57200" y="620688"/>
            <a:ext cx="8229600" cy="5688672"/>
          </a:xfrm>
          <a:solidFill>
            <a:schemeClr val="bg1">
              <a:alpha val="61000"/>
            </a:schemeClr>
          </a:solidFill>
        </p:spPr>
        <p:txBody>
          <a:bodyPr>
            <a:normAutofit/>
          </a:bodyPr>
          <a:lstStyle/>
          <a:p>
            <a:r>
              <a:rPr lang="ru-RU" dirty="0" smtClean="0"/>
              <a:t>В течение нескольких дней после </a:t>
            </a:r>
            <a:r>
              <a:rPr lang="ru-RU" b="1" dirty="0" smtClean="0"/>
              <a:t>Тунгусского взрыва</a:t>
            </a:r>
            <a:r>
              <a:rPr lang="ru-RU" dirty="0" smtClean="0"/>
              <a:t> вся Европа была поражена необыкновенной яркостью и окраской утренних и вечерних зорь, сильным свечением ночного неба, позволяющим даже самой глубокой ночью читать и фотографировать под открытым небом. Птицы не могли устроиться на ночлег, потеряв счет дням и ночам. Отдельные проявления этих аномалий наблюдались на протяжении целого месяца после катастрофы.</a:t>
            </a:r>
            <a:br>
              <a:rPr lang="ru-RU" dirty="0" smtClean="0"/>
            </a:br>
            <a:endParaRPr lang="ru-RU" dirty="0"/>
          </a:p>
        </p:txBody>
      </p:sp>
    </p:spTree>
  </p:cSld>
  <p:clrMapOvr>
    <a:masterClrMapping/>
  </p:clrMapOvr>
  <p:transition>
    <p:circl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0" r="-20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260648"/>
            <a:ext cx="8229600" cy="1512168"/>
          </a:xfrm>
          <a:solidFill>
            <a:schemeClr val="bg1">
              <a:alpha val="50000"/>
            </a:schemeClr>
          </a:solidFill>
        </p:spPr>
        <p:txBody>
          <a:bodyPr>
            <a:normAutofit fontScale="77500" lnSpcReduction="20000"/>
          </a:bodyPr>
          <a:lstStyle/>
          <a:p>
            <a:r>
              <a:rPr lang="ru-RU" b="1" dirty="0" smtClean="0"/>
              <a:t>Тунгусский метеорит</a:t>
            </a:r>
            <a:r>
              <a:rPr lang="ru-RU" dirty="0" smtClean="0"/>
              <a:t> на много лет превратил богатую </a:t>
            </a:r>
            <a:r>
              <a:rPr lang="ru-RU" dirty="0" smtClean="0"/>
              <a:t>тайгу </a:t>
            </a:r>
            <a:r>
              <a:rPr lang="ru-RU" dirty="0" smtClean="0"/>
              <a:t>в кладбище мертвого леса. </a:t>
            </a:r>
            <a:r>
              <a:rPr lang="ru-RU" dirty="0" smtClean="0"/>
              <a:t>Энергия </a:t>
            </a:r>
            <a:r>
              <a:rPr lang="ru-RU" dirty="0" smtClean="0"/>
              <a:t>взрыва составила 10 – 40 мегатонн тротилового эквивалента, что сравнимо с энергией двух </a:t>
            </a:r>
            <a:r>
              <a:rPr lang="ru-RU" dirty="0" smtClean="0"/>
              <a:t>тысяч взорванных </a:t>
            </a:r>
            <a:r>
              <a:rPr lang="ru-RU" dirty="0" smtClean="0"/>
              <a:t>ядерных </a:t>
            </a:r>
            <a:r>
              <a:rPr lang="ru-RU" dirty="0" smtClean="0"/>
              <a:t>бомб сброшенных </a:t>
            </a:r>
            <a:r>
              <a:rPr lang="ru-RU" dirty="0" smtClean="0"/>
              <a:t>на Хиросиму в 1945 году</a:t>
            </a:r>
            <a:r>
              <a:rPr lang="ru-RU" dirty="0" smtClean="0"/>
              <a:t>.</a:t>
            </a:r>
            <a:endParaRPr lang="ru-RU" dirty="0" smtClean="0"/>
          </a:p>
          <a:p>
            <a:endParaRPr lang="ru-RU" dirty="0"/>
          </a:p>
        </p:txBody>
      </p:sp>
      <p:sp>
        <p:nvSpPr>
          <p:cNvPr id="4" name="Содержимое 2"/>
          <p:cNvSpPr txBox="1">
            <a:spLocks/>
          </p:cNvSpPr>
          <p:nvPr/>
        </p:nvSpPr>
        <p:spPr>
          <a:xfrm>
            <a:off x="395536" y="5589240"/>
            <a:ext cx="8229600" cy="1080120"/>
          </a:xfrm>
          <a:prstGeom prst="rect">
            <a:avLst/>
          </a:prstGeom>
          <a:solidFill>
            <a:schemeClr val="bg1">
              <a:alpha val="50000"/>
            </a:schemeClr>
          </a:solidFill>
        </p:spPr>
        <p:txBody>
          <a:bodyPr vert="horz">
            <a:normAutofit fontScale="92500"/>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r>
              <a:rPr kumimoji="0" lang="ru-RU" sz="2800" b="0" i="0" u="none" strike="noStrike" kern="1200" cap="none" spc="0" normalizeH="0" baseline="0" noProof="0" dirty="0" smtClean="0">
                <a:ln>
                  <a:noFill/>
                </a:ln>
                <a:solidFill>
                  <a:schemeClr val="tx1"/>
                </a:solidFill>
                <a:effectLst/>
                <a:uLnTx/>
                <a:uFillTx/>
                <a:latin typeface="+mn-lt"/>
                <a:ea typeface="+mn-ea"/>
                <a:cs typeface="+mn-cs"/>
              </a:rPr>
              <a:t>Позже в центре взрыва был обнаружен усиленный рост деревьев, говорящий о радиационном выбросе.</a:t>
            </a: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ru-RU"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circl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3000" r="-2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57200" y="692696"/>
            <a:ext cx="8229600" cy="5616664"/>
          </a:xfrm>
          <a:solidFill>
            <a:schemeClr val="bg1">
              <a:alpha val="52000"/>
            </a:schemeClr>
          </a:solidFill>
        </p:spPr>
        <p:txBody>
          <a:bodyPr/>
          <a:lstStyle/>
          <a:p>
            <a:r>
              <a:rPr lang="ru-RU" dirty="0" smtClean="0"/>
              <a:t>Писатель-фантаст Александр Петрович Казанцев в 1946 году предложил версию о том, что </a:t>
            </a:r>
            <a:r>
              <a:rPr lang="ru-RU" b="1" dirty="0" smtClean="0"/>
              <a:t>Тунгусский метеорит</a:t>
            </a:r>
            <a:r>
              <a:rPr lang="ru-RU" dirty="0" smtClean="0"/>
              <a:t> это межпланетный корабль с другой планеты, испытавший взрыв в </a:t>
            </a:r>
            <a:r>
              <a:rPr lang="ru-RU" dirty="0" err="1" smtClean="0"/>
              <a:t>р</a:t>
            </a:r>
            <a:r>
              <a:rPr lang="ru-RU" dirty="0" smtClean="0"/>
              <a:t> </a:t>
            </a:r>
            <a:r>
              <a:rPr lang="ru-RU" dirty="0" err="1" smtClean="0"/>
              <a:t>езультате</a:t>
            </a:r>
            <a:r>
              <a:rPr lang="ru-RU" dirty="0" smtClean="0"/>
              <a:t> аварии атомного реактора над самой землей. В основе рассуждений, приведших Казанцева к этой идее, лежала здравая мысль: стоячий лес в эпицентре катастрофы можно было объяснить только в предположении, что взрыв произошел не на земле, а в воздухе.</a:t>
            </a:r>
          </a:p>
          <a:p>
            <a:endParaRPr lang="ru-RU" dirty="0"/>
          </a:p>
        </p:txBody>
      </p:sp>
    </p:spTree>
  </p:cSld>
  <p:clrMapOvr>
    <a:masterClrMapping/>
  </p:clrMapOvr>
  <p:transition>
    <p:circl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5000" r="-15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57200" y="1412776"/>
            <a:ext cx="8229600" cy="4896584"/>
          </a:xfrm>
          <a:solidFill>
            <a:schemeClr val="bg1">
              <a:alpha val="43000"/>
            </a:schemeClr>
          </a:solidFill>
        </p:spPr>
        <p:txBody>
          <a:bodyPr/>
          <a:lstStyle/>
          <a:p>
            <a:r>
              <a:rPr lang="ru-RU" dirty="0" smtClean="0"/>
              <a:t>Но это все только гипотезы, а </a:t>
            </a:r>
            <a:r>
              <a:rPr lang="ru-RU" b="1" dirty="0" smtClean="0"/>
              <a:t>тайна Тунгусского метеорита</a:t>
            </a:r>
            <a:r>
              <a:rPr lang="ru-RU" dirty="0" smtClean="0"/>
              <a:t> так и остается тайной. </a:t>
            </a:r>
            <a:br>
              <a:rPr lang="ru-RU" dirty="0" smtClean="0"/>
            </a:br>
            <a:r>
              <a:rPr lang="ru-RU" dirty="0" smtClean="0"/>
              <a:t>Тысячи исследователей стремятся понять, что произошло 30 июня 1908 года в сибирской тайге. В район </a:t>
            </a:r>
            <a:r>
              <a:rPr lang="ru-RU" b="1" dirty="0" smtClean="0"/>
              <a:t>Тунгусской катастрофы</a:t>
            </a:r>
            <a:r>
              <a:rPr lang="ru-RU" dirty="0" smtClean="0"/>
              <a:t> помимо российских экспедиций, регулярно отправляются международные экспедиции.</a:t>
            </a:r>
          </a:p>
          <a:p>
            <a:endParaRPr lang="ru-RU" dirty="0"/>
          </a:p>
        </p:txBody>
      </p:sp>
    </p:spTree>
  </p:cSld>
  <p:clrMapOvr>
    <a:masterClrMapping/>
  </p:clrMapOvr>
  <p:transition>
    <p:circl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 заключение</a:t>
            </a:r>
            <a:endParaRPr lang="ru-RU" dirty="0"/>
          </a:p>
        </p:txBody>
      </p:sp>
      <p:sp>
        <p:nvSpPr>
          <p:cNvPr id="3" name="Содержимое 2"/>
          <p:cNvSpPr>
            <a:spLocks noGrp="1"/>
          </p:cNvSpPr>
          <p:nvPr>
            <p:ph idx="1"/>
          </p:nvPr>
        </p:nvSpPr>
        <p:spPr>
          <a:xfrm>
            <a:off x="457200" y="1484784"/>
            <a:ext cx="8229600" cy="4824576"/>
          </a:xfrm>
          <a:solidFill>
            <a:schemeClr val="bg1">
              <a:alpha val="56000"/>
            </a:schemeClr>
          </a:solidFill>
        </p:spPr>
        <p:txBody>
          <a:bodyPr>
            <a:normAutofit fontScale="77500" lnSpcReduction="20000"/>
          </a:bodyPr>
          <a:lstStyle/>
          <a:p>
            <a:r>
              <a:rPr lang="ru-RU" dirty="0" smtClean="0"/>
              <a:t>Космос в смысле познания является абсолютно всем - от сложнейших принципов физики, правил поведения и взаимоотношения громаднейших тел и их систем до совершенно отрешенных и сколь угодно смелых фантазий о неизведанных мирах и чудесах, их населяющих. Еще более ценным он станет для умов, еще не омраченных точками зрения или целями, сужающими объем наблюдаемой картины, изучение космоса вполне может послужить шагом формированию личности. Будущие фаталисты найдут здесь неизбежность конца, следующего за рождением и развитием, мечтатели увидят красоту, с которой происходят совершенно обыденные, с научной точки зрения, процессы, ищущие в себе философские начала будут безнадежно подкуплены абсолютной тишиной и покоем, под маской которых совершается жизнь. Это огромный мир, в который можно нырнуть с головой, если </a:t>
            </a:r>
            <a:r>
              <a:rPr lang="ru-RU" dirty="0" smtClean="0"/>
              <a:t>захотеть.</a:t>
            </a:r>
            <a:endParaRPr lang="ru-RU" dirty="0"/>
          </a:p>
        </p:txBody>
      </p:sp>
      <p:sp>
        <p:nvSpPr>
          <p:cNvPr id="4" name="Содержимое 2"/>
          <p:cNvSpPr txBox="1">
            <a:spLocks/>
          </p:cNvSpPr>
          <p:nvPr/>
        </p:nvSpPr>
        <p:spPr>
          <a:xfrm>
            <a:off x="5508104" y="5949280"/>
            <a:ext cx="2954288" cy="440472"/>
          </a:xfrm>
          <a:prstGeom prst="rect">
            <a:avLst/>
          </a:prstGeom>
        </p:spPr>
        <p:txBody>
          <a:bodyPr vert="horz">
            <a:normAutofit fontScale="85000" lnSpcReduction="10000"/>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ru-RU" sz="2800" b="0" i="0" u="none" strike="noStrike" kern="1200" cap="none" spc="0" normalizeH="0" baseline="0" noProof="0" dirty="0" smtClean="0">
                <a:ln>
                  <a:noFill/>
                </a:ln>
                <a:solidFill>
                  <a:schemeClr val="tx1"/>
                </a:solidFill>
                <a:effectLst/>
                <a:uLnTx/>
                <a:uFillTx/>
                <a:latin typeface="+mn-lt"/>
                <a:ea typeface="+mn-ea"/>
                <a:cs typeface="+mn-cs"/>
              </a:rPr>
              <a:t>Володя, 19 годиков</a:t>
            </a:r>
            <a:endParaRPr kumimoji="0" lang="ru-RU"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circl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844824"/>
            <a:ext cx="9011344" cy="2722314"/>
          </a:xfrm>
        </p:spPr>
        <p:txBody>
          <a:bodyPr>
            <a:noAutofit/>
          </a:bodyPr>
          <a:lstStyle/>
          <a:p>
            <a:r>
              <a:rPr lang="ru-RU" sz="6000" dirty="0" smtClean="0"/>
              <a:t>СПАСИБО ЗА ВНИМАНИЕ!</a:t>
            </a:r>
            <a:endParaRPr lang="ru-RU" sz="6000" dirty="0"/>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Пояс астероидов</a:t>
            </a:r>
            <a:endParaRPr lang="ru-RU" dirty="0"/>
          </a:p>
        </p:txBody>
      </p:sp>
      <p:sp>
        <p:nvSpPr>
          <p:cNvPr id="3" name="Содержимое 2"/>
          <p:cNvSpPr>
            <a:spLocks noGrp="1"/>
          </p:cNvSpPr>
          <p:nvPr>
            <p:ph idx="1"/>
          </p:nvPr>
        </p:nvSpPr>
        <p:spPr>
          <a:solidFill>
            <a:schemeClr val="bg1">
              <a:alpha val="58000"/>
            </a:schemeClr>
          </a:solidFill>
        </p:spPr>
        <p:txBody>
          <a:bodyPr>
            <a:normAutofit/>
          </a:bodyPr>
          <a:lstStyle/>
          <a:p>
            <a:pPr algn="ctr"/>
            <a:r>
              <a:rPr lang="ru-RU" dirty="0"/>
              <a:t>Большинство астероидов движутся в так  называемом  поясе  астероидов между орбитами Марса и Юпитера. Юпитер </a:t>
            </a:r>
            <a:r>
              <a:rPr lang="ru-RU" dirty="0" smtClean="0"/>
              <a:t>контролирует их </a:t>
            </a:r>
            <a:r>
              <a:rPr lang="ru-RU" dirty="0"/>
              <a:t>движения. В  результате этого, астероиды сталкиваются друг с другом, меняют свои орбиты. Некоторые из них могут подходить ближе к Солнцу или, наоборот, забираться дальше от него, нежели большая часть малых планет</a:t>
            </a:r>
            <a:r>
              <a:rPr lang="ru-RU" dirty="0" smtClean="0"/>
              <a:t>.</a:t>
            </a:r>
            <a:endParaRPr lang="ru-RU" dirty="0"/>
          </a:p>
        </p:txBody>
      </p:sp>
    </p:spTree>
  </p:cSld>
  <p:clrMapOvr>
    <a:masterClrMapping/>
  </p:clrMapOvr>
  <p:transition>
    <p:circl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dirty="0"/>
          </a:p>
        </p:txBody>
      </p:sp>
      <p:pic>
        <p:nvPicPr>
          <p:cNvPr id="58370" name="Picture 2" descr="http://7ba.ru/u/blog_files/1345897108.jpg"/>
          <p:cNvPicPr>
            <a:picLocks noChangeAspect="1" noChangeArrowheads="1"/>
          </p:cNvPicPr>
          <p:nvPr/>
        </p:nvPicPr>
        <p:blipFill>
          <a:blip r:embed="rId2" cstate="print"/>
          <a:srcRect/>
          <a:stretch>
            <a:fillRect/>
          </a:stretch>
        </p:blipFill>
        <p:spPr bwMode="auto">
          <a:xfrm>
            <a:off x="467544" y="303006"/>
            <a:ext cx="8136904" cy="6062791"/>
          </a:xfrm>
          <a:prstGeom prst="rect">
            <a:avLst/>
          </a:prstGeom>
          <a:noFill/>
        </p:spPr>
      </p:pic>
    </p:spTree>
  </p:cSld>
  <p:clrMapOvr>
    <a:masterClrMapping/>
  </p:clrMapOvr>
  <p:transition>
    <p:circl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67544" y="620688"/>
            <a:ext cx="8229600" cy="5688632"/>
          </a:xfrm>
          <a:solidFill>
            <a:schemeClr val="bg1">
              <a:alpha val="48000"/>
            </a:schemeClr>
          </a:solidFill>
        </p:spPr>
        <p:txBody>
          <a:bodyPr>
            <a:normAutofit/>
          </a:bodyPr>
          <a:lstStyle/>
          <a:p>
            <a:pPr algn="ctr"/>
            <a:endParaRPr lang="ru-RU" sz="3200" dirty="0" smtClean="0"/>
          </a:p>
          <a:p>
            <a:pPr algn="ctr"/>
            <a:r>
              <a:rPr lang="ru-RU" sz="3200" dirty="0" smtClean="0"/>
              <a:t>Существует версия, что на </a:t>
            </a:r>
            <a:r>
              <a:rPr lang="ru-RU" sz="3200" dirty="0"/>
              <a:t>месте пояса астероидов между Марсом и Юпитером  вращалась большая планета, которую принято называть Фаэтон. Приливные  </a:t>
            </a:r>
            <a:r>
              <a:rPr lang="ru-RU" sz="3200" dirty="0" smtClean="0"/>
              <a:t>силы </a:t>
            </a:r>
            <a:r>
              <a:rPr lang="ru-RU" sz="3200" dirty="0"/>
              <a:t>Юпитера или катастрофическое столкновение с большим небесным телом разорвали </a:t>
            </a:r>
            <a:r>
              <a:rPr lang="ru-RU" sz="3200" dirty="0" smtClean="0"/>
              <a:t>ее </a:t>
            </a:r>
            <a:r>
              <a:rPr lang="ru-RU" sz="3200" dirty="0"/>
              <a:t>на отдельные маленькие куски. </a:t>
            </a:r>
            <a:r>
              <a:rPr lang="ru-RU" sz="3200" dirty="0" smtClean="0"/>
              <a:t>И они образовали пояс астероидов.</a:t>
            </a:r>
          </a:p>
          <a:p>
            <a:pPr algn="ctr"/>
            <a:endParaRPr lang="ru-RU" sz="3200" dirty="0"/>
          </a:p>
        </p:txBody>
      </p:sp>
    </p:spTree>
  </p:cSld>
  <p:clrMapOvr>
    <a:masterClrMapping/>
  </p:clrMapOvr>
  <p:transition>
    <p:circl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57200" y="764704"/>
            <a:ext cx="8229600" cy="5544656"/>
          </a:xfrm>
          <a:solidFill>
            <a:schemeClr val="bg1">
              <a:alpha val="60000"/>
            </a:schemeClr>
          </a:solidFill>
        </p:spPr>
        <p:txBody>
          <a:bodyPr>
            <a:normAutofit/>
          </a:bodyPr>
          <a:lstStyle/>
          <a:p>
            <a:pPr algn="ctr"/>
            <a:r>
              <a:rPr lang="ru-RU" sz="3200" dirty="0"/>
              <a:t>Большинство же ученых думает, что никакой планеты не было, что Юпитер своим воздействием просто не дал собраться  воедино множеству </a:t>
            </a:r>
            <a:r>
              <a:rPr lang="ru-RU" sz="3200" dirty="0" err="1"/>
              <a:t>планетезималей</a:t>
            </a:r>
            <a:r>
              <a:rPr lang="ru-RU" sz="3200" dirty="0"/>
              <a:t> - зародышам планет - в начале истории Солнечной системы. Как бы то ни было, а суммарная масса всех тел пояса астероидов не превышает массы Луны. Очень большой планеты из всех астероидов бы не вышло. </a:t>
            </a:r>
          </a:p>
        </p:txBody>
      </p:sp>
    </p:spTree>
  </p:cSld>
  <p:clrMapOvr>
    <a:masterClrMapping/>
  </p:clrMapOvr>
  <p:transition>
    <p:circl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екс">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185</TotalTime>
  <Words>1634</Words>
  <Application>Microsoft Office PowerPoint</Application>
  <PresentationFormat>Экран (4:3)</PresentationFormat>
  <Paragraphs>80</Paragraphs>
  <Slides>55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55</vt:i4>
      </vt:variant>
    </vt:vector>
  </HeadingPairs>
  <TitlesOfParts>
    <vt:vector size="56" baseType="lpstr">
      <vt:lpstr>Апекс</vt:lpstr>
      <vt:lpstr>Малые тела Солнечной системы</vt:lpstr>
      <vt:lpstr>АСТЕРОИДЫ</vt:lpstr>
      <vt:lpstr>АСТЕРОИДЫ</vt:lpstr>
      <vt:lpstr>Слайд 4</vt:lpstr>
      <vt:lpstr>ПОЯС  АСТЕРОИДОВ</vt:lpstr>
      <vt:lpstr>Пояс астероидов</vt:lpstr>
      <vt:lpstr>Слайд 7</vt:lpstr>
      <vt:lpstr>Слайд 8</vt:lpstr>
      <vt:lpstr>Слайд 9</vt:lpstr>
      <vt:lpstr>Слайд 10</vt:lpstr>
      <vt:lpstr>Слайд 11</vt:lpstr>
      <vt:lpstr>Открытие астероидов</vt:lpstr>
      <vt:lpstr>Слайд 13</vt:lpstr>
      <vt:lpstr>Слайд 14</vt:lpstr>
      <vt:lpstr>Слайд 15</vt:lpstr>
      <vt:lpstr>Слайд 16</vt:lpstr>
      <vt:lpstr>Слайд 17</vt:lpstr>
      <vt:lpstr> ТАЙНЫ  АСТЕРОИДОВ</vt:lpstr>
      <vt:lpstr>ТАЙНЫ АСТЕРОИДОВ</vt:lpstr>
      <vt:lpstr>Слайд 20</vt:lpstr>
      <vt:lpstr>Слайд 21</vt:lpstr>
      <vt:lpstr>Слайд 22</vt:lpstr>
      <vt:lpstr>Слайд 23</vt:lpstr>
      <vt:lpstr>Слайд 24</vt:lpstr>
      <vt:lpstr>ОПАСНЫЕ АСТЕРОИДЫ</vt:lpstr>
      <vt:lpstr>Опасные астероиды</vt:lpstr>
      <vt:lpstr>Слайд 27</vt:lpstr>
      <vt:lpstr>Слайд 28</vt:lpstr>
      <vt:lpstr>Слайд 29</vt:lpstr>
      <vt:lpstr>Слайд 30</vt:lpstr>
      <vt:lpstr>МЕТЕОРЫ И МЕТЕОРИТЫ</vt:lpstr>
      <vt:lpstr>Слайд 32</vt:lpstr>
      <vt:lpstr>Слайд 33</vt:lpstr>
      <vt:lpstr>Слайд 34</vt:lpstr>
      <vt:lpstr>Типы метеоритов</vt:lpstr>
      <vt:lpstr>Слайд 36</vt:lpstr>
      <vt:lpstr>КОМЕТЫ</vt:lpstr>
      <vt:lpstr>КОМЕТА</vt:lpstr>
      <vt:lpstr>Структура.</vt:lpstr>
      <vt:lpstr>Слайд 40</vt:lpstr>
      <vt:lpstr>Слайд 41</vt:lpstr>
      <vt:lpstr>Слайд 42</vt:lpstr>
      <vt:lpstr>ПЛАНЕТЫ  КАРЛИКИ</vt:lpstr>
      <vt:lpstr>1. Плутон  </vt:lpstr>
      <vt:lpstr>Слайд 45</vt:lpstr>
      <vt:lpstr>2. Эрида</vt:lpstr>
      <vt:lpstr>Слайд 47</vt:lpstr>
      <vt:lpstr>ТАЙНА  ТУНГУССКОГО МЕТЕОРИТА</vt:lpstr>
      <vt:lpstr>Тайна Тунгусского метеорита</vt:lpstr>
      <vt:lpstr>Слайд 50</vt:lpstr>
      <vt:lpstr>Слайд 51</vt:lpstr>
      <vt:lpstr>Слайд 52</vt:lpstr>
      <vt:lpstr>Слайд 53</vt:lpstr>
      <vt:lpstr>В заключение</vt:lpstr>
      <vt:lpstr>СПАСИБО ЗА ВНИМАНИЕ!</vt:lpstr>
    </vt:vector>
  </TitlesOfParts>
  <Company>RePack by SPecialiST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Диана</dc:creator>
  <cp:lastModifiedBy>Диана</cp:lastModifiedBy>
  <cp:revision>24</cp:revision>
  <dcterms:created xsi:type="dcterms:W3CDTF">2015-02-10T20:12:30Z</dcterms:created>
  <dcterms:modified xsi:type="dcterms:W3CDTF">2015-02-10T23:18:20Z</dcterms:modified>
</cp:coreProperties>
</file>