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AAC11C-8FD1-4414-B9DB-52C22744E424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4365AB-15B9-4B89-8AC2-3D3FA52FE3C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РІВНЯННЯ СТАНУ ІДЕАЛЬНОҐО ГАЗУ. ГАЗОВІ ЗАКОНИ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sz="4000" b="1" u="sng" dirty="0" smtClean="0"/>
              <a:t>Ізобарний процес</a:t>
            </a:r>
            <a:r>
              <a:rPr lang="uk-UA" sz="4000" b="1" dirty="0" smtClean="0"/>
              <a:t> — це процес, що відбувається при сталому тиску </a:t>
            </a:r>
            <a:r>
              <a:rPr lang="uk-UA" sz="4000" i="1" dirty="0" smtClean="0"/>
              <a:t>(р </a:t>
            </a:r>
            <a:r>
              <a:rPr lang="uk-UA" sz="4000" dirty="0" smtClean="0"/>
              <a:t>= </a:t>
            </a:r>
            <a:r>
              <a:rPr lang="en-US" sz="4000" dirty="0" smtClean="0"/>
              <a:t>const</a:t>
            </a:r>
            <a:r>
              <a:rPr lang="ru-RU" sz="4000" dirty="0" smtClean="0"/>
              <a:t>).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 smtClean="0"/>
              <a:t>законГей-Люссака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uk-UA" dirty="0" smtClean="0"/>
              <a:t>Графіки процесів при </a:t>
            </a:r>
            <a:r>
              <a:rPr lang="uk-UA" i="1" dirty="0" smtClean="0"/>
              <a:t>р </a:t>
            </a:r>
            <a:r>
              <a:rPr lang="en-US" i="1" dirty="0" smtClean="0"/>
              <a:t>=</a:t>
            </a:r>
            <a:r>
              <a:rPr lang="uk-UA" i="1" dirty="0" smtClean="0"/>
              <a:t> </a:t>
            </a:r>
            <a:r>
              <a:rPr lang="en-US" dirty="0" smtClean="0"/>
              <a:t>const </a:t>
            </a:r>
            <a:r>
              <a:rPr lang="uk-UA" b="1" dirty="0" smtClean="0"/>
              <a:t>— ізобари.</a:t>
            </a:r>
            <a:endParaRPr lang="ru-RU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ru-RU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4643438" y="1785926"/>
            <a:ext cx="150019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428596" y="4429132"/>
            <a:ext cx="2281065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4" cstate="print">
            <a:lum bright="20000"/>
          </a:blip>
          <a:srcRect/>
          <a:stretch>
            <a:fillRect/>
          </a:stretch>
        </p:blipFill>
        <p:spPr bwMode="auto">
          <a:xfrm>
            <a:off x="3857620" y="4429132"/>
            <a:ext cx="189126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5" cstate="print">
            <a:lum bright="20000"/>
          </a:blip>
          <a:srcRect/>
          <a:stretch>
            <a:fillRect/>
          </a:stretch>
        </p:blipFill>
        <p:spPr bwMode="auto">
          <a:xfrm>
            <a:off x="6429388" y="4429132"/>
            <a:ext cx="224272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r>
              <a:rPr lang="uk-UA" b="1" u="sng" dirty="0" smtClean="0"/>
              <a:t>Ізохорний процес</a:t>
            </a:r>
            <a:r>
              <a:rPr lang="uk-UA" b="1" dirty="0" smtClean="0"/>
              <a:t> — це процес, що відбувається при сталому об'ємі </a:t>
            </a:r>
            <a:r>
              <a:rPr lang="uk-UA" dirty="0" smtClean="0"/>
              <a:t>(</a:t>
            </a:r>
            <a:r>
              <a:rPr lang="en-US" dirty="0" smtClean="0"/>
              <a:t>V</a:t>
            </a:r>
            <a:r>
              <a:rPr lang="uk-UA" dirty="0" smtClean="0"/>
              <a:t> = </a:t>
            </a:r>
            <a:r>
              <a:rPr lang="en-US" b="1" dirty="0" smtClean="0"/>
              <a:t>const</a:t>
            </a:r>
            <a:r>
              <a:rPr lang="ru-RU" b="1" dirty="0" smtClean="0"/>
              <a:t>).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uk-UA" dirty="0" smtClean="0"/>
              <a:t>Графіки процесів при </a:t>
            </a:r>
            <a:r>
              <a:rPr lang="en-US" i="1" dirty="0" smtClean="0"/>
              <a:t>V</a:t>
            </a:r>
            <a:r>
              <a:rPr lang="ru-RU" i="1" dirty="0" smtClean="0"/>
              <a:t>= </a:t>
            </a:r>
            <a:r>
              <a:rPr lang="en-US" dirty="0" smtClean="0"/>
              <a:t>const </a:t>
            </a:r>
            <a:r>
              <a:rPr lang="uk-UA" b="1" dirty="0" smtClean="0"/>
              <a:t>— ізохори.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0" y="482600"/>
            <a:ext cx="12287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447925" y="511175"/>
            <a:ext cx="10572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352550" y="520700"/>
            <a:ext cx="10191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107315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1073150" y="14192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1073150" y="234315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4500562" y="2786058"/>
            <a:ext cx="18473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7117" name="Picture 13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2357422" y="2500306"/>
            <a:ext cx="1571636" cy="1178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9" name="Picture 15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10000"/>
          </a:blip>
          <a:srcRect/>
          <a:stretch>
            <a:fillRect/>
          </a:stretch>
        </p:blipFill>
        <p:spPr bwMode="auto">
          <a:xfrm>
            <a:off x="5572132" y="2571744"/>
            <a:ext cx="1733249" cy="954654"/>
          </a:xfrm>
          <a:prstGeom prst="rect">
            <a:avLst/>
          </a:prstGeom>
          <a:noFill/>
        </p:spPr>
      </p:pic>
      <p:sp>
        <p:nvSpPr>
          <p:cNvPr id="47121" name="Text Box 17"/>
          <p:cNvSpPr txBox="1">
            <a:spLocks noChangeArrowheads="1"/>
          </p:cNvSpPr>
          <p:nvPr/>
        </p:nvSpPr>
        <p:spPr bwMode="auto">
          <a:xfrm>
            <a:off x="500034" y="2000240"/>
            <a:ext cx="292895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закон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Шарля.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7122" name="Picture 18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 bwMode="auto">
          <a:xfrm>
            <a:off x="714348" y="4500570"/>
            <a:ext cx="2286016" cy="1723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3" name="Picture 19"/>
          <p:cNvPicPr>
            <a:picLocks noChangeAspect="1" noChangeArrowheads="1"/>
          </p:cNvPicPr>
          <p:nvPr/>
        </p:nvPicPr>
        <p:blipFill>
          <a:blip r:embed="rId5" cstate="print">
            <a:lum bright="10000"/>
          </a:blip>
          <a:srcRect/>
          <a:stretch>
            <a:fillRect/>
          </a:stretch>
        </p:blipFill>
        <p:spPr bwMode="auto">
          <a:xfrm>
            <a:off x="3786182" y="4429132"/>
            <a:ext cx="1857388" cy="1669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4" name="Picture 20"/>
          <p:cNvPicPr>
            <a:picLocks noChangeAspect="1" noChangeArrowheads="1"/>
          </p:cNvPicPr>
          <p:nvPr/>
        </p:nvPicPr>
        <p:blipFill>
          <a:blip r:embed="rId6" cstate="print">
            <a:lum bright="10000"/>
          </a:blip>
          <a:srcRect/>
          <a:stretch>
            <a:fillRect/>
          </a:stretch>
        </p:blipFill>
        <p:spPr bwMode="auto">
          <a:xfrm>
            <a:off x="6286512" y="4357694"/>
            <a:ext cx="2143140" cy="1981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467368"/>
          </a:xfrm>
        </p:spPr>
        <p:txBody>
          <a:bodyPr/>
          <a:lstStyle/>
          <a:p>
            <a:r>
              <a:rPr lang="uk-UA" b="1" u="sng" dirty="0" smtClean="0"/>
              <a:t>Ізотермічний процес</a:t>
            </a:r>
            <a:r>
              <a:rPr lang="uk-UA" b="1" dirty="0" smtClean="0"/>
              <a:t> </a:t>
            </a:r>
            <a:r>
              <a:rPr lang="ru-RU" b="1" dirty="0" smtClean="0"/>
              <a:t>— </a:t>
            </a:r>
            <a:r>
              <a:rPr lang="uk-UA" b="1" dirty="0" smtClean="0"/>
              <a:t>це процес, що відбувається при сталій температурі </a:t>
            </a:r>
            <a:r>
              <a:rPr lang="uk-UA" i="1" dirty="0" smtClean="0"/>
              <a:t>(Т= </a:t>
            </a:r>
            <a:r>
              <a:rPr lang="en-US" dirty="0" smtClean="0"/>
              <a:t>const</a:t>
            </a:r>
            <a:r>
              <a:rPr lang="ru-RU" dirty="0" smtClean="0"/>
              <a:t>).</a:t>
            </a:r>
          </a:p>
          <a:p>
            <a:pPr lvl="0"/>
            <a:r>
              <a:rPr lang="uk-UA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</a:t>
            </a:r>
            <a:r>
              <a:rPr lang="uk-UA" sz="28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Бойля-Маріотта</a:t>
            </a:r>
            <a:r>
              <a:rPr lang="uk-UA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</a:p>
          <a:p>
            <a:pPr lvl="0">
              <a:buNone/>
            </a:pP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600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pV</a:t>
            </a:r>
            <a:r>
              <a:rPr lang="uk-UA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  </a:t>
            </a:r>
            <a:r>
              <a:rPr lang="uk-UA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або</a:t>
            </a: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en-US" sz="36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uk-UA" sz="36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uk-UA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uk-UA" sz="36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uk-UA" sz="36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uk-UA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uk-UA" dirty="0" smtClean="0"/>
              <a:t>Графіки процесів при </a:t>
            </a:r>
            <a:r>
              <a:rPr lang="uk-UA" i="1" dirty="0" smtClean="0"/>
              <a:t>Т= </a:t>
            </a:r>
            <a:r>
              <a:rPr lang="en-US" dirty="0" smtClean="0"/>
              <a:t>const </a:t>
            </a:r>
            <a:r>
              <a:rPr lang="uk-UA" b="1" dirty="0" smtClean="0"/>
              <a:t>— ізотерми.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-2146754"/>
            <a:ext cx="3813954" cy="475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901226" tIns="2967690" rIns="1847268" bIns="91411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1071538" y="4143380"/>
            <a:ext cx="192882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 bwMode="auto">
          <a:xfrm>
            <a:off x="3643306" y="4286256"/>
            <a:ext cx="1857388" cy="159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 bwMode="auto">
          <a:xfrm>
            <a:off x="6286512" y="4286256"/>
            <a:ext cx="2000264" cy="158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u="sng" dirty="0" smtClean="0"/>
              <a:t>Графіки </a:t>
            </a:r>
            <a:r>
              <a:rPr lang="uk-UA" b="1" u="sng" dirty="0" err="1" smtClean="0"/>
              <a:t>ізопроцесів</a:t>
            </a:r>
            <a:r>
              <a:rPr lang="uk-UA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3357554" y="4500570"/>
            <a:ext cx="217913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 bwMode="auto">
          <a:xfrm>
            <a:off x="500034" y="2214554"/>
            <a:ext cx="237296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 bwMode="auto">
          <a:xfrm>
            <a:off x="5715008" y="1643050"/>
            <a:ext cx="310755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/>
              <a:t>Абсолютним нулем температури називається така температура, при якій </a:t>
            </a:r>
            <a:r>
              <a:rPr lang="uk-UA" i="1" cap="small" dirty="0"/>
              <a:t> </a:t>
            </a:r>
            <a:r>
              <a:rPr lang="uk-UA" dirty="0"/>
              <a:t>об'єм ідеального газу дорівнює нулю.</a:t>
            </a:r>
            <a:endParaRPr lang="ru-RU" dirty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/>
              <a:t>Досягнути абсолютний температурний нуль неможливо, бо повинен </a:t>
            </a:r>
            <a:r>
              <a:rPr lang="uk-UA" dirty="0" smtClean="0"/>
              <a:t>припинитися </a:t>
            </a:r>
            <a:r>
              <a:rPr lang="uk-UA" dirty="0"/>
              <a:t>тепловий рух, а це — неможливо, бо не існує матерія без </a:t>
            </a:r>
            <a:r>
              <a:rPr lang="uk-UA" dirty="0" smtClean="0"/>
              <a:t>руху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357290" y="1717674"/>
            <a:ext cx="7215238" cy="4283094"/>
            <a:chOff x="-27" y="1920"/>
            <a:chExt cx="6313" cy="399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>
              <a:grayscl/>
              <a:lum bright="10000"/>
            </a:blip>
            <a:srcRect/>
            <a:stretch>
              <a:fillRect/>
            </a:stretch>
          </p:blipFill>
          <p:spPr bwMode="auto">
            <a:xfrm>
              <a:off x="1531" y="1920"/>
              <a:ext cx="4755" cy="3991"/>
            </a:xfrm>
            <a:prstGeom prst="rect">
              <a:avLst/>
            </a:prstGeom>
            <a:noFill/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-27" y="2250"/>
              <a:ext cx="1510" cy="756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кипіння води танення льоду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8" name="Picture 6" descr="http://www.krugosvet.ru/images/1001115_1115_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357562"/>
            <a:ext cx="2531966" cy="30297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500694" y="6488668"/>
            <a:ext cx="352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ГЕЙ</a:t>
            </a:r>
            <a:r>
              <a:rPr lang="ru-RU" dirty="0" smtClean="0"/>
              <a:t>-</a:t>
            </a:r>
            <a:r>
              <a:rPr lang="ru-RU" b="1" dirty="0" smtClean="0"/>
              <a:t>ЛЮССАК</a:t>
            </a:r>
            <a:r>
              <a:rPr lang="ru-RU" dirty="0" smtClean="0"/>
              <a:t>, </a:t>
            </a:r>
            <a:r>
              <a:rPr lang="ru-RU" b="1" dirty="0" smtClean="0"/>
              <a:t>ЖОЗЕФ ЛУИ </a:t>
            </a:r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44040" name="Picture 8" descr="&amp;ZHcy;&amp;acy;&amp;kcy; &amp;Acy;&amp;lcy;&amp;iecy;&amp;kcy;&amp;scy;&amp;acy;&amp;ncy;&amp;dcy;&amp;rcy; &amp;Scy;&amp;iecy;&amp;zcy;&amp;acy;&amp;rcy; &amp;SHcy;&amp;Acy;&amp;Rcy;&amp;Lcy;&amp;SOFTcy; (Jacques Alexandre Cesar Charles). &amp;Fcy;&amp;ocy;&amp;tcy;&amp;ocy; &amp;scy; &amp;scy;&amp;acy;&amp;jcy;&amp;tcy;&amp;acy; www.flanet.or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0"/>
            <a:ext cx="2571768" cy="300575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929190" y="3000372"/>
            <a:ext cx="3589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Жак Александр </a:t>
            </a:r>
            <a:r>
              <a:rPr lang="ru-RU" b="1" dirty="0" err="1" smtClean="0"/>
              <a:t>Сезар</a:t>
            </a:r>
            <a:r>
              <a:rPr lang="ru-RU" b="1" dirty="0" smtClean="0"/>
              <a:t> ШАРЛЬ </a:t>
            </a:r>
            <a:endParaRPr lang="ru-RU" b="1" dirty="0"/>
          </a:p>
        </p:txBody>
      </p:sp>
      <p:pic>
        <p:nvPicPr>
          <p:cNvPr id="44042" name="Picture 10" descr="http://elementy.ru/images/eltbio/clapeyron_benoit_paul_emile_2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0"/>
            <a:ext cx="2214578" cy="355439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3429000"/>
            <a:ext cx="3594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Бенуа Поль Эмиль </a:t>
            </a:r>
            <a:r>
              <a:rPr lang="ru-RU" b="1" dirty="0" err="1" smtClean="0"/>
              <a:t>Клапейрон</a:t>
            </a:r>
            <a:endParaRPr lang="ru-RU" dirty="0"/>
          </a:p>
        </p:txBody>
      </p:sp>
      <p:pic>
        <p:nvPicPr>
          <p:cNvPr id="4098" name="Picture 2" descr="http://tvsh2004.narod.ru/ph/mariotte_ed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4002" y="3786190"/>
            <a:ext cx="3413848" cy="257176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143108" y="6357958"/>
            <a:ext cx="1601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/>
              <a:t>Едм</a:t>
            </a:r>
            <a:r>
              <a:rPr lang="ru-RU" b="1" dirty="0" smtClean="0"/>
              <a:t> </a:t>
            </a:r>
            <a:r>
              <a:rPr lang="uk-UA" b="1" dirty="0" smtClean="0"/>
              <a:t>М</a:t>
            </a:r>
            <a:r>
              <a:rPr lang="ru-RU" b="1" dirty="0" err="1" smtClean="0"/>
              <a:t>аріотт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86808" cy="830839"/>
          </a:xfrm>
        </p:spPr>
        <p:txBody>
          <a:bodyPr>
            <a:normAutofit/>
          </a:bodyPr>
          <a:lstStyle/>
          <a:p>
            <a:r>
              <a:rPr lang="ru-RU" dirty="0" smtClean="0"/>
              <a:t>В 1660-х годах физик Роберт Бойль (закон Бойля-Мариотта) составил список из 24 будущих открытий человечества.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42844" y="928670"/>
            <a:ext cx="4429156" cy="5214974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Часть из них уже реальность: </a:t>
            </a:r>
            <a:br>
              <a:rPr lang="ru-RU" sz="1600" dirty="0" smtClean="0"/>
            </a:br>
            <a:r>
              <a:rPr lang="ru-RU" sz="1600" dirty="0" smtClean="0"/>
              <a:t>человек научился летать и плавать под водой </a:t>
            </a:r>
            <a:br>
              <a:rPr lang="ru-RU" sz="1600" dirty="0" smtClean="0"/>
            </a:br>
            <a:r>
              <a:rPr lang="ru-RU" sz="1600" dirty="0" smtClean="0"/>
              <a:t>разработаны болеутоляющие, снотворные, </a:t>
            </a:r>
            <a:r>
              <a:rPr lang="ru-RU" sz="1600" dirty="0" err="1" smtClean="0"/>
              <a:t>галюциногенные</a:t>
            </a:r>
            <a:r>
              <a:rPr lang="ru-RU" sz="1600" dirty="0" smtClean="0"/>
              <a:t> препараты и антидепрессанты </a:t>
            </a:r>
            <a:br>
              <a:rPr lang="ru-RU" sz="1600" dirty="0" smtClean="0"/>
            </a:br>
            <a:r>
              <a:rPr lang="ru-RU" sz="1600" dirty="0" smtClean="0"/>
              <a:t>стала возможной трансплантация органов</a:t>
            </a:r>
            <a:br>
              <a:rPr lang="ru-RU" sz="1600" dirty="0" smtClean="0"/>
            </a:br>
            <a:r>
              <a:rPr lang="ru-RU" sz="1600" dirty="0" smtClean="0"/>
              <a:t>решены проблемы точной картографии и навигации </a:t>
            </a:r>
            <a:br>
              <a:rPr lang="ru-RU" sz="1600" dirty="0" smtClean="0"/>
            </a:br>
            <a:r>
              <a:rPr lang="ru-RU" sz="1600" dirty="0" smtClean="0"/>
              <a:t>изобретена лампочка</a:t>
            </a:r>
            <a:br>
              <a:rPr lang="ru-RU" sz="1600" dirty="0" smtClean="0"/>
            </a:br>
            <a:r>
              <a:rPr lang="ru-RU" sz="1600" dirty="0" smtClean="0"/>
              <a:t>произошла революция в сельском хозяйстве</a:t>
            </a:r>
            <a:br>
              <a:rPr lang="ru-RU" sz="1600" dirty="0" smtClean="0"/>
            </a:br>
            <a:r>
              <a:rPr lang="ru-RU" sz="1600" dirty="0" smtClean="0"/>
              <a:t>сделана легкая и прочная броня и корабли из металла, не зависящие от силы ветра</a:t>
            </a:r>
            <a:br>
              <a:rPr lang="ru-RU" sz="1600" dirty="0" smtClean="0"/>
            </a:br>
            <a:r>
              <a:rPr lang="ru-RU" sz="1600" dirty="0" smtClean="0"/>
              <a:t>резко увеличена средняя продолжительность жизни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впереди еще</a:t>
            </a:r>
            <a:br>
              <a:rPr lang="ru-RU" sz="1600" dirty="0" smtClean="0"/>
            </a:br>
            <a:r>
              <a:rPr lang="ru-RU" sz="1600" dirty="0" smtClean="0"/>
              <a:t>возможность лечить на расстоянии</a:t>
            </a:r>
            <a:br>
              <a:rPr lang="ru-RU" sz="1600" dirty="0" smtClean="0"/>
            </a:br>
            <a:r>
              <a:rPr lang="ru-RU" sz="1600" dirty="0" smtClean="0"/>
              <a:t>возвращению молодости или по крайней мере некоторых её признаков — зубов или цвета волос</a:t>
            </a:r>
            <a:br>
              <a:rPr lang="ru-RU" sz="1600" dirty="0" smtClean="0"/>
            </a:br>
            <a:r>
              <a:rPr lang="ru-RU" sz="1600" dirty="0" smtClean="0"/>
              <a:t>превращение одних видов животных, растений в другие (превращения одних металлов в другие уже возможно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50178" name="Picture 2" descr="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8910" b="8910"/>
          <a:stretch>
            <a:fillRect/>
          </a:stretch>
        </p:blipFill>
        <p:spPr bwMode="auto">
          <a:xfrm rot="420000">
            <a:off x="4794380" y="1338271"/>
            <a:ext cx="4617720" cy="3931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РІВНЯННЯ СТАНУ ІДЕАЛЬНОҐО ГАЗУ.</a:t>
            </a:r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28662" y="1428736"/>
            <a:ext cx="671517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76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Мікростани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(поведінку окремих молекул газу) не можна контролювати.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476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Макростани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(прояви рухів безлічі молекул у посудині об'ємом V) можна контролювати шляхом вимірювання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476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Величини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р, V, 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параметри стану.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476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Математичний вираз, що пов'язує між собою параметри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р, V,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 характеризують стан певної маси газу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називається рівнянням стану.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071942"/>
            <a:ext cx="3097213" cy="1160462"/>
          </a:xfrm>
          <a:prstGeom prst="rect">
            <a:avLst/>
          </a:prstGeom>
          <a:noFill/>
        </p:spPr>
      </p:pic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643438" y="3857628"/>
          <a:ext cx="1643063" cy="1497012"/>
        </p:xfrm>
        <a:graphic>
          <a:graphicData uri="http://schemas.openxmlformats.org/presentationml/2006/ole">
            <p:oleObj spid="_x0000_s2051" name="Формула" r:id="rId4" imgW="431613" imgH="393529" progId="Equation.3">
              <p:embed/>
            </p:oleObj>
          </a:graphicData>
        </a:graphic>
      </p:graphicFrame>
      <p:sp>
        <p:nvSpPr>
          <p:cNvPr id="6" name="Развернутая стрелка 5"/>
          <p:cNvSpPr/>
          <p:nvPr/>
        </p:nvSpPr>
        <p:spPr>
          <a:xfrm flipH="1">
            <a:off x="2643174" y="3929066"/>
            <a:ext cx="2500330" cy="42862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5357826"/>
            <a:ext cx="835824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00" dirty="0" smtClean="0">
                <a:solidFill>
                  <a:prstClr val="black"/>
                </a:solidFill>
                <a:latin typeface="Arial" pitchFamily="34" charset="0"/>
              </a:rPr>
              <a:t>R=k</a:t>
            </a:r>
            <a:r>
              <a:rPr lang="ar-AE" sz="3700" dirty="0" smtClean="0">
                <a:solidFill>
                  <a:prstClr val="black"/>
                </a:solidFill>
                <a:latin typeface="Arial" pitchFamily="34" charset="0"/>
              </a:rPr>
              <a:t>•</a:t>
            </a:r>
            <a:r>
              <a:rPr lang="en-US" sz="3700" dirty="0" smtClean="0">
                <a:solidFill>
                  <a:prstClr val="black"/>
                </a:solidFill>
                <a:latin typeface="Arial" pitchFamily="34" charset="0"/>
              </a:rPr>
              <a:t>Na=8,31</a:t>
            </a:r>
            <a:r>
              <a:rPr lang="uk-UA" sz="2800" dirty="0" smtClean="0">
                <a:solidFill>
                  <a:prstClr val="black"/>
                </a:solidFill>
                <a:latin typeface="Arial" pitchFamily="34" charset="0"/>
              </a:rPr>
              <a:t>Дж/</a:t>
            </a:r>
            <a:r>
              <a:rPr lang="uk-UA" sz="2800" dirty="0" err="1" smtClean="0">
                <a:solidFill>
                  <a:prstClr val="black"/>
                </a:solidFill>
                <a:latin typeface="Arial" pitchFamily="34" charset="0"/>
              </a:rPr>
              <a:t>мольК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 рівняння Менделєєва-Клапейрона</a:t>
            </a:r>
            <a:endParaRPr lang="ru-RU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785786" y="2071678"/>
          <a:ext cx="2428892" cy="1144651"/>
        </p:xfrm>
        <a:graphic>
          <a:graphicData uri="http://schemas.openxmlformats.org/presentationml/2006/ole">
            <p:oleObj spid="_x0000_s41985" name="Формула" r:id="rId3" imgW="825500" imgH="3937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85786" y="3643314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PV=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ν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RT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214414" y="4429132"/>
          <a:ext cx="2214578" cy="1210637"/>
        </p:xfrm>
        <a:graphic>
          <a:graphicData uri="http://schemas.openxmlformats.org/presentationml/2006/ole">
            <p:oleObj spid="_x0000_s41988" name="Формула" r:id="rId4" imgW="710891" imgH="393529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Рівняння Клапейрона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u="sng" dirty="0" smtClean="0"/>
              <a:t>Якщо маса газу незмінн</a:t>
            </a:r>
            <a:r>
              <a:rPr lang="uk-UA" dirty="0" smtClean="0"/>
              <a:t>а, то при</a:t>
            </a:r>
            <a:r>
              <a:rPr lang="en-US" dirty="0" smtClean="0"/>
              <a:t> </a:t>
            </a:r>
            <a:r>
              <a:rPr lang="uk-UA" dirty="0" smtClean="0"/>
              <a:t>змінних параметрах</a:t>
            </a:r>
            <a:r>
              <a:rPr lang="en-US" dirty="0" smtClean="0"/>
              <a:t>   </a:t>
            </a:r>
            <a:r>
              <a:rPr lang="uk-UA" i="1" dirty="0" smtClean="0"/>
              <a:t>р, V</a:t>
            </a:r>
            <a:r>
              <a:rPr lang="en-US" i="1" dirty="0" smtClean="0"/>
              <a:t> </a:t>
            </a:r>
            <a:r>
              <a:rPr lang="uk-UA" dirty="0" smtClean="0"/>
              <a:t>і </a:t>
            </a:r>
            <a:r>
              <a:rPr lang="uk-UA" i="1" dirty="0" smtClean="0"/>
              <a:t>Т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928662" y="4857760"/>
            <a:ext cx="2797667" cy="1217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645949" y="3286124"/>
          <a:ext cx="3617499" cy="1214446"/>
        </p:xfrm>
        <a:graphic>
          <a:graphicData uri="http://schemas.openxmlformats.org/presentationml/2006/ole">
            <p:oleObj spid="_x0000_s43011" name="Формула" r:id="rId4" imgW="1333500" imgH="444500" progId="Equation.3">
              <p:embed/>
            </p:oleObj>
          </a:graphicData>
        </a:graphic>
      </p:graphicFrame>
      <p:sp>
        <p:nvSpPr>
          <p:cNvPr id="7" name="Правая фигурная скобка 6"/>
          <p:cNvSpPr/>
          <p:nvPr/>
        </p:nvSpPr>
        <p:spPr>
          <a:xfrm>
            <a:off x="4286248" y="3500438"/>
            <a:ext cx="428628" cy="22860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4929190" y="3875135"/>
            <a:ext cx="335755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5588" algn="l"/>
                <a:tab pos="684213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(але різна для різних газів)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рівняння Клапейрона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5588" algn="l"/>
                <a:tab pos="684213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err="1" smtClean="0"/>
              <a:t>Ізопроцеси</a:t>
            </a:r>
            <a:r>
              <a:rPr lang="uk-UA" b="1" dirty="0" smtClean="0"/>
              <a:t> </a:t>
            </a:r>
            <a:r>
              <a:rPr lang="ru-RU" b="1" dirty="0" smtClean="0"/>
              <a:t>— </a:t>
            </a:r>
            <a:r>
              <a:rPr lang="uk-UA" dirty="0" smtClean="0"/>
              <a:t>це процеси, що відбуваються при сталому значенні одного з параметрів стану</a:t>
            </a:r>
            <a:r>
              <a:rPr lang="ru-RU" dirty="0" smtClean="0"/>
              <a:t> (</a:t>
            </a:r>
            <a:r>
              <a:rPr lang="en-US" dirty="0" smtClean="0"/>
              <a:t>T</a:t>
            </a:r>
            <a:r>
              <a:rPr lang="ru-RU" dirty="0" smtClean="0"/>
              <a:t>,</a:t>
            </a:r>
            <a:r>
              <a:rPr lang="uk-UA" dirty="0" smtClean="0"/>
              <a:t> </a:t>
            </a:r>
            <a:r>
              <a:rPr lang="en-US" dirty="0" smtClean="0"/>
              <a:t>V</a:t>
            </a:r>
            <a:r>
              <a:rPr lang="uk-UA" dirty="0" smtClean="0"/>
              <a:t> або </a:t>
            </a:r>
            <a:r>
              <a:rPr lang="uk-UA" i="1" dirty="0" smtClean="0"/>
              <a:t>р) </a:t>
            </a:r>
            <a:r>
              <a:rPr lang="uk-UA" dirty="0" smtClean="0"/>
              <a:t>з незмінною масою газу.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277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Поток</vt:lpstr>
      <vt:lpstr>Формула</vt:lpstr>
      <vt:lpstr>РІВНЯННЯ СТАНУ ІДЕАЛЬНОҐО ГАЗУ. ГАЗОВІ ЗАКОНИ </vt:lpstr>
      <vt:lpstr>Слайд 2</vt:lpstr>
      <vt:lpstr>Слайд 3</vt:lpstr>
      <vt:lpstr>Слайд 4</vt:lpstr>
      <vt:lpstr>В 1660-х годах физик Роберт Бойль (закон Бойля-Мариотта) составил список из 24 будущих открытий человечества.</vt:lpstr>
      <vt:lpstr>РІВНЯННЯ СТАНУ ІДЕАЛЬНОҐО ГАЗУ.</vt:lpstr>
      <vt:lpstr>  рівняння Менделєєва-Клапейрона</vt:lpstr>
      <vt:lpstr>Рівняння Клапейрона </vt:lpstr>
      <vt:lpstr>Слайд 9</vt:lpstr>
      <vt:lpstr>  Ізобарний процес — це процес, що відбувається при сталому тиску (р = const).</vt:lpstr>
      <vt:lpstr>Слайд 11</vt:lpstr>
      <vt:lpstr>Слайд 12</vt:lpstr>
      <vt:lpstr>  Графіки ізопроцесів.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РІВНЯННЯ СТАНУ ІДЕАЛЬНОҐО ГАЗУ. ГАЗОВІ ЗАКОНИ </dc:title>
  <dc:creator>Admin</dc:creator>
  <cp:lastModifiedBy>Admin</cp:lastModifiedBy>
  <cp:revision>11</cp:revision>
  <dcterms:created xsi:type="dcterms:W3CDTF">2012-02-15T22:58:58Z</dcterms:created>
  <dcterms:modified xsi:type="dcterms:W3CDTF">2013-01-31T12:48:58Z</dcterms:modified>
</cp:coreProperties>
</file>