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70" r:id="rId3"/>
    <p:sldId id="272" r:id="rId4"/>
    <p:sldId id="273" r:id="rId5"/>
    <p:sldId id="259" r:id="rId6"/>
    <p:sldId id="258" r:id="rId7"/>
    <p:sldId id="267" r:id="rId8"/>
    <p:sldId id="260" r:id="rId9"/>
    <p:sldId id="266" r:id="rId10"/>
    <p:sldId id="261" r:id="rId11"/>
    <p:sldId id="262" r:id="rId12"/>
    <p:sldId id="263" r:id="rId13"/>
    <p:sldId id="268" r:id="rId14"/>
    <p:sldId id="275" r:id="rId15"/>
    <p:sldId id="269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4DA"/>
    <a:srgbClr val="DD9BD8"/>
    <a:srgbClr val="D99FD1"/>
    <a:srgbClr val="D3A5CC"/>
    <a:srgbClr val="E6A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54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68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29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466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0521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86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510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919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84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7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915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31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25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393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374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05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74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9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C828-5AAF-46E5-8D42-C8133ECB0324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BE5C4-CC92-44A5-8B7D-7DD52CFF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82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ifanimatsiya.com/%D0%BD%D0%BE%D0%B2%D0%B0%D1%8F-%D1%81%D1%82%D1%80%D0%B0%D0%BD%D0%B8%D1%86%D0%B0/%D0%BC%D1%83%D0%B7%D1%8B%D0%BA%D0%B0-music/%D0%BC%D1%83%D0%B7%D1%8B%D0%BA%D0%B0-15/" TargetMode="Externa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upload.wikimedia.org/wikipedia/commons/3/3c/Optical_cavities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://upload.wikimedia.org/wikipedia/commons/a/a1/Foucault_pendulum_animated.gi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ifanimatsiya.com/%D0%BD%D0%BE%D0%B2%D0%B0%D1%8F-%D1%81%D1%82%D1%80%D0%B0%D0%BD%D0%B8%D1%86%D0%B0/%D0%BC%D1%83%D0%B7%D1%8B%D0%BA%D0%B0-music/%D0%BC%D1%83%D0%B7%D1%8B%D0%BA%D0%B0-12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hyperlink" Target="http://www.gifanimatsiya.com/%D0%BD%D0%BE%D0%B2%D0%B0%D1%8F-%D1%81%D1%82%D1%80%D0%B0%D0%BD%D0%B8%D1%86%D0%B0/%D0%BC%D1%83%D0%B7%D1%8B%D0%BA%D0%B0-music/%D0%BC%D1%83%D0%B7%D1%8B%D0%BA%D0%B0-8/" TargetMode="External"/><Relationship Id="rId2" Type="http://schemas.openxmlformats.org/officeDocument/2006/relationships/hyperlink" Target="http://www.gifanimatsiya.com/%D0%BD%D0%BE%D0%B2%D0%B0%D1%8F-%D1%81%D1%82%D1%80%D0%B0%D0%BD%D0%B8%D1%86%D0%B0/%D0%BC%D1%83%D0%B7%D1%8B%D0%BA%D0%B0-music/%D0%BC%D1%83%D0%B7%D1%8B%D0%BA%D0%B0-10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0774" y="500124"/>
            <a:ext cx="9009517" cy="5002899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>
                <a:latin typeface="Candara" panose="020E0502030303020204" pitchFamily="34" charset="0"/>
              </a:rPr>
              <a:t>Вынужденные механические колебания. Резонанс</a:t>
            </a:r>
            <a:endParaRPr lang="ru-RU" sz="8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0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7363" y="166780"/>
            <a:ext cx="6124731" cy="1293028"/>
          </a:xfrm>
        </p:spPr>
        <p:txBody>
          <a:bodyPr/>
          <a:lstStyle/>
          <a:p>
            <a:r>
              <a:rPr lang="ru-RU" b="1" dirty="0"/>
              <a:t>Явление в </a:t>
            </a:r>
            <a:r>
              <a:rPr lang="ru-RU" b="1" dirty="0" smtClean="0"/>
              <a:t>акустике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986" y="1459809"/>
            <a:ext cx="8208743" cy="18700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/>
              <a:t>Резонанс — один из важнейших физических процессов, используемых при проектировании звуковых устройств, большинство из которых содержат резонаторы, например, струны и корпус скрипки, трубка у флейты, корпус у барабанов.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00986" y="1592706"/>
            <a:ext cx="11441244" cy="5055776"/>
            <a:chOff x="400986" y="1592706"/>
            <a:chExt cx="11441244" cy="5055776"/>
          </a:xfrm>
        </p:grpSpPr>
        <p:pic>
          <p:nvPicPr>
            <p:cNvPr id="5122" name="Picture 2" descr="http://cs4651.userapi.com/u5766613/video/m_c6930b7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86" y="3497050"/>
              <a:ext cx="4168893" cy="315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musicmp3spb.org/images/v/various_artists/fflute_in_r9a65609cc57f26f19dcc8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144" y="1592706"/>
              <a:ext cx="3180086" cy="505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7" name="Picture 1" descr="http://u.jimdo.com/www30/o/sdc77fa56342fc9f0/img/i6869483943015a30/1356086086/std/image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878" y="3497049"/>
              <a:ext cx="4092266" cy="315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2">
            <a:hlinkClick r:id="rId5"/>
          </p:cNvPr>
          <p:cNvSpPr>
            <a:spLocks noChangeArrowheads="1"/>
          </p:cNvSpPr>
          <p:nvPr/>
        </p:nvSpPr>
        <p:spPr bwMode="auto">
          <a:xfrm>
            <a:off x="43875325" y="357188"/>
            <a:ext cx="29765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8249" y="429717"/>
            <a:ext cx="5355485" cy="1324132"/>
          </a:xfrm>
        </p:spPr>
        <p:txBody>
          <a:bodyPr>
            <a:noAutofit/>
          </a:bodyPr>
          <a:lstStyle/>
          <a:p>
            <a:pPr algn="r"/>
            <a:r>
              <a:rPr lang="ru-RU" sz="4000" b="1" dirty="0" smtClean="0"/>
              <a:t>Явление в СВЧ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8121" y="1369102"/>
            <a:ext cx="10875613" cy="2063646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В СВЧ электронике широко используются объёмные резонаторы, чаще всего цилиндрической или тороидальной геометрии с размерами порядка длины волны, в которых возможны добротные колебания электромагнитного поля на отдельных частотах, определяемых граничными условиями. Наивысшей добротностью обладают </a:t>
            </a:r>
            <a:r>
              <a:rPr lang="ru-RU" sz="2400" dirty="0" smtClean="0"/>
              <a:t>сверхпроводящие и </a:t>
            </a:r>
            <a:r>
              <a:rPr lang="ru-RU" sz="2400" dirty="0"/>
              <a:t>диэлектрические </a:t>
            </a:r>
            <a:r>
              <a:rPr lang="ru-RU" sz="2400" dirty="0" smtClean="0"/>
              <a:t>резонаторы.</a:t>
            </a:r>
            <a:endParaRPr lang="ru-RU" sz="2400" dirty="0"/>
          </a:p>
        </p:txBody>
      </p:sp>
      <p:pic>
        <p:nvPicPr>
          <p:cNvPr id="9" name="Picture 2" descr="http://rix.com.ua/sm/site/fileslibrary/reviews2008/oa/4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62" y="3432748"/>
            <a:ext cx="6532089" cy="342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80007" y="287686"/>
            <a:ext cx="5345243" cy="1259299"/>
          </a:xfrm>
        </p:spPr>
        <p:txBody>
          <a:bodyPr/>
          <a:lstStyle/>
          <a:p>
            <a:r>
              <a:rPr lang="ru-RU" b="1" dirty="0" smtClean="0"/>
              <a:t>Явление в Оптике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80869" y="1549983"/>
            <a:ext cx="10820400" cy="171787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 оптическом диапазоне самым распространенным типом резонатора является резонатор Фабри-Перо, образованный парой зеркал, между которыми в резонансе устанавливается стоячая волна. Применяются также кольцевые резонаторы с бегущей волной и оптические </a:t>
            </a:r>
            <a:r>
              <a:rPr lang="ru-RU" dirty="0" err="1"/>
              <a:t>микрорезонаторы</a:t>
            </a:r>
            <a:r>
              <a:rPr lang="ru-RU" dirty="0"/>
              <a:t> с модами шепчущей галереи.</a:t>
            </a:r>
          </a:p>
        </p:txBody>
      </p:sp>
      <p:pic>
        <p:nvPicPr>
          <p:cNvPr id="7174" name="Picture 6" descr="File:Optical cavities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5" y="3261859"/>
            <a:ext cx="4790219" cy="34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62214" y="3261859"/>
            <a:ext cx="2772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Виды оптических резонаторов типа Фабри-Перо:</a:t>
            </a:r>
            <a:br>
              <a:rPr lang="ru-RU" sz="1600" dirty="0" smtClean="0"/>
            </a:br>
            <a:r>
              <a:rPr lang="ru-RU" sz="1600" dirty="0" smtClean="0"/>
              <a:t>1. плоско-параллельный;</a:t>
            </a:r>
            <a:br>
              <a:rPr lang="ru-RU" sz="1600" dirty="0" smtClean="0"/>
            </a:br>
            <a:r>
              <a:rPr lang="ru-RU" sz="1600" dirty="0" smtClean="0"/>
              <a:t>2. концентрический (сферический);</a:t>
            </a:r>
            <a:br>
              <a:rPr lang="ru-RU" sz="1600" dirty="0" smtClean="0"/>
            </a:br>
            <a:r>
              <a:rPr lang="ru-RU" sz="1600" dirty="0" smtClean="0"/>
              <a:t>3. полусферический;</a:t>
            </a:r>
            <a:br>
              <a:rPr lang="ru-RU" sz="1600" dirty="0" smtClean="0"/>
            </a:br>
            <a:r>
              <a:rPr lang="ru-RU" sz="1600" dirty="0" smtClean="0"/>
              <a:t>4. конфокальный;</a:t>
            </a:r>
            <a:br>
              <a:rPr lang="ru-RU" sz="1600" dirty="0" smtClean="0"/>
            </a:br>
            <a:r>
              <a:rPr lang="ru-RU" sz="1600" dirty="0" smtClean="0"/>
              <a:t>5. выпукло-вогнутый.</a:t>
            </a:r>
            <a:endParaRPr lang="ru-RU" sz="1600" dirty="0"/>
          </a:p>
        </p:txBody>
      </p:sp>
      <p:pic>
        <p:nvPicPr>
          <p:cNvPr id="7178" name="Picture 10" descr="http://www.vevivi.ru/best/images/referat/19121-1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984" y="3255863"/>
            <a:ext cx="4077858" cy="34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78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7266" y="692008"/>
            <a:ext cx="6304613" cy="12930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Явление в Астрофизике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0692" y="4655130"/>
            <a:ext cx="10820399" cy="17328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Орбитальный резонанс в небесной механике — это ситуация, при которой два (или более) небесных тела имеют периоды обращения, которые относятся как небольшие натуральные числа. В результате эти небесные тела оказывают регулярное гравитационное влияние друг на друга, которое может стабилизировать их орбиты.</a:t>
            </a:r>
          </a:p>
        </p:txBody>
      </p:sp>
      <p:pic>
        <p:nvPicPr>
          <p:cNvPr id="6" name="Picture 1" descr="http://u.jimdo.com/www30/o/sdc77fa56342fc9f0/img/ifd572374947ffb5b/1328294235/std/imag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62" y="1338522"/>
            <a:ext cx="5827317" cy="20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1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3635" y="5072439"/>
            <a:ext cx="5802718" cy="17855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/>
              <a:t>Модель маятника Фуко, расположенного в южном полушарии Земли. Изображенная на анимации траектория движения соответствует случаю, когда маятник приводится в движение коротким толчком из положения равновесия.</a:t>
            </a:r>
          </a:p>
        </p:txBody>
      </p:sp>
      <p:pic>
        <p:nvPicPr>
          <p:cNvPr id="17410" name="Picture 2" descr="File:Foucault pendulum animated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151"/>
            <a:ext cx="4893635" cy="652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3635" y="333151"/>
            <a:ext cx="6800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Маятник </a:t>
            </a:r>
            <a:r>
              <a:rPr lang="ru-RU" sz="2400" dirty="0"/>
              <a:t>Фуко́ — маятник, используемый для экспериментальной демонстрации суточного вращения Земли. Маятник Фуко является математическим маятником, плоскость колебаний которого медленно поворачивается относительно земной поверхности в сторону, противоположную направлению вращения Земли.</a:t>
            </a:r>
          </a:p>
        </p:txBody>
      </p:sp>
    </p:spTree>
    <p:extLst>
      <p:ext uri="{BB962C8B-B14F-4D97-AF65-F5344CB8AC3E}">
        <p14:creationId xmlns:p14="http://schemas.microsoft.com/office/powerpoint/2010/main" val="271125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1000">
              <a:srgbClr val="E494D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034" y="5381343"/>
            <a:ext cx="6964227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Спасибо за внимание!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70e168a07c94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8215" y1="3726" x2="4766" y2="60659"/>
                        <a14:foregroundMark x1="17938" y1="8752" x2="6326" y2="55633"/>
                        <a14:foregroundMark x1="95407" y1="10312" x2="85442" y2="29029"/>
                        <a14:foregroundMark x1="5113" y1="91248" x2="87002" y2="94974"/>
                        <a14:foregroundMark x1="73570" y1="50953" x2="56066" y2="46534"/>
                        <a14:foregroundMark x1="55113" y1="24090" x2="49827" y2="21577"/>
                        <a14:foregroundMark x1="51040" y1="20624" x2="48267" y2="25910"/>
                        <a14:foregroundMark x1="69497" y1="22790" x2="70711" y2="29983"/>
                        <a14:foregroundMark x1="53553" y1="44367" x2="51386" y2="74350"/>
                        <a14:foregroundMark x1="76950" y1="17158" x2="65425" y2="17158"/>
                        <a14:foregroundMark x1="57886" y1="15338" x2="51993" y2="13432"/>
                        <a14:foregroundMark x1="30763" y1="72530" x2="9185" y2="71231"/>
                      </a14:backgroundRemoval>
                    </a14:imgEffect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34" y="840337"/>
            <a:ext cx="4797425" cy="4795838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  <a:gs pos="17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203200"/>
          </a:effectLst>
          <a:extLst/>
        </p:spPr>
      </p:pic>
    </p:spTree>
    <p:extLst>
      <p:ext uri="{BB962C8B-B14F-4D97-AF65-F5344CB8AC3E}">
        <p14:creationId xmlns:p14="http://schemas.microsoft.com/office/powerpoint/2010/main" val="28657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379914"/>
            <a:ext cx="10820400" cy="48387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latin typeface="Comic Sans MS" panose="030F0702030302020204" pitchFamily="66" charset="0"/>
              </a:rPr>
              <a:t>Презентацию подготовили</a:t>
            </a:r>
          </a:p>
          <a:p>
            <a:pPr marL="0" indent="0" algn="ctr">
              <a:buNone/>
            </a:pPr>
            <a:r>
              <a:rPr lang="ru-RU" sz="5400" dirty="0">
                <a:latin typeface="Comic Sans MS" panose="030F0702030302020204" pitchFamily="66" charset="0"/>
              </a:rPr>
              <a:t>у</a:t>
            </a:r>
            <a:r>
              <a:rPr lang="ru-RU" sz="5400" dirty="0" smtClean="0">
                <a:latin typeface="Comic Sans MS" panose="030F0702030302020204" pitchFamily="66" charset="0"/>
              </a:rPr>
              <a:t>ченицы 11-А класса</a:t>
            </a:r>
          </a:p>
          <a:p>
            <a:pPr marL="0" indent="0" algn="ctr">
              <a:buNone/>
            </a:pPr>
            <a:r>
              <a:rPr lang="ru-RU" sz="5400" dirty="0" smtClean="0">
                <a:latin typeface="Comic Sans MS" panose="030F0702030302020204" pitchFamily="66" charset="0"/>
              </a:rPr>
              <a:t>Алчевской ИТГ</a:t>
            </a:r>
          </a:p>
          <a:p>
            <a:pPr marL="0" indent="0" algn="ctr">
              <a:buNone/>
            </a:pPr>
            <a:r>
              <a:rPr lang="ru-RU" sz="5400" dirty="0" smtClean="0">
                <a:latin typeface="Comic Sans MS" panose="030F0702030302020204" pitchFamily="66" charset="0"/>
              </a:rPr>
              <a:t>Мозолевская Анастасия,</a:t>
            </a:r>
          </a:p>
          <a:p>
            <a:pPr marL="0" indent="0" algn="ctr">
              <a:buNone/>
            </a:pPr>
            <a:r>
              <a:rPr lang="ru-RU" sz="5400" dirty="0" smtClean="0">
                <a:latin typeface="Comic Sans MS" panose="030F0702030302020204" pitchFamily="66" charset="0"/>
              </a:rPr>
              <a:t>Ткаченко Анастасия</a:t>
            </a:r>
          </a:p>
        </p:txBody>
      </p:sp>
    </p:spTree>
    <p:extLst>
      <p:ext uri="{BB962C8B-B14F-4D97-AF65-F5344CB8AC3E}">
        <p14:creationId xmlns:p14="http://schemas.microsoft.com/office/powerpoint/2010/main" val="3423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16" y="465501"/>
            <a:ext cx="9843330" cy="400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2754" y="4472241"/>
            <a:ext cx="116440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/>
              <a:t>Механические колебания </a:t>
            </a:r>
            <a:r>
              <a:rPr lang="ru-RU" sz="2000" dirty="0"/>
              <a:t>– это движения, которое точно или приблизительно повторяются через одинаковые промежутки </a:t>
            </a:r>
            <a:r>
              <a:rPr lang="ru-RU" sz="2000" dirty="0" smtClean="0"/>
              <a:t>времени. </a:t>
            </a:r>
          </a:p>
          <a:p>
            <a:pPr algn="just"/>
            <a:r>
              <a:rPr lang="ru-RU" sz="2000" dirty="0" smtClean="0"/>
              <a:t>Примерами </a:t>
            </a:r>
            <a:r>
              <a:rPr lang="ru-RU" sz="2000" dirty="0"/>
              <a:t>механических колебаний могут служить движение шара на </a:t>
            </a:r>
            <a:r>
              <a:rPr lang="ru-RU" sz="2000" dirty="0" smtClean="0"/>
              <a:t>пружине, на </a:t>
            </a:r>
            <a:r>
              <a:rPr lang="ru-RU" sz="2000" dirty="0"/>
              <a:t>нити, движение ножек звучащего камертона или молекул воздуха </a:t>
            </a:r>
            <a:r>
              <a:rPr lang="ru-RU" sz="2000" dirty="0" smtClean="0"/>
              <a:t>вблизи него. </a:t>
            </a:r>
          </a:p>
          <a:p>
            <a:pPr algn="just"/>
            <a:r>
              <a:rPr lang="ru-RU" sz="2000" dirty="0" smtClean="0"/>
              <a:t>Колебания </a:t>
            </a:r>
            <a:r>
              <a:rPr lang="ru-RU" sz="2000" dirty="0"/>
              <a:t>можно классифицировать по условиям возникновения (свободные, вынужденные, автоколебания) и по характеру изменения во времени </a:t>
            </a:r>
            <a:r>
              <a:rPr lang="ru-RU" sz="2000" dirty="0" smtClean="0"/>
              <a:t>кинематических характеристик </a:t>
            </a:r>
            <a:r>
              <a:rPr lang="ru-RU" sz="2000" dirty="0"/>
              <a:t>(пилообразные, гармонические, затухающие</a:t>
            </a:r>
            <a:r>
              <a:rPr lang="ru-RU" sz="2000" dirty="0" smtClean="0"/>
              <a:t>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6548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132" y="233322"/>
            <a:ext cx="114715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Вынужденные колебания </a:t>
            </a:r>
            <a:r>
              <a:rPr lang="ru-RU" sz="2400" dirty="0"/>
              <a:t>– колебания, происходящие под действием </a:t>
            </a:r>
            <a:r>
              <a:rPr lang="ru-RU" sz="2400" dirty="0" smtClean="0"/>
              <a:t>меняющейся во </a:t>
            </a:r>
            <a:r>
              <a:rPr lang="ru-RU" sz="2400" dirty="0"/>
              <a:t>времени внешней силы, которая совершает работу. </a:t>
            </a:r>
            <a:r>
              <a:rPr lang="ru-RU" sz="2400" dirty="0" smtClean="0"/>
              <a:t>Примером </a:t>
            </a:r>
            <a:r>
              <a:rPr lang="ru-RU" sz="2400" dirty="0"/>
              <a:t>систем</a:t>
            </a:r>
            <a:r>
              <a:rPr lang="ru-RU" sz="2400" dirty="0" smtClean="0"/>
              <a:t>, в </a:t>
            </a:r>
            <a:r>
              <a:rPr lang="ru-RU" sz="2400" dirty="0"/>
              <a:t>которых происходят вынужденные колебания, являются качели, </a:t>
            </a:r>
            <a:r>
              <a:rPr lang="ru-RU" sz="2400" dirty="0" smtClean="0"/>
              <a:t>раскачиваемые человеком</a:t>
            </a:r>
            <a:r>
              <a:rPr lang="ru-RU" sz="2400" dirty="0"/>
              <a:t>, груз, висящий на пружине, точку подвеса которой </a:t>
            </a:r>
            <a:r>
              <a:rPr lang="ru-RU" sz="2400" dirty="0" smtClean="0"/>
              <a:t>периодически </a:t>
            </a:r>
            <a:r>
              <a:rPr lang="ru-RU" sz="2400" dirty="0"/>
              <a:t>поднимают и опускают.</a:t>
            </a:r>
          </a:p>
          <a:p>
            <a:pPr algn="just"/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4" b="16191"/>
          <a:stretch/>
        </p:blipFill>
        <p:spPr bwMode="auto">
          <a:xfrm>
            <a:off x="1105590" y="2361817"/>
            <a:ext cx="5737241" cy="427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171" y="2361817"/>
            <a:ext cx="3151115" cy="427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7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66560" y="790916"/>
            <a:ext cx="48712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Если внешняя сила, действующая на систему, изменяется с течением времени по закону косинуса или синуса, то возникающие в системе вынужденные колебания будут </a:t>
            </a:r>
            <a:r>
              <a:rPr lang="ru-RU" sz="2000" b="1" dirty="0"/>
              <a:t>гармоническими</a:t>
            </a:r>
            <a:r>
              <a:rPr lang="ru-RU" sz="2000" dirty="0"/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1548" y="3940231"/>
            <a:ext cx="48537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Если при вынужденных колебаниях энергия, поступающая непрерывно или периодически от внешнего источника, восполняет потери, возникающие за счет работы силы трения, то колебания оказываются </a:t>
            </a:r>
            <a:r>
              <a:rPr lang="ru-RU" sz="2000" b="1" dirty="0"/>
              <a:t>незатухающими</a:t>
            </a:r>
            <a:r>
              <a:rPr lang="ru-RU" sz="2000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548" y="235136"/>
            <a:ext cx="5942897" cy="302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2" b="50497"/>
          <a:stretch/>
        </p:blipFill>
        <p:spPr bwMode="auto">
          <a:xfrm>
            <a:off x="5308206" y="3541222"/>
            <a:ext cx="6512493" cy="310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7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5054" y="1090129"/>
            <a:ext cx="9972207" cy="17628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rgbClr val="C00000"/>
                </a:solidFill>
              </a:rPr>
              <a:t>Резонансом называется явление резкого возрастания амплитуды вынужденных колебаний при совпадении частоты вынуждающей силы </a:t>
            </a:r>
            <a:r>
              <a:rPr lang="el-GR" sz="2800" b="1" dirty="0">
                <a:solidFill>
                  <a:srgbClr val="C00000"/>
                </a:solidFill>
              </a:rPr>
              <a:t>ω</a:t>
            </a:r>
            <a:r>
              <a:rPr lang="ru-RU" sz="2800" b="1" dirty="0">
                <a:solidFill>
                  <a:srgbClr val="C00000"/>
                </a:solidFill>
              </a:rPr>
              <a:t> с частотой собственных колебаний </a:t>
            </a:r>
            <a:r>
              <a:rPr lang="el-GR" sz="2800" b="1" dirty="0">
                <a:solidFill>
                  <a:srgbClr val="C00000"/>
                </a:solidFill>
              </a:rPr>
              <a:t>ω</a:t>
            </a:r>
            <a:r>
              <a:rPr lang="ru-RU" sz="2800" b="1" baseline="-25000" dirty="0">
                <a:solidFill>
                  <a:srgbClr val="C00000"/>
                </a:solidFill>
              </a:rPr>
              <a:t>0</a:t>
            </a:r>
          </a:p>
          <a:p>
            <a:endParaRPr lang="ru-RU" sz="2400" dirty="0"/>
          </a:p>
        </p:txBody>
      </p:sp>
      <p:pic>
        <p:nvPicPr>
          <p:cNvPr id="4" name="Picture 7" descr="r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76" y="2852972"/>
            <a:ext cx="6856413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242" y="4302767"/>
            <a:ext cx="4191754" cy="1130578"/>
          </a:xfrm>
          <a:prstGeom prst="rect">
            <a:avLst/>
          </a:prstGeom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100027" y="3840804"/>
            <a:ext cx="315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sz="2400" i="1"/>
              <a:t>резонансная частота:</a:t>
            </a:r>
          </a:p>
        </p:txBody>
      </p:sp>
      <p:pic>
        <p:nvPicPr>
          <p:cNvPr id="10247" name="Picture 7" descr="http://u.jimdo.com/www30/o/sdc77fa56342fc9f0/img/i924bca8cb330ae64/1328294253/std/imag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946" y="5395245"/>
            <a:ext cx="421005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99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735" y="813330"/>
            <a:ext cx="11651104" cy="225858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При помощи явления резонанса можно выделить </a:t>
            </a:r>
            <a:r>
              <a:rPr lang="ru-RU" dirty="0" smtClean="0"/>
              <a:t>и </a:t>
            </a:r>
            <a:r>
              <a:rPr lang="ru-RU" dirty="0"/>
              <a:t>усилить даже весьма слабые периодические колебания. Резонанс — явление, заключающееся в том, что при некоторой частоте вынуждающей </a:t>
            </a:r>
            <a:r>
              <a:rPr lang="ru-RU" dirty="0" smtClean="0"/>
              <a:t>силы, </a:t>
            </a:r>
            <a:r>
              <a:rPr lang="ru-RU" dirty="0"/>
              <a:t>колебательная система оказывается особенно отзывчивой на действие этой силы. Степень отзывчивости в теории колебаний описывается величиной, называемой добротность. Явление резонанса впервые было описано Галилео Галилеем в 1602 г в работах, посвященных исследованию маятников и музыкальных струн. 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1026" name="Picture 2" descr="http://cs521419.vk.me/u669411/docs/ed8169a73eb7/3222-lampochki-mayatnik-gif-svet-krasivo.gif?extra=vGHdWKn69hbzuqI-ke9oxH1pqycxRmhlHDwVw8UBPBCFAq-lyfi6mLVb6VfAqja3tOGvqLL7azGI1w1q-idm8fLWAw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6" y="3071916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http://u.jimdo.com/www30/o/sdc77fa56342fc9f0/img/id215a088fc3ca617/1356085542/std/imag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971" y="3071916"/>
            <a:ext cx="3253563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51105464" y="4446690"/>
            <a:ext cx="35312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9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3481" y="396489"/>
            <a:ext cx="6799289" cy="1235190"/>
          </a:xfrm>
        </p:spPr>
        <p:txBody>
          <a:bodyPr/>
          <a:lstStyle/>
          <a:p>
            <a:r>
              <a:rPr lang="ru-RU" b="1" dirty="0" smtClean="0"/>
              <a:t>Явление в Электронике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927" y="1407896"/>
            <a:ext cx="11441243" cy="364378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/>
              <a:t>В электронных устройствах резонанс возникает на определённой частоте, когда индуктивная и ёмкостная составляющие реакции системы уравновешены, что позволяет энергии циркулировать между магнитным полем </a:t>
            </a:r>
            <a:r>
              <a:rPr lang="ru-RU" sz="2400" dirty="0" smtClean="0"/>
              <a:t>индуктивного элемента </a:t>
            </a:r>
            <a:r>
              <a:rPr lang="ru-RU" sz="2400" dirty="0"/>
              <a:t>и электрическим полем конденсатора.</a:t>
            </a:r>
            <a:r>
              <a:rPr lang="ru-RU" sz="2400" dirty="0" smtClean="0"/>
              <a:t> </a:t>
            </a:r>
            <a:r>
              <a:rPr lang="ru-RU" sz="2400" dirty="0"/>
              <a:t>Механизм резонанса заключается в том, что магнитное поле индуктивности генерирует электрический ток, заряжающий конденсатор, а разрядка конденсатора создаёт магнитное поле в индуктивности — процесс, который повторяется многократно, по аналогии с механическим </a:t>
            </a:r>
            <a:r>
              <a:rPr lang="ru-RU" sz="2400" dirty="0" smtClean="0"/>
              <a:t>маятником. </a:t>
            </a:r>
          </a:p>
          <a:p>
            <a:pPr marL="0" indent="0" algn="just">
              <a:buNone/>
            </a:pPr>
            <a:r>
              <a:rPr lang="ru-RU" sz="2400" dirty="0" smtClean="0"/>
              <a:t>Резонансную </a:t>
            </a:r>
            <a:r>
              <a:rPr lang="ru-RU" sz="2400" dirty="0"/>
              <a:t>частоту можно найти из </a:t>
            </a:r>
            <a:r>
              <a:rPr lang="ru-RU" sz="2400" dirty="0" smtClean="0"/>
              <a:t>выражения:</a:t>
            </a:r>
            <a:endParaRPr lang="ru-RU" sz="2400" dirty="0"/>
          </a:p>
        </p:txBody>
      </p:sp>
      <p:pic>
        <p:nvPicPr>
          <p:cNvPr id="9218" name="Picture 2" descr="\omega L = \frac{1}{\omega C} \Rightarrow \omega = \frac{1}{\sqrt{LC}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12" y="5227656"/>
            <a:ext cx="4551337" cy="105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11548" y="5227656"/>
            <a:ext cx="48718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где                  ;  f — резонансная частота в герцах; L — индуктивность в генри; C — ёмкость в фарадах </a:t>
            </a:r>
          </a:p>
        </p:txBody>
      </p:sp>
      <p:pic>
        <p:nvPicPr>
          <p:cNvPr id="9222" name="Picture 6" descr="\omega = 2 \pi 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75" y="5351226"/>
            <a:ext cx="944774" cy="2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7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6223" y="321665"/>
            <a:ext cx="5794948" cy="997597"/>
          </a:xfrm>
        </p:spPr>
        <p:txBody>
          <a:bodyPr/>
          <a:lstStyle/>
          <a:p>
            <a:r>
              <a:rPr lang="ru-RU" b="1" dirty="0"/>
              <a:t>Явление в механике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12972" y="1582088"/>
            <a:ext cx="8596312" cy="950626"/>
          </a:xfrm>
        </p:spPr>
        <p:txBody>
          <a:bodyPr/>
          <a:lstStyle/>
          <a:p>
            <a:pPr marL="0" indent="0" algn="just">
              <a:buFont typeface="Wingdings 3" panose="05040102010807070707" pitchFamily="18" charset="2"/>
              <a:buNone/>
            </a:pPr>
            <a:r>
              <a:rPr lang="ru-RU" dirty="0" smtClean="0"/>
              <a:t>Наиболее известная большинству людей механическая резонансная система — это обычные качели.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ru-RU" dirty="0" smtClean="0"/>
          </a:p>
        </p:txBody>
      </p:sp>
      <p:pic>
        <p:nvPicPr>
          <p:cNvPr id="4102" name="Picture 6" descr="http://cs521513.vk.me/u1566570/docs/f3b4be7dbe78/kachel.gif?extra=ALYSdaUmfMzOcXsye5H_BOqBj53q18B3FaJeUfJdiWzNgvzXvjPOf8pIIsxCzH2j4UbFsZXRMei6zq5W2BOmarLxhcQi9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3" y="2352831"/>
            <a:ext cx="5595880" cy="39430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5756224" y="2352832"/>
            <a:ext cx="6115986" cy="2294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dirty="0" smtClean="0"/>
              <a:t>Если вы будете подталкивать качели в соответствии с их резонансной частотой, размах движения будет увеличиваться, в противном случае движения будут затухать. Резонансную частоту такого маятника с достаточной точностью в диапазоне малых смещений от равновесного состояния, можно найти по формуле:</a:t>
            </a:r>
            <a:endParaRPr lang="ru-RU" sz="2000" dirty="0"/>
          </a:p>
        </p:txBody>
      </p:sp>
      <p:pic>
        <p:nvPicPr>
          <p:cNvPr id="4104" name="Picture 8" descr="f = {1 \over 2 \pi} \sqrt {g \over L}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47" y="4674103"/>
            <a:ext cx="1677405" cy="74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75721" y="5486730"/>
            <a:ext cx="6076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где </a:t>
            </a:r>
            <a:r>
              <a:rPr lang="ru-RU" i="1" dirty="0" smtClean="0"/>
              <a:t>g</a:t>
            </a:r>
            <a:r>
              <a:rPr lang="ru-RU" dirty="0" smtClean="0"/>
              <a:t> это ускорение свободного падения (9,8 м/с² для поверхности Земли), а </a:t>
            </a:r>
            <a:r>
              <a:rPr lang="ru-RU" i="1" dirty="0" smtClean="0"/>
              <a:t>L</a:t>
            </a:r>
            <a:r>
              <a:rPr lang="ru-RU" dirty="0" smtClean="0"/>
              <a:t> — длина от точки подвешивания маятника до центра его масс.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642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u.jimdo.com/www30/o/sdc77fa56342fc9f0/img/ic23cfcadc194f79f/1356085377/thumb/image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205" y="5278336"/>
            <a:ext cx="2677795" cy="157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5082" y="434589"/>
            <a:ext cx="3567659" cy="10794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Струны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272" y="1380737"/>
            <a:ext cx="11156430" cy="15379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/>
              <a:t>Струны таких инструментов, как лютня, гитара, скрипка или пианино, имеют основную резонансную частоту, напрямую зависящую от длины, массы и силы натяжения струны. Длина волны первого резонанса струны равна её удвоенной длине. При этом, его частота зависит от скорости </a:t>
            </a:r>
            <a:r>
              <a:rPr lang="ru-RU" sz="2000" i="1" dirty="0"/>
              <a:t>v</a:t>
            </a:r>
            <a:r>
              <a:rPr lang="ru-RU" sz="2000" dirty="0"/>
              <a:t>, с которой волна распространяется по струне:</a:t>
            </a:r>
          </a:p>
        </p:txBody>
      </p:sp>
      <p:pic>
        <p:nvPicPr>
          <p:cNvPr id="8194" name="Picture 2" descr="f = {v \over 2L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43" y="2622308"/>
            <a:ext cx="1187688" cy="67867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1272" y="3261771"/>
            <a:ext cx="11156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где </a:t>
            </a:r>
            <a:r>
              <a:rPr lang="ru-RU" sz="2000" i="1" dirty="0" smtClean="0"/>
              <a:t>L</a:t>
            </a:r>
            <a:r>
              <a:rPr lang="ru-RU" sz="2000" dirty="0" smtClean="0"/>
              <a:t> — длина струны (в случае, если она закреплена с обоих концов). Скорость распространения волны по струне зависит от её натяжения </a:t>
            </a:r>
            <a:r>
              <a:rPr lang="ru-RU" sz="2000" i="1" dirty="0" smtClean="0"/>
              <a:t>T</a:t>
            </a:r>
            <a:r>
              <a:rPr lang="ru-RU" sz="2000" dirty="0" smtClean="0"/>
              <a:t> и массы на единицу длины ρ:</a:t>
            </a:r>
            <a:endParaRPr lang="ru-RU" sz="2000" dirty="0"/>
          </a:p>
        </p:txBody>
      </p:sp>
      <p:pic>
        <p:nvPicPr>
          <p:cNvPr id="8196" name="Picture 4" descr="v = \sqrt {T \over \rho}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41" y="4007607"/>
            <a:ext cx="1290976" cy="91444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81272" y="4853722"/>
            <a:ext cx="111564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Таким образом, частота главного резонанса зависит от свойств струны и выражается следующим отношением: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8198" name="Picture 6" descr="f = {\sqrt {T \over \rho} \over 2 L} = {\sqrt {T \over m / L} \over 2 L} = {\sqrt {T \over 4mL}}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5531273"/>
            <a:ext cx="4047059" cy="9144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27215" y="5544502"/>
            <a:ext cx="4586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где </a:t>
            </a:r>
            <a:r>
              <a:rPr lang="ru-RU" i="1" dirty="0" smtClean="0"/>
              <a:t>T</a:t>
            </a:r>
            <a:r>
              <a:rPr lang="ru-RU" dirty="0" smtClean="0"/>
              <a:t> — сила натяжения, ρ — масса единицы длины струны, а </a:t>
            </a:r>
            <a:r>
              <a:rPr lang="ru-RU" i="1" dirty="0" smtClean="0"/>
              <a:t>m</a:t>
            </a:r>
            <a:r>
              <a:rPr lang="ru-RU" dirty="0" smtClean="0"/>
              <a:t> — полная масса струны.</a:t>
            </a:r>
            <a:endParaRPr lang="ru-RU" dirty="0"/>
          </a:p>
        </p:txBody>
      </p:sp>
      <p:sp>
        <p:nvSpPr>
          <p:cNvPr id="8" name="Rectangle 6">
            <a:hlinkClick r:id="rId7"/>
          </p:cNvPr>
          <p:cNvSpPr>
            <a:spLocks noChangeArrowheads="1"/>
          </p:cNvSpPr>
          <p:nvPr/>
        </p:nvSpPr>
        <p:spPr bwMode="auto">
          <a:xfrm>
            <a:off x="43875325" y="357188"/>
            <a:ext cx="29765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4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345</TotalTime>
  <Words>571</Words>
  <Application>Microsoft Office PowerPoint</Application>
  <PresentationFormat>Широкоэкранный</PresentationFormat>
  <Paragraphs>40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Candara</vt:lpstr>
      <vt:lpstr>Century Gothic</vt:lpstr>
      <vt:lpstr>Comic Sans MS</vt:lpstr>
      <vt:lpstr>Times New Roman</vt:lpstr>
      <vt:lpstr>Wingdings 3</vt:lpstr>
      <vt:lpstr>След самолета</vt:lpstr>
      <vt:lpstr>Вынужденные механические колебания. Резонанс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Явление в Электронике </vt:lpstr>
      <vt:lpstr>Явление в механике</vt:lpstr>
      <vt:lpstr>Струны </vt:lpstr>
      <vt:lpstr>Явление в акустике</vt:lpstr>
      <vt:lpstr>Явление в СВЧ </vt:lpstr>
      <vt:lpstr>Явление в Оптике</vt:lpstr>
      <vt:lpstr>Явление в Астрофизике </vt:lpstr>
      <vt:lpstr>Презентация PowerPoint</vt:lpstr>
      <vt:lpstr>Спасибо за внимание!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39</cp:revision>
  <dcterms:created xsi:type="dcterms:W3CDTF">2013-11-20T10:26:02Z</dcterms:created>
  <dcterms:modified xsi:type="dcterms:W3CDTF">2013-12-22T19:19:22Z</dcterms:modified>
</cp:coreProperties>
</file>