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782ABA-DCD6-4982-87BD-20CCBFF8FDFA}" type="datetimeFigureOut">
              <a:rPr lang="ru-RU" smtClean="0"/>
              <a:t>6.4.15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416753-0408-43C6-8173-5530F8F8C2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search?q=&#1080;&#1086;&#1085;&#1080;&#1079;&#1080;&#1088;&#1091;&#1102;&#1097;&#1077;&#1077;+&#1080;&#1079;&#1083;&#1091;&#1095;&#1077;&#1085;&#1080;&#1077;" TargetMode="External"/><Relationship Id="rId2" Type="http://schemas.openxmlformats.org/officeDocument/2006/relationships/hyperlink" Target="http://pidruchniki.com/1628011838297/bzhd/ionizuyuche_viprominyuvann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.ua/search?q=&#1073;&#1091;&#1083;&#1100;&#1073;&#1072;&#1096;&#1082;&#1086;&#1074;&#1072;+&#1082;&#1072;&#1084;&#1077;&#1088;&#1072;" TargetMode="External"/><Relationship Id="rId4" Type="http://schemas.openxmlformats.org/officeDocument/2006/relationships/hyperlink" Target="https://www.google.com.ua/search?q=&#1076;&#1086;&#1079;&#1080;&#1084;&#1077;&#1090;&#1088;+&#1089;&#1086;&#1074;&#1077;&#1090;&#1089;&#1082;&#1080;&#1081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056784" cy="2520280"/>
          </a:xfrm>
        </p:spPr>
        <p:txBody>
          <a:bodyPr>
            <a:noAutofit/>
          </a:bodyPr>
          <a:lstStyle/>
          <a:p>
            <a:pPr algn="l"/>
            <a:r>
              <a:rPr lang="uk-UA" sz="5400" smtClean="0"/>
              <a:t>Іонізуюче віпромінювання</a:t>
            </a:r>
            <a:endParaRPr lang="ru-RU" sz="5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437112"/>
            <a:ext cx="4032448" cy="1728192"/>
          </a:xfrm>
        </p:spPr>
        <p:txBody>
          <a:bodyPr anchor="t" anchorCtr="0">
            <a:normAutofit/>
          </a:bodyPr>
          <a:lstStyle/>
          <a:p>
            <a:pPr algn="l"/>
            <a:r>
              <a:rPr lang="uk-UA" sz="2800" b="1" smtClean="0">
                <a:latin typeface="Calibri" pitchFamily="34" charset="0"/>
              </a:rPr>
              <a:t>Презентацію підготував</a:t>
            </a:r>
          </a:p>
          <a:p>
            <a:pPr algn="l"/>
            <a:r>
              <a:rPr lang="uk-UA" sz="2800" b="1" smtClean="0">
                <a:latin typeface="Calibri" pitchFamily="34" charset="0"/>
              </a:rPr>
              <a:t>Учень 11 класу</a:t>
            </a:r>
          </a:p>
          <a:p>
            <a:pPr algn="l"/>
            <a:r>
              <a:rPr lang="uk-UA" sz="2800" b="1" smtClean="0">
                <a:latin typeface="Calibri" pitchFamily="34" charset="0"/>
              </a:rPr>
              <a:t>Закопайко Іван</a:t>
            </a:r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" y="3933056"/>
            <a:ext cx="8723312" cy="2880320"/>
          </a:xfrm>
        </p:spPr>
        <p:txBody>
          <a:bodyPr>
            <a:normAutofit fontScale="92500" lnSpcReduction="200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Метод товстошарових фотоемульсій.</a:t>
            </a:r>
            <a:r>
              <a:rPr lang="uk-UA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mtClean="0">
                <a:latin typeface="Calibri" pitchFamily="34" charset="0"/>
              </a:rPr>
              <a:t>Цей метод ґрунтується на тому, що заряджена частинка, рухаючись у фотоемульсії, руйнує молекули Арґентум броміду в тих зернах, крізь які вона пройшла. Після проявлення в кристаликах відновлюється металеве срібло й ланцюжок зерен срібла утворює трек частинки. За довжиною й товщиною треку можна оцінити енергію й масу частинки.</a:t>
            </a:r>
            <a:endParaRPr lang="ru-RU" smtClean="0">
              <a:latin typeface="Calibri" pitchFamily="34" charset="0"/>
            </a:endParaRPr>
          </a:p>
          <a:p>
            <a:endParaRPr lang="ru-RU"/>
          </a:p>
        </p:txBody>
      </p:sp>
      <p:pic>
        <p:nvPicPr>
          <p:cNvPr id="3074" name="Picture 2" descr="http://5fan.info/files/79/bb674e67f12800c3f131713f3e973402.html_fil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44239" cy="3390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92480" cy="3312368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uk-UA" b="1" smtClean="0">
                <a:solidFill>
                  <a:srgbClr val="FFC000"/>
                </a:solidFill>
              </a:rPr>
              <a:t>Дозиметри</a:t>
            </a:r>
            <a:r>
              <a:rPr lang="uk-UA" smtClean="0"/>
              <a:t> - прилади для вимірювання доз випромінювання в даному місці приміщення</a:t>
            </a:r>
            <a:r>
              <a:rPr lang="uk-UA" smtClean="0"/>
              <a:t>. </a:t>
            </a:r>
            <a:r>
              <a:rPr lang="uk-UA" smtClean="0"/>
              <a:t>Їх </a:t>
            </a:r>
            <a:r>
              <a:rPr lang="uk-UA" smtClean="0"/>
              <a:t>часто забезпечують пристроєм, який автоматично подає звуковий або світловий сигнал,якщо доза випромінювання перевищить допустиме значення. Кожна людина під час роботи з радіоактивними речовинами повинна мати при собі контрольні прилади, які показують дозу, одержану людиною протягом робочого дня. Для цієї мети в спеціальні касети вкладають шматочки фотоплівки і заряджену касету кладуть у кишеню. В кінці </a:t>
            </a:r>
            <a:r>
              <a:rPr lang="uk-UA" smtClean="0"/>
              <a:t>робочого </a:t>
            </a:r>
            <a:r>
              <a:rPr lang="uk-UA" smtClean="0"/>
              <a:t>дня плівки </a:t>
            </a:r>
            <a:r>
              <a:rPr lang="uk-UA" smtClean="0"/>
              <a:t>проявляються і за їх почорнінням визначають дозу, одержану </a:t>
            </a:r>
            <a:r>
              <a:rPr lang="uk-UA" smtClean="0"/>
              <a:t>робітником</a:t>
            </a:r>
            <a:r>
              <a:rPr lang="uk-UA" smtClean="0"/>
              <a:t>.</a:t>
            </a:r>
            <a:endParaRPr lang="ru-RU" smtClean="0"/>
          </a:p>
        </p:txBody>
      </p:sp>
      <p:pic>
        <p:nvPicPr>
          <p:cNvPr id="2050" name="Picture 2" descr="http://chornobyl.in.ua/wp-content/uploads/dozymetr_terra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505325" cy="3240359"/>
          </a:xfrm>
          <a:prstGeom prst="rect">
            <a:avLst/>
          </a:prstGeom>
          <a:noFill/>
        </p:spPr>
      </p:pic>
      <p:pic>
        <p:nvPicPr>
          <p:cNvPr id="2054" name="Picture 6" descr="http://reibert.info/forum/attachment.php?attachmentid=910823&amp;d=1300785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13995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998984"/>
          </a:xfrm>
        </p:spPr>
        <p:txBody>
          <a:bodyPr/>
          <a:lstStyle/>
          <a:p>
            <a:r>
              <a:rPr lang="uk-UA" b="1" smtClean="0">
                <a:solidFill>
                  <a:srgbClr val="00B050"/>
                </a:solidFill>
              </a:rPr>
              <a:t>Використані матеріали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291264" cy="4781128"/>
          </a:xfrm>
        </p:spPr>
        <p:txBody>
          <a:bodyPr/>
          <a:lstStyle/>
          <a:p>
            <a:r>
              <a:rPr lang="en-US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</a:t>
            </a:r>
            <a:r>
              <a:rPr lang="en-US" smtClean="0">
                <a:hlinkClick r:id="rId2"/>
              </a:rPr>
              <a:t>pidruchniki.com/1628011838297/bzhd/ionizuyuche_viprominyuvannya</a:t>
            </a:r>
            <a:endParaRPr lang="uk-UA" smtClean="0"/>
          </a:p>
          <a:p>
            <a:r>
              <a:rPr lang="en-US" smtClean="0">
                <a:hlinkClick r:id="rId3"/>
              </a:rPr>
              <a:t>https://</a:t>
            </a:r>
            <a:r>
              <a:rPr lang="en-US" smtClean="0">
                <a:hlinkClick r:id="rId3"/>
              </a:rPr>
              <a:t>www.google.com.ua/search?q=</a:t>
            </a:r>
            <a:r>
              <a:rPr lang="uk-UA" smtClean="0">
                <a:hlinkClick r:id="rId3"/>
              </a:rPr>
              <a:t>ионизирующее+излучение</a:t>
            </a:r>
            <a:endParaRPr lang="uk-UA" smtClean="0"/>
          </a:p>
          <a:p>
            <a:r>
              <a:rPr lang="en-US" smtClean="0">
                <a:hlinkClick r:id="rId4"/>
              </a:rPr>
              <a:t>https://</a:t>
            </a:r>
            <a:r>
              <a:rPr lang="en-US" smtClean="0">
                <a:hlinkClick r:id="rId4"/>
              </a:rPr>
              <a:t>www.google.com.ua/search?q=</a:t>
            </a:r>
            <a:r>
              <a:rPr lang="uk-UA" smtClean="0">
                <a:hlinkClick r:id="rId4"/>
              </a:rPr>
              <a:t>дозиметр+советский</a:t>
            </a:r>
            <a:endParaRPr lang="uk-UA" smtClean="0"/>
          </a:p>
          <a:p>
            <a:r>
              <a:rPr lang="en-US" smtClean="0">
                <a:hlinkClick r:id="rId5"/>
              </a:rPr>
              <a:t>https://</a:t>
            </a:r>
            <a:r>
              <a:rPr lang="en-US" smtClean="0">
                <a:hlinkClick r:id="rId5"/>
              </a:rPr>
              <a:t>www.google.com.ua/search?q=</a:t>
            </a:r>
            <a:r>
              <a:rPr lang="uk-UA" smtClean="0">
                <a:hlinkClick r:id="rId5"/>
              </a:rPr>
              <a:t>бульбашкова+камера</a:t>
            </a:r>
            <a:endParaRPr lang="uk-UA" smtClean="0"/>
          </a:p>
          <a:p>
            <a:endParaRPr lang="uk-UA" smtClean="0"/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8640960" cy="197281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Іонізуюче випромінювання </a:t>
            </a:r>
            <a:r>
              <a:rPr lang="ru-RU" smtClean="0">
                <a:latin typeface="Calibri" pitchFamily="34" charset="0"/>
              </a:rPr>
              <a:t>- це випромінювання, взаємодія якого з середовищем призводить до утворення електричних зарядів (іонів) різних знаків. </a:t>
            </a:r>
            <a:endParaRPr lang="ru-RU">
              <a:latin typeface="Calibri" pitchFamily="34" charset="0"/>
            </a:endParaRPr>
          </a:p>
        </p:txBody>
      </p:sp>
      <p:pic>
        <p:nvPicPr>
          <p:cNvPr id="23554" name="Picture 2" descr="http://energetika.in.ua/images/Kniga_5/Image_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65604" cy="387208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mtClean="0">
                <a:latin typeface="Calibri" pitchFamily="34" charset="0"/>
              </a:rPr>
              <a:t>Джерелом іонізуючого випромінювання є природні та штучні радіоактивні речовини та елементи (уран, радій, цезій, стронцій та ін.). Джерела іонізуючого випромінювання широко використовуються в атомній енергетиці, та в різних галузях.</a:t>
            </a:r>
            <a:endParaRPr lang="ru-RU">
              <a:latin typeface="Calibri" pitchFamily="34" charset="0"/>
            </a:endParaRPr>
          </a:p>
        </p:txBody>
      </p:sp>
      <p:pic>
        <p:nvPicPr>
          <p:cNvPr id="22530" name="Picture 2" descr="http://sci-nature.ru/wp-content/uploads/2014/06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sunpp.mk.ua/sites/default/files/atom-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00050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952328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ru-RU" smtClean="0">
                <a:latin typeface="Calibri" pitchFamily="34" charset="0"/>
              </a:rPr>
              <a:t>Іонізуюче випромінювання поділяється на </a:t>
            </a: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електромагнітне</a:t>
            </a:r>
            <a:r>
              <a:rPr lang="ru-RU" smtClean="0">
                <a:latin typeface="Calibri" pitchFamily="34" charset="0"/>
              </a:rPr>
              <a:t> </a:t>
            </a:r>
            <a:r>
              <a:rPr lang="ru-RU" smtClean="0">
                <a:latin typeface="Calibri" pitchFamily="34" charset="0"/>
              </a:rPr>
              <a:t>та </a:t>
            </a: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корпускулярне</a:t>
            </a:r>
            <a:r>
              <a:rPr lang="ru-RU" smtClean="0">
                <a:latin typeface="Calibri" pitchFamily="34" charset="0"/>
              </a:rPr>
              <a:t>. До останнього належать випромінювання, що складаються із потоку частинок, маса спокою яких не </a:t>
            </a:r>
            <a:r>
              <a:rPr lang="ru-RU" smtClean="0">
                <a:latin typeface="Calibri" pitchFamily="34" charset="0"/>
              </a:rPr>
              <a:t>дорівнює </a:t>
            </a:r>
            <a:r>
              <a:rPr lang="ru-RU" smtClean="0">
                <a:latin typeface="Calibri" pitchFamily="34" charset="0"/>
              </a:rPr>
              <a:t>нулю (альфа- і бета-частинок, протонів, нейтронів та ін.). До </a:t>
            </a:r>
            <a:r>
              <a:rPr lang="ru-RU" smtClean="0">
                <a:latin typeface="Calibri" pitchFamily="34" charset="0"/>
              </a:rPr>
              <a:t>електромагнітного випромінювання належать гамма - та рентгенівські випромінювання.</a:t>
            </a:r>
            <a:endParaRPr lang="ru-RU">
              <a:latin typeface="Calibri" pitchFamily="34" charset="0"/>
            </a:endParaRPr>
          </a:p>
        </p:txBody>
      </p:sp>
      <p:pic>
        <p:nvPicPr>
          <p:cNvPr id="21506" name="Picture 2" descr="http://www.labprice.ua/files/1/em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311594" cy="2880320"/>
          </a:xfrm>
          <a:prstGeom prst="rect">
            <a:avLst/>
          </a:prstGeom>
          <a:noFill/>
        </p:spPr>
      </p:pic>
      <p:sp>
        <p:nvSpPr>
          <p:cNvPr id="21508" name="AutoShape 4" descr="http://www.poznavayka.org/wp-content/uploads/2013/11/solnts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www.poznavayka.org/wp-content/uploads/2013/11/solnts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poznavayka.org/wp-content/uploads/2013/11/solnts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smiua.net/uploads/posts/2012-09/1346773782_800.000-kilometrov-vybrosa-s-poverhnosti-solnca-neset-radiacionnoe-izluchenie-na-zemly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3429000"/>
            <a:ext cx="9145016" cy="33843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Альфа-випромінювання </a:t>
            </a:r>
            <a:r>
              <a:rPr lang="ru-RU" smtClean="0">
                <a:latin typeface="Calibri" pitchFamily="34" charset="0"/>
              </a:rPr>
              <a:t>- це потік позитивно заряджених частинок (ядер атомів гелію), що рухаються зі швидкістю 20 000 </a:t>
            </a:r>
            <a:r>
              <a:rPr lang="ru-RU" smtClean="0">
                <a:latin typeface="Calibri" pitchFamily="34" charset="0"/>
              </a:rPr>
              <a:t>км/с</a:t>
            </a:r>
            <a:r>
              <a:rPr lang="ru-RU" smtClean="0">
                <a:latin typeface="Calibri" pitchFamily="34" charset="0"/>
              </a:rPr>
              <a:t>.</a:t>
            </a:r>
            <a:r>
              <a:rPr lang="ru-RU" smtClean="0">
                <a:latin typeface="Calibri" pitchFamily="34" charset="0"/>
              </a:rPr>
              <a:t> </a:t>
            </a:r>
            <a:endParaRPr lang="ru-RU" smtClean="0">
              <a:latin typeface="Calibri" pitchFamily="34" charset="0"/>
            </a:endParaRPr>
          </a:p>
          <a:p>
            <a:pPr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Бета-випромінювання</a:t>
            </a:r>
            <a:r>
              <a:rPr lang="ru-RU" smtClean="0">
                <a:latin typeface="Calibri" pitchFamily="34" charset="0"/>
              </a:rPr>
              <a:t> </a:t>
            </a:r>
            <a:r>
              <a:rPr lang="ru-RU" smtClean="0">
                <a:latin typeface="Calibri" pitchFamily="34" charset="0"/>
              </a:rPr>
              <a:t>- це потік електронів та позитронів, швидкість яких наближається до швидкості світла.</a:t>
            </a:r>
          </a:p>
          <a:p>
            <a:pPr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Гамма-випромінювання</a:t>
            </a:r>
            <a:r>
              <a:rPr lang="ru-RU" smtClean="0">
                <a:latin typeface="Calibri" pitchFamily="34" charset="0"/>
              </a:rPr>
              <a:t> - це короткохвильове електромагнітне випромінювання, яке за своїми властивостями подібне до рентгенівського, однак має значно більшу </a:t>
            </a:r>
            <a:r>
              <a:rPr lang="ru-RU" smtClean="0">
                <a:latin typeface="Calibri" pitchFamily="34" charset="0"/>
              </a:rPr>
              <a:t>швидкість </a:t>
            </a:r>
            <a:r>
              <a:rPr lang="ru-RU" smtClean="0">
                <a:latin typeface="Calibri" pitchFamily="34" charset="0"/>
              </a:rPr>
              <a:t>та </a:t>
            </a:r>
            <a:r>
              <a:rPr lang="ru-RU" smtClean="0">
                <a:latin typeface="Calibri" pitchFamily="34" charset="0"/>
              </a:rPr>
              <a:t>енергію.</a:t>
            </a:r>
          </a:p>
          <a:p>
            <a:pPr marL="0">
              <a:buNone/>
            </a:pPr>
            <a:endParaRPr lang="ru-RU">
              <a:latin typeface="Calibri" pitchFamily="34" charset="0"/>
            </a:endParaRPr>
          </a:p>
        </p:txBody>
      </p:sp>
      <p:pic>
        <p:nvPicPr>
          <p:cNvPr id="20482" name="Picture 2" descr="https://urpsspot.files.wordpress.com/2011/01/image00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480720" cy="31700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4005064"/>
            <a:ext cx="8964488" cy="2764904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mtClean="0">
                <a:latin typeface="Calibri" pitchFamily="34" charset="0"/>
              </a:rPr>
              <a:t>Іонізуюче випромінювання характеризується двома основними властивостями: </a:t>
            </a:r>
            <a:r>
              <a:rPr lang="ru-RU" smtClean="0">
                <a:solidFill>
                  <a:srgbClr val="FFC000"/>
                </a:solidFill>
                <a:latin typeface="Calibri" pitchFamily="34" charset="0"/>
              </a:rPr>
              <a:t>здатністю проникати через середовище, </a:t>
            </a:r>
            <a:r>
              <a:rPr lang="ru-RU" smtClean="0">
                <a:solidFill>
                  <a:srgbClr val="FFC000"/>
                </a:solidFill>
                <a:latin typeface="Calibri" pitchFamily="34" charset="0"/>
              </a:rPr>
              <a:t>що </a:t>
            </a:r>
            <a:r>
              <a:rPr lang="ru-RU" smtClean="0">
                <a:solidFill>
                  <a:srgbClr val="FFC000"/>
                </a:solidFill>
                <a:latin typeface="Calibri" pitchFamily="34" charset="0"/>
              </a:rPr>
              <a:t>опромінюється</a:t>
            </a:r>
            <a:r>
              <a:rPr lang="ru-RU" smtClean="0">
                <a:latin typeface="Calibri" pitchFamily="34" charset="0"/>
              </a:rPr>
              <a:t> </a:t>
            </a:r>
            <a:r>
              <a:rPr lang="ru-RU" smtClean="0">
                <a:latin typeface="Calibri" pitchFamily="34" charset="0"/>
              </a:rPr>
              <a:t>та </a:t>
            </a:r>
            <a:r>
              <a:rPr lang="ru-RU" smtClean="0">
                <a:solidFill>
                  <a:srgbClr val="FFC000"/>
                </a:solidFill>
                <a:latin typeface="Calibri" pitchFamily="34" charset="0"/>
              </a:rPr>
              <a:t>іонізувати повітря і живі клітини організму</a:t>
            </a:r>
            <a:r>
              <a:rPr lang="ru-RU" smtClean="0">
                <a:latin typeface="Calibri" pitchFamily="34" charset="0"/>
              </a:rPr>
              <a:t>. Причому обидві ці властивості іонізуючого випромінювання зв'язані між собою обернено пропорційною залежністю.</a:t>
            </a:r>
            <a:endParaRPr lang="ru-RU">
              <a:latin typeface="Calibri" pitchFamily="34" charset="0"/>
            </a:endParaRPr>
          </a:p>
        </p:txBody>
      </p:sp>
      <p:pic>
        <p:nvPicPr>
          <p:cNvPr id="19458" name="Picture 2" descr="http://yak-prosto.com/images/1/e/yak-pravilno-vikoristovuvati-ionizator-povit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5"/>
            <a:ext cx="4618484" cy="3168280"/>
          </a:xfrm>
          <a:prstGeom prst="rect">
            <a:avLst/>
          </a:prstGeom>
          <a:noFill/>
        </p:spPr>
      </p:pic>
      <p:pic>
        <p:nvPicPr>
          <p:cNvPr id="19460" name="Picture 4" descr="http://intranet.tdmu.edu.ua/data/kafedra/internal/hihiena/classes_stud/uk/med/lik/ptn/%D0%B3%D1%96%D0%B3%D1%96%D1%94%D0%BD%D0%B0%20%D1%82%D0%B0%20%D0%B5%D0%BA%D0%BE%D0%BB%D0%BE%D0%B3%D1%96%D1%8F/3/14.%20%D0%9C%D0%B5%D1%82%D0%BE%D0%B4%D0%B8%D0%BA%D0%B0%20%D0%BA%D0%BE%D0%BD%D1%82%D1%80%D0%BE%D0%BB%D1%8E%20%D0%BF%D1%80%D0%BE%D1%82%D0%B8%D1%80%D0%B0%D0%B4%D1%96%D0%B0%D1%86%D1%96%D0%B9%D0%BD%D0%BE%D0%B3%D0%BE%20%D0%B7%D0%B0%D1%85%D0%B8%D1%81%D1%82%D1%83.file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751895" cy="314553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91264" cy="562074"/>
          </a:xfrm>
        </p:spPr>
        <p:txBody>
          <a:bodyPr>
            <a:noAutofit/>
          </a:bodyPr>
          <a:lstStyle/>
          <a:p>
            <a:r>
              <a:rPr lang="uk-UA" sz="4000" b="1" smtClean="0">
                <a:solidFill>
                  <a:srgbClr val="00B050"/>
                </a:solidFill>
                <a:latin typeface="Calibri" pitchFamily="34" charset="0"/>
              </a:rPr>
              <a:t>Види іонізуючого випромінювання</a:t>
            </a:r>
            <a:endParaRPr lang="ru-RU" sz="40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" y="4005064"/>
            <a:ext cx="8867328" cy="2764904"/>
          </a:xfrm>
        </p:spPr>
        <p:txBody>
          <a:bodyPr>
            <a:normAutofit fontScale="925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Лічильник Гейгера</a:t>
            </a:r>
            <a:r>
              <a:rPr lang="uk-UA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mtClean="0">
                <a:latin typeface="Calibri" pitchFamily="34" charset="0"/>
              </a:rPr>
              <a:t>– прилад для автоматичної лічби частинок. Дія лічильника заснована на ударній іонізації. Заряджена частинка пролітає в газі, відриваючи від атомів електрони, й утворює позитивні іони та вільні електрони. Лічильник Гейгера застосовується для реєстрації електронів і γ-випромінювань.</a:t>
            </a:r>
            <a:endParaRPr lang="ru-RU" smtClean="0">
              <a:latin typeface="Calibri" pitchFamily="34" charset="0"/>
            </a:endParaRPr>
          </a:p>
          <a:p>
            <a:pPr marL="0">
              <a:buNone/>
            </a:pPr>
            <a:endParaRPr lang="ru-RU"/>
          </a:p>
        </p:txBody>
      </p:sp>
      <p:pic>
        <p:nvPicPr>
          <p:cNvPr id="18436" name="Picture 4" descr="http://www.moebius-bcn.com/wp-content/uploads/2012/09/cdv-700-pie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632848" cy="294642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3312368"/>
          </a:xfrm>
        </p:spPr>
        <p:txBody>
          <a:bodyPr>
            <a:normAutofit fontScale="85000" lnSpcReduction="200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Камера </a:t>
            </a: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Вільсона</a:t>
            </a:r>
            <a:r>
              <a:rPr lang="uk-UA" b="1" smtClean="0">
                <a:latin typeface="Calibri" pitchFamily="34" charset="0"/>
              </a:rPr>
              <a:t>.</a:t>
            </a:r>
            <a:r>
              <a:rPr lang="uk-UA" smtClean="0">
                <a:latin typeface="Calibri" pitchFamily="34" charset="0"/>
              </a:rPr>
              <a:t> У цій камері швидка заряджена частинка </a:t>
            </a:r>
            <a:r>
              <a:rPr lang="uk-UA" smtClean="0">
                <a:latin typeface="Calibri" pitchFamily="34" charset="0"/>
              </a:rPr>
              <a:t>залишає </a:t>
            </a:r>
            <a:r>
              <a:rPr lang="uk-UA" smtClean="0">
                <a:latin typeface="Calibri" pitchFamily="34" charset="0"/>
              </a:rPr>
              <a:t>слід. </a:t>
            </a:r>
            <a:r>
              <a:rPr lang="uk-UA" smtClean="0">
                <a:latin typeface="Calibri" pitchFamily="34" charset="0"/>
              </a:rPr>
              <a:t>Дія камери Вільсона заснована на конденсації перенасиченої пари на іонах з утворенням крапельок води. Ці іони створює уздовж своєї траєкторії рухома заряджена частинка. Крапельки утворюють видимий слід частинки, що пролетіла, - </a:t>
            </a:r>
            <a:r>
              <a:rPr lang="uk-UA" i="1" smtClean="0">
                <a:solidFill>
                  <a:srgbClr val="FFC000"/>
                </a:solidFill>
                <a:latin typeface="Calibri" pitchFamily="34" charset="0"/>
              </a:rPr>
              <a:t>трек</a:t>
            </a:r>
            <a:r>
              <a:rPr lang="uk-UA" smtClean="0">
                <a:latin typeface="Calibri" pitchFamily="34" charset="0"/>
              </a:rPr>
              <a:t>. Інформація, яку дають треки в камері Вільсона, значно багатша за ту, що можуть дати лічильники. За довжиною треку можна визначити енергію частинки, а за числом крапельок на одиницю довжини треку оцінити її швидкість.</a:t>
            </a:r>
            <a:endParaRPr lang="ru-RU" smtClean="0">
              <a:latin typeface="Calibri" pitchFamily="34" charset="0"/>
            </a:endParaRPr>
          </a:p>
          <a:p>
            <a:endParaRPr lang="ru-RU"/>
          </a:p>
        </p:txBody>
      </p:sp>
      <p:pic>
        <p:nvPicPr>
          <p:cNvPr id="17410" name="Picture 2" descr="http://i.ytimg.com/vi/WP_gLwmUCZ8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427984" cy="3320989"/>
          </a:xfrm>
          <a:prstGeom prst="rect">
            <a:avLst/>
          </a:prstGeom>
          <a:noFill/>
        </p:spPr>
      </p:pic>
      <p:pic>
        <p:nvPicPr>
          <p:cNvPr id="17412" name="Picture 4" descr="http://img4.wikia.nocookie.net/__cb20100531123153/p57/ru/images/thumb/c/c6/100531-%D1%82%D1%80%D0%B5%D0%BA%D0%B8-%D0%BA%D0%B0%D0%BC%D0%B5%D1%80%D0%B0-%D0%92%D0%B8%D0%BB%D1%8C%D1%81%D0%BE%D0%BD.gif/500px-100531-%D1%82%D1%80%D0%B5%D0%BA%D0%B8-%D0%BA%D0%B0%D0%BC%D0%B5%D1%80%D0%B0-%D0%92%D0%B8%D0%BB%D1%8C%D1%81%D0%BE%D0%B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3528392" cy="35354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7032"/>
          </a:xfrm>
        </p:spPr>
        <p:txBody>
          <a:bodyPr>
            <a:normAutofit fontScale="92500" lnSpcReduction="200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Бульбашкова камера</a:t>
            </a:r>
            <a:r>
              <a:rPr lang="uk-UA" b="1" smtClean="0">
                <a:latin typeface="Calibri" pitchFamily="34" charset="0"/>
              </a:rPr>
              <a:t>. </a:t>
            </a:r>
            <a:r>
              <a:rPr lang="uk-UA" smtClean="0">
                <a:latin typeface="Calibri" pitchFamily="34" charset="0"/>
              </a:rPr>
              <a:t>У 1952 </a:t>
            </a:r>
            <a:r>
              <a:rPr lang="uk-UA" smtClean="0">
                <a:latin typeface="Calibri" pitchFamily="34" charset="0"/>
              </a:rPr>
              <a:t>році </a:t>
            </a:r>
            <a:r>
              <a:rPr lang="uk-UA" smtClean="0">
                <a:latin typeface="Calibri" pitchFamily="34" charset="0"/>
              </a:rPr>
              <a:t>американським вченим </a:t>
            </a:r>
            <a:r>
              <a:rPr lang="uk-UA" smtClean="0">
                <a:latin typeface="Calibri" pitchFamily="34" charset="0"/>
              </a:rPr>
              <a:t>Д. Глейзером було запропоновано використовувати для виявлення треків частинок перегріту рідину. У цій рідині на іонах, які утворюються під час руху швидкої зарядженої частинки, виникають </a:t>
            </a:r>
            <a:r>
              <a:rPr lang="uk-UA" i="1" smtClean="0">
                <a:solidFill>
                  <a:srgbClr val="FFC000"/>
                </a:solidFill>
                <a:latin typeface="Calibri" pitchFamily="34" charset="0"/>
              </a:rPr>
              <a:t>бульбашки пари</a:t>
            </a:r>
            <a:r>
              <a:rPr lang="uk-UA" smtClean="0">
                <a:latin typeface="Calibri" pitchFamily="34" charset="0"/>
              </a:rPr>
              <a:t>, які дають видимий трек. Пробіг частинок, унаслідок більшої густини робочої речовини, виявляються досить короткими, й частинки навіть великих енергій «застряють» у камері. Це дозволяє спостерігати серію послідовних перетворень частинки та реакції, що нею викликаються.</a:t>
            </a:r>
            <a:endParaRPr lang="ru-RU" smtClean="0">
              <a:latin typeface="Calibri" pitchFamily="34" charset="0"/>
            </a:endParaRPr>
          </a:p>
          <a:p>
            <a:endParaRPr lang="ru-RU"/>
          </a:p>
        </p:txBody>
      </p:sp>
      <p:pic>
        <p:nvPicPr>
          <p:cNvPr id="16386" name="Picture 2" descr="http://dic.academic.ru/pictures/wiki/files/67/CERN-20060225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339676" cy="2885423"/>
          </a:xfrm>
          <a:prstGeom prst="rect">
            <a:avLst/>
          </a:prstGeom>
          <a:noFill/>
        </p:spPr>
      </p:pic>
      <p:pic>
        <p:nvPicPr>
          <p:cNvPr id="16388" name="Picture 4" descr="http://www.poznavayka.org/wp-content/uploads/2013/08/puzyirkovaya-ka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244827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</TotalTime>
  <Words>585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Іонізуюче віпромінювання</vt:lpstr>
      <vt:lpstr>Слайд 2</vt:lpstr>
      <vt:lpstr>Слайд 3</vt:lpstr>
      <vt:lpstr>Слайд 4</vt:lpstr>
      <vt:lpstr>Слайд 5</vt:lpstr>
      <vt:lpstr>Слайд 6</vt:lpstr>
      <vt:lpstr>Види іонізуючого випромінювання</vt:lpstr>
      <vt:lpstr>Слайд 8</vt:lpstr>
      <vt:lpstr>Слайд 9</vt:lpstr>
      <vt:lpstr>Слайд 10</vt:lpstr>
      <vt:lpstr>Слайд 11</vt:lpstr>
      <vt:lpstr>Використані матеріали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Іонізуюче віпромінювання</dc:title>
  <dc:creator>vano</dc:creator>
  <cp:lastModifiedBy>vano</cp:lastModifiedBy>
  <cp:revision>5</cp:revision>
  <dcterms:created xsi:type="dcterms:W3CDTF">2015-04-06T17:16:46Z</dcterms:created>
  <dcterms:modified xsi:type="dcterms:W3CDTF">2015-04-06T18:06:25Z</dcterms:modified>
</cp:coreProperties>
</file>