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3" r:id="rId3"/>
    <p:sldId id="278" r:id="rId4"/>
    <p:sldId id="279" r:id="rId5"/>
    <p:sldId id="280" r:id="rId6"/>
    <p:sldId id="257" r:id="rId7"/>
    <p:sldId id="284" r:id="rId8"/>
    <p:sldId id="293" r:id="rId9"/>
    <p:sldId id="294" r:id="rId10"/>
    <p:sldId id="285" r:id="rId11"/>
    <p:sldId id="258" r:id="rId12"/>
    <p:sldId id="259" r:id="rId13"/>
    <p:sldId id="260" r:id="rId14"/>
    <p:sldId id="282" r:id="rId15"/>
    <p:sldId id="286" r:id="rId16"/>
    <p:sldId id="287" r:id="rId17"/>
    <p:sldId id="291" r:id="rId18"/>
    <p:sldId id="262" r:id="rId19"/>
    <p:sldId id="265" r:id="rId20"/>
    <p:sldId id="288" r:id="rId21"/>
    <p:sldId id="289" r:id="rId22"/>
    <p:sldId id="290" r:id="rId23"/>
    <p:sldId id="292"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08" autoAdjust="0"/>
    <p:restoredTop sz="94643" autoAdjust="0"/>
  </p:normalViewPr>
  <p:slideViewPr>
    <p:cSldViewPr>
      <p:cViewPr varScale="1">
        <p:scale>
          <a:sx n="87" d="100"/>
          <a:sy n="87" d="100"/>
        </p:scale>
        <p:origin x="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20.12.2014</a:t>
            </a:fld>
            <a:endParaRPr lang="ru-RU" dirty="0"/>
          </a:p>
        </p:txBody>
      </p:sp>
      <p:sp>
        <p:nvSpPr>
          <p:cNvPr id="19" name="Нижний колонтитул 18"/>
          <p:cNvSpPr>
            <a:spLocks noGrp="1"/>
          </p:cNvSpPr>
          <p:nvPr>
            <p:ph type="ftr" sz="quarter" idx="11"/>
          </p:nvPr>
        </p:nvSpPr>
        <p:spPr/>
        <p:txBody>
          <a:bodyPr/>
          <a:lstStyle/>
          <a:p>
            <a:endParaRPr lang="ru-RU" dirty="0"/>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20.12.2014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20.12.2014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20.12.2014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20.12.2014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20.12.2014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20.12.2014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20.12.2014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20.12.2014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20.12.2014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20.12.2014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dirty="0"/>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6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20.12.2014</a:t>
            </a:fld>
            <a:endParaRPr lang="ru-RU" dirty="0"/>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dirty="0"/>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multi-media.com.ua/images/news/battery-recycling/4.jpg"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multi-media.com.ua/images/news/battery-recycling/5.jp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730691" cy="2585323"/>
          </a:xfrm>
          <a:prstGeom prst="rect">
            <a:avLst/>
          </a:prstGeom>
          <a:noFill/>
        </p:spPr>
        <p:txBody>
          <a:bodyPr wrap="square" lIns="91440" tIns="45720" rIns="91440" bIns="45720">
            <a:spAutoFit/>
          </a:bodyPr>
          <a:lstStyle/>
          <a:p>
            <a:pPr algn="ctr"/>
            <a:r>
              <a:rPr lang="uk-UA" sz="5400" b="1" dirty="0" smtClean="0">
                <a:ln w="18000">
                  <a:solidFill>
                    <a:schemeClr val="accent2">
                      <a:satMod val="140000"/>
                    </a:schemeClr>
                  </a:solidFill>
                  <a:prstDash val="solid"/>
                  <a:miter lim="800000"/>
                </a:ln>
                <a:solidFill>
                  <a:srgbClr val="FF0000"/>
                </a:solidFill>
              </a:rPr>
              <a:t>Екологічний проект  </a:t>
            </a:r>
          </a:p>
          <a:p>
            <a:pPr algn="ctr"/>
            <a:r>
              <a:rPr lang="uk-UA" sz="5400" b="1" dirty="0" smtClean="0">
                <a:ln w="18000">
                  <a:solidFill>
                    <a:schemeClr val="accent2">
                      <a:satMod val="140000"/>
                    </a:schemeClr>
                  </a:solidFill>
                  <a:prstDash val="solid"/>
                  <a:miter lim="800000"/>
                </a:ln>
                <a:solidFill>
                  <a:srgbClr val="FF0000"/>
                </a:solidFill>
                <a:latin typeface="Times New Roman" pitchFamily="18" charset="0"/>
                <a:cs typeface="Times New Roman" pitchFamily="18" charset="0"/>
              </a:rPr>
              <a:t>«Проблема утилізації батарейок» </a:t>
            </a:r>
          </a:p>
        </p:txBody>
      </p:sp>
      <p:pic>
        <p:nvPicPr>
          <p:cNvPr id="4" name="Рисунок 3" descr="1.jpg"/>
          <p:cNvPicPr>
            <a:picLocks noChangeAspect="1"/>
          </p:cNvPicPr>
          <p:nvPr/>
        </p:nvPicPr>
        <p:blipFill>
          <a:blip r:embed="rId2" cstate="print"/>
          <a:stretch>
            <a:fillRect/>
          </a:stretch>
        </p:blipFill>
        <p:spPr>
          <a:xfrm>
            <a:off x="179512" y="2857496"/>
            <a:ext cx="5252142" cy="3267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652119" y="2852936"/>
            <a:ext cx="3258083" cy="2308324"/>
          </a:xfrm>
          <a:prstGeom prst="rect">
            <a:avLst/>
          </a:prstGeom>
          <a:noFill/>
        </p:spPr>
        <p:txBody>
          <a:bodyPr wrap="square" rtlCol="0">
            <a:spAutoFit/>
          </a:bodyPr>
          <a:lstStyle/>
          <a:p>
            <a:r>
              <a:rPr lang="uk-UA" dirty="0" smtClean="0"/>
              <a:t>Проект виконав: </a:t>
            </a:r>
          </a:p>
          <a:p>
            <a:r>
              <a:rPr lang="uk-UA" dirty="0" smtClean="0"/>
              <a:t>Учень 11 класу</a:t>
            </a:r>
          </a:p>
          <a:p>
            <a:r>
              <a:rPr lang="uk-UA" dirty="0" smtClean="0"/>
              <a:t>Полонської ЗОШ І-ІІІ ст. №4</a:t>
            </a:r>
          </a:p>
          <a:p>
            <a:r>
              <a:rPr lang="uk-UA" dirty="0" err="1" smtClean="0"/>
              <a:t>Шелюк</a:t>
            </a:r>
            <a:r>
              <a:rPr lang="uk-UA" dirty="0" smtClean="0"/>
              <a:t> Олександр Дмитрович</a:t>
            </a:r>
          </a:p>
          <a:p>
            <a:r>
              <a:rPr lang="uk-UA" dirty="0" smtClean="0"/>
              <a:t>Науковий керівник проекту:</a:t>
            </a:r>
          </a:p>
          <a:p>
            <a:r>
              <a:rPr lang="uk-UA" dirty="0" err="1" smtClean="0"/>
              <a:t>Присяжнюк</a:t>
            </a:r>
            <a:r>
              <a:rPr lang="uk-UA" dirty="0" smtClean="0"/>
              <a:t> </a:t>
            </a:r>
            <a:r>
              <a:rPr lang="uk-UA" dirty="0"/>
              <a:t>Т</a:t>
            </a:r>
            <a:r>
              <a:rPr lang="uk-UA" dirty="0" smtClean="0"/>
              <a:t>етяна </a:t>
            </a:r>
            <a:r>
              <a:rPr lang="uk-UA" dirty="0"/>
              <a:t>М</a:t>
            </a:r>
            <a:r>
              <a:rPr lang="uk-UA" dirty="0" smtClean="0"/>
              <a:t>иколаївна</a:t>
            </a:r>
            <a:endParaRPr lang="uk-UA"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anim calcmode="lin" valueType="num">
                                      <p:cBhvr>
                                        <p:cTn id="8" dur="3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3000"/>
                                        <p:tgtEl>
                                          <p:spTgt spid="2">
                                            <p:txEl>
                                              <p:pRg st="1" end="1"/>
                                            </p:txEl>
                                          </p:spTgt>
                                        </p:tgtEl>
                                      </p:cBhvr>
                                    </p:animEffect>
                                    <p:anim calcmode="lin" valueType="num">
                                      <p:cBhvr>
                                        <p:cTn id="14" dur="3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3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16" presetClass="entr" presetSubtype="21"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par>
                          <p:cTn id="20" fill="hold">
                            <p:stCondLst>
                              <p:cond delay="6500"/>
                            </p:stCondLst>
                            <p:childTnLst>
                              <p:par>
                                <p:cTn id="21" presetID="16" presetClass="entr" presetSubtype="21"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par>
                          <p:cTn id="24" fill="hold">
                            <p:stCondLst>
                              <p:cond delay="7000"/>
                            </p:stCondLst>
                            <p:childTnLst>
                              <p:par>
                                <p:cTn id="25" presetID="16" presetClass="entr" presetSubtype="21"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par>
                          <p:cTn id="28" fill="hold">
                            <p:stCondLst>
                              <p:cond delay="7500"/>
                            </p:stCondLst>
                            <p:childTnLst>
                              <p:par>
                                <p:cTn id="29" presetID="16" presetClass="entr" presetSubtype="21"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arn(inVertical)">
                                      <p:cBhvr>
                                        <p:cTn id="31" dur="500"/>
                                        <p:tgtEl>
                                          <p:spTgt spid="3">
                                            <p:txEl>
                                              <p:pRg st="3" end="3"/>
                                            </p:txEl>
                                          </p:spTgt>
                                        </p:tgtEl>
                                      </p:cBhvr>
                                    </p:animEffect>
                                  </p:childTnLst>
                                </p:cTn>
                              </p:par>
                            </p:childTnLst>
                          </p:cTn>
                        </p:par>
                        <p:par>
                          <p:cTn id="32" fill="hold">
                            <p:stCondLst>
                              <p:cond delay="8000"/>
                            </p:stCondLst>
                            <p:childTnLst>
                              <p:par>
                                <p:cTn id="33" presetID="16" presetClass="entr" presetSubtype="21" fill="hold"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arn(inVertical)">
                                      <p:cBhvr>
                                        <p:cTn id="35" dur="500"/>
                                        <p:tgtEl>
                                          <p:spTgt spid="3">
                                            <p:txEl>
                                              <p:pRg st="4" end="4"/>
                                            </p:txEl>
                                          </p:spTgt>
                                        </p:tgtEl>
                                      </p:cBhvr>
                                    </p:animEffect>
                                  </p:childTnLst>
                                </p:cTn>
                              </p:par>
                            </p:childTnLst>
                          </p:cTn>
                        </p:par>
                        <p:par>
                          <p:cTn id="36" fill="hold">
                            <p:stCondLst>
                              <p:cond delay="8500"/>
                            </p:stCondLst>
                            <p:childTnLst>
                              <p:par>
                                <p:cTn id="37" presetID="16" presetClass="entr" presetSubtype="21" fill="hold"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батарейки2.jpg"/>
          <p:cNvPicPr>
            <a:picLocks noChangeAspect="1" noChangeArrowheads="1"/>
          </p:cNvPicPr>
          <p:nvPr/>
        </p:nvPicPr>
        <p:blipFill>
          <a:blip r:embed="rId2" cstate="print"/>
          <a:srcRect/>
          <a:stretch>
            <a:fillRect/>
          </a:stretch>
        </p:blipFill>
        <p:spPr bwMode="auto">
          <a:xfrm>
            <a:off x="785786" y="357166"/>
            <a:ext cx="7559675" cy="552608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404664"/>
            <a:ext cx="7704856" cy="1323439"/>
          </a:xfrm>
          <a:prstGeom prst="rect">
            <a:avLst/>
          </a:prstGeom>
          <a:noFill/>
        </p:spPr>
        <p:txBody>
          <a:bodyPr wrap="square" rtlCol="0">
            <a:spAutoFit/>
          </a:bodyPr>
          <a:lstStyle/>
          <a:p>
            <a:r>
              <a:rPr lang="ru-RU" sz="1600" dirty="0" smtClean="0">
                <a:solidFill>
                  <a:srgbClr val="FF0000"/>
                </a:solidFill>
                <a:latin typeface="Times New Roman" pitchFamily="18" charset="0"/>
                <a:cs typeface="Times New Roman" pitchFamily="18" charset="0"/>
              </a:rPr>
              <a:t>Батаре́я</a:t>
            </a:r>
            <a:r>
              <a:rPr lang="ru-RU" sz="1600" b="1" dirty="0" smtClean="0">
                <a:solidFill>
                  <a:srgbClr val="FF0000"/>
                </a:solidFill>
                <a:latin typeface="Times New Roman" pitchFamily="18" charset="0"/>
                <a:cs typeface="Times New Roman" pitchFamily="18" charset="0"/>
              </a:rPr>
              <a:t> </a:t>
            </a:r>
            <a:r>
              <a:rPr lang="ru-RU" sz="1600" dirty="0" smtClean="0">
                <a:solidFill>
                  <a:srgbClr val="FF0000"/>
                </a:solidFill>
                <a:latin typeface="Times New Roman" pitchFamily="18" charset="0"/>
                <a:cs typeface="Times New Roman" pitchFamily="18" charset="0"/>
              </a:rPr>
              <a:t>—</a:t>
            </a:r>
            <a:r>
              <a:rPr lang="ru-RU" sz="1600" u="sng" dirty="0" smtClean="0">
                <a:solidFill>
                  <a:srgbClr val="FF0000"/>
                </a:solidFill>
                <a:latin typeface="Times New Roman" pitchFamily="18" charset="0"/>
                <a:cs typeface="Times New Roman" pitchFamily="18" charset="0"/>
              </a:rPr>
              <a:t> електричний</a:t>
            </a:r>
            <a:r>
              <a:rPr lang="ru-RU" sz="1600" dirty="0" smtClean="0">
                <a:solidFill>
                  <a:srgbClr val="FF0000"/>
                </a:solidFill>
                <a:latin typeface="Times New Roman" pitchFamily="18" charset="0"/>
                <a:cs typeface="Times New Roman" pitchFamily="18" charset="0"/>
              </a:rPr>
              <a:t> компонент, який містить запас енергії і робить доступною її в електричній формі для пристроїв, підключених до нього. </a:t>
            </a:r>
            <a:r>
              <a:rPr lang="ru-RU" sz="1600" dirty="0" smtClean="0">
                <a:latin typeface="Times New Roman" pitchFamily="18" charset="0"/>
                <a:cs typeface="Times New Roman" pitchFamily="18" charset="0"/>
              </a:rPr>
              <a:t>Найчастіше зустрічається тип батареї з електрохімічними запасами енергії (гальванічний елемент).</a:t>
            </a:r>
          </a:p>
          <a:p>
            <a:r>
              <a:rPr lang="uk-UA" sz="1600" dirty="0" smtClean="0">
                <a:latin typeface="Times New Roman" pitchFamily="18" charset="0"/>
                <a:cs typeface="Times New Roman" pitchFamily="18" charset="0"/>
              </a:rPr>
              <a:t>Батареї поділяються на дві великі категорії, в яких кожен тип має свої переваги і недоліки:</a:t>
            </a:r>
          </a:p>
        </p:txBody>
      </p:sp>
      <p:sp>
        <p:nvSpPr>
          <p:cNvPr id="4" name="Прямоугольник 3"/>
          <p:cNvSpPr/>
          <p:nvPr/>
        </p:nvSpPr>
        <p:spPr>
          <a:xfrm>
            <a:off x="107504" y="2060848"/>
            <a:ext cx="3456384" cy="1354217"/>
          </a:xfrm>
          <a:prstGeom prst="rect">
            <a:avLst/>
          </a:prstGeom>
        </p:spPr>
        <p:txBody>
          <a:bodyPr wrap="square">
            <a:spAutoFit/>
          </a:bodyPr>
          <a:lstStyle/>
          <a:p>
            <a:r>
              <a:rPr lang="uk-UA" sz="1600" b="1" i="1" dirty="0" smtClean="0">
                <a:latin typeface="Times New Roman" pitchFamily="18" charset="0"/>
                <a:cs typeface="Times New Roman" pitchFamily="18" charset="0"/>
              </a:rPr>
              <a:t>Первинні</a:t>
            </a:r>
            <a:r>
              <a:rPr lang="uk-UA" sz="1600" dirty="0" smtClean="0">
                <a:latin typeface="Times New Roman" pitchFamily="18" charset="0"/>
                <a:cs typeface="Times New Roman" pitchFamily="18" charset="0"/>
              </a:rPr>
              <a:t> батареї необоротно (в межах практичності) перетворюять хімічну енергію в електричну енергію</a:t>
            </a:r>
          </a:p>
          <a:p>
            <a:endParaRPr lang="uk-UA" sz="1600" dirty="0">
              <a:latin typeface="Times New Roman" pitchFamily="18" charset="0"/>
              <a:cs typeface="Times New Roman" pitchFamily="18" charset="0"/>
            </a:endParaRPr>
          </a:p>
        </p:txBody>
      </p:sp>
      <p:sp>
        <p:nvSpPr>
          <p:cNvPr id="5" name="Прямоугольник 4"/>
          <p:cNvSpPr/>
          <p:nvPr/>
        </p:nvSpPr>
        <p:spPr>
          <a:xfrm>
            <a:off x="3995936" y="2060848"/>
            <a:ext cx="4392488" cy="1077218"/>
          </a:xfrm>
          <a:prstGeom prst="rect">
            <a:avLst/>
          </a:prstGeom>
        </p:spPr>
        <p:txBody>
          <a:bodyPr wrap="square">
            <a:spAutoFit/>
          </a:bodyPr>
          <a:lstStyle/>
          <a:p>
            <a:r>
              <a:rPr lang="uk-UA" sz="1600" b="1" i="1" dirty="0" smtClean="0">
                <a:latin typeface="Times New Roman" pitchFamily="18" charset="0"/>
                <a:cs typeface="Times New Roman" pitchFamily="18" charset="0"/>
              </a:rPr>
              <a:t>Вторинні</a:t>
            </a:r>
            <a:r>
              <a:rPr lang="uk-UA" sz="1600" dirty="0" smtClean="0">
                <a:latin typeface="Times New Roman" pitchFamily="18" charset="0"/>
                <a:cs typeface="Times New Roman" pitchFamily="18" charset="0"/>
              </a:rPr>
              <a:t> батареї можна заряджати зворотною подачею електричної енергії в батарею, тим самим відновлюючи вихідний склад реагентів батареї</a:t>
            </a:r>
            <a:endParaRPr lang="uk-UA" sz="1600" dirty="0">
              <a:latin typeface="Times New Roman" pitchFamily="18" charset="0"/>
              <a:cs typeface="Times New Roman" pitchFamily="18" charset="0"/>
            </a:endParaRPr>
          </a:p>
        </p:txBody>
      </p:sp>
      <p:pic>
        <p:nvPicPr>
          <p:cNvPr id="32770" name="Picture 2" descr="http://klumba.ua/img/club/2010/11/09/batareika-DFBEFDF254C37287.jpg"/>
          <p:cNvPicPr preferRelativeResize="0">
            <a:picLocks noChangeArrowheads="1"/>
          </p:cNvPicPr>
          <p:nvPr/>
        </p:nvPicPr>
        <p:blipFill>
          <a:blip r:embed="rId2" cstate="print"/>
          <a:srcRect/>
          <a:stretch>
            <a:fillRect/>
          </a:stretch>
        </p:blipFill>
        <p:spPr bwMode="auto">
          <a:xfrm>
            <a:off x="251520" y="3429000"/>
            <a:ext cx="3240000" cy="2160000"/>
          </a:xfrm>
          <a:prstGeom prst="rect">
            <a:avLst/>
          </a:prstGeom>
          <a:noFill/>
        </p:spPr>
      </p:pic>
      <p:pic>
        <p:nvPicPr>
          <p:cNvPr id="32772" name="Picture 4" descr="http://exlmoto.ru/wp-content/uploads/2012/03/snn5699a.jpg"/>
          <p:cNvPicPr preferRelativeResize="0">
            <a:picLocks noChangeArrowheads="1"/>
          </p:cNvPicPr>
          <p:nvPr/>
        </p:nvPicPr>
        <p:blipFill>
          <a:blip r:embed="rId3" cstate="print"/>
          <a:srcRect/>
          <a:stretch>
            <a:fillRect/>
          </a:stretch>
        </p:blipFill>
        <p:spPr bwMode="auto">
          <a:xfrm>
            <a:off x="4427984" y="3429000"/>
            <a:ext cx="3240000" cy="2160000"/>
          </a:xfrm>
          <a:prstGeom prst="rect">
            <a:avLst/>
          </a:prstGeom>
          <a:noFill/>
        </p:spPr>
      </p:pic>
      <p:sp>
        <p:nvSpPr>
          <p:cNvPr id="9" name="TextBox 8"/>
          <p:cNvSpPr txBox="1"/>
          <p:nvPr/>
        </p:nvSpPr>
        <p:spPr>
          <a:xfrm>
            <a:off x="395536" y="5877272"/>
            <a:ext cx="8064896" cy="338554"/>
          </a:xfrm>
          <a:prstGeom prst="rect">
            <a:avLst/>
          </a:prstGeom>
          <a:noFill/>
        </p:spPr>
        <p:txBody>
          <a:bodyPr wrap="square" rtlCol="0">
            <a:spAutoFit/>
          </a:bodyPr>
          <a:lstStyle/>
          <a:p>
            <a:r>
              <a:rPr lang="uk-UA" sz="1600" dirty="0" smtClean="0">
                <a:latin typeface="Times New Roman" pitchFamily="18" charset="0"/>
                <a:cs typeface="Times New Roman" pitchFamily="18" charset="0"/>
              </a:rPr>
              <a:t>Звичайна батарейка.                                                 Акумулятор з мобільного телефону.</a:t>
            </a:r>
            <a:endParaRPr lang="uk-UA" sz="16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par>
                          <p:cTn id="20" fill="hold">
                            <p:stCondLst>
                              <p:cond delay="2500"/>
                            </p:stCondLst>
                            <p:childTnLst>
                              <p:par>
                                <p:cTn id="21" presetID="1" presetClass="entr" presetSubtype="0" fill="hold"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cs413222.vk.me/v413222718/1f13/6GJPbQqrj2s.jpg"/>
          <p:cNvPicPr>
            <a:picLocks noChangeAspect="1" noChangeArrowheads="1"/>
          </p:cNvPicPr>
          <p:nvPr/>
        </p:nvPicPr>
        <p:blipFill>
          <a:blip r:embed="rId2" cstate="print"/>
          <a:srcRect/>
          <a:stretch>
            <a:fillRect/>
          </a:stretch>
        </p:blipFill>
        <p:spPr bwMode="auto">
          <a:xfrm>
            <a:off x="4427984" y="2564904"/>
            <a:ext cx="4320478" cy="3240360"/>
          </a:xfrm>
          <a:prstGeom prst="rect">
            <a:avLst/>
          </a:prstGeom>
          <a:noFill/>
        </p:spPr>
      </p:pic>
      <p:sp>
        <p:nvSpPr>
          <p:cNvPr id="2" name="Прямоугольник 1"/>
          <p:cNvSpPr/>
          <p:nvPr/>
        </p:nvSpPr>
        <p:spPr>
          <a:xfrm>
            <a:off x="395536" y="476672"/>
            <a:ext cx="3055516" cy="523220"/>
          </a:xfrm>
          <a:prstGeom prst="rect">
            <a:avLst/>
          </a:prstGeom>
        </p:spPr>
        <p:txBody>
          <a:bodyPr wrap="none">
            <a:spAutoFit/>
          </a:bodyPr>
          <a:lstStyle/>
          <a:p>
            <a:r>
              <a:rPr lang="uk-UA" sz="2800" b="1" dirty="0" smtClean="0">
                <a:solidFill>
                  <a:srgbClr val="FF0000"/>
                </a:solidFill>
                <a:latin typeface="Times New Roman" pitchFamily="18" charset="0"/>
                <a:cs typeface="Times New Roman" pitchFamily="18" charset="0"/>
              </a:rPr>
              <a:t>Склад батарейок </a:t>
            </a:r>
            <a:endParaRPr lang="uk-UA" sz="2800" dirty="0">
              <a:solidFill>
                <a:srgbClr val="FF0000"/>
              </a:solidFill>
              <a:latin typeface="Times New Roman" pitchFamily="18" charset="0"/>
              <a:cs typeface="Times New Roman" pitchFamily="18" charset="0"/>
            </a:endParaRPr>
          </a:p>
        </p:txBody>
      </p:sp>
      <p:sp>
        <p:nvSpPr>
          <p:cNvPr id="4" name="TextBox 3"/>
          <p:cNvSpPr txBox="1"/>
          <p:nvPr/>
        </p:nvSpPr>
        <p:spPr>
          <a:xfrm>
            <a:off x="251520" y="2708920"/>
            <a:ext cx="5040560" cy="2308324"/>
          </a:xfrm>
          <a:prstGeom prst="rect">
            <a:avLst/>
          </a:prstGeom>
          <a:noFill/>
        </p:spPr>
        <p:txBody>
          <a:bodyPr wrap="square" rtlCol="0">
            <a:spAutoFit/>
          </a:bodyPr>
          <a:lstStyle/>
          <a:p>
            <a:pPr marL="342900" indent="-342900">
              <a:buAutoNum type="arabicPeriod"/>
            </a:pPr>
            <a:r>
              <a:rPr lang="uk-UA" sz="1600" dirty="0" smtClean="0">
                <a:latin typeface="Times New Roman" pitchFamily="18" charset="0"/>
                <a:cs typeface="Times New Roman" pitchFamily="18" charset="0"/>
              </a:rPr>
              <a:t>Сольові батарейки-</a:t>
            </a:r>
          </a:p>
          <a:p>
            <a:pPr marL="342900" indent="-342900">
              <a:buAutoNum type="arabicPeriod"/>
            </a:pPr>
            <a:r>
              <a:rPr lang="uk-UA" sz="1600" dirty="0" smtClean="0">
                <a:latin typeface="Times New Roman" pitchFamily="18" charset="0"/>
                <a:cs typeface="Times New Roman" pitchFamily="18" charset="0"/>
              </a:rPr>
              <a:t>Лужні батарейки або алкалінові батарейки</a:t>
            </a:r>
          </a:p>
          <a:p>
            <a:pPr marL="342900" indent="-342900">
              <a:buAutoNum type="arabicPeriod"/>
            </a:pPr>
            <a:r>
              <a:rPr lang="uk-UA" sz="1600" dirty="0" smtClean="0">
                <a:latin typeface="Times New Roman" pitchFamily="18" charset="0"/>
                <a:cs typeface="Times New Roman" pitchFamily="18" charset="0"/>
              </a:rPr>
              <a:t>Ртутно-цинкові батарейки</a:t>
            </a:r>
          </a:p>
          <a:p>
            <a:pPr marL="342900" indent="-342900">
              <a:buAutoNum type="arabicPeriod"/>
            </a:pPr>
            <a:r>
              <a:rPr lang="uk-UA" sz="1600" dirty="0" smtClean="0">
                <a:latin typeface="Times New Roman" pitchFamily="18" charset="0"/>
                <a:cs typeface="Times New Roman" pitchFamily="18" charset="0"/>
              </a:rPr>
              <a:t>Ртутно-кадмієві батарейки</a:t>
            </a:r>
          </a:p>
          <a:p>
            <a:pPr marL="342900" indent="-342900">
              <a:buAutoNum type="arabicPeriod"/>
            </a:pPr>
            <a:r>
              <a:rPr lang="uk-UA" sz="1600" dirty="0" smtClean="0">
                <a:latin typeface="Times New Roman" pitchFamily="18" charset="0"/>
                <a:cs typeface="Times New Roman" pitchFamily="18" charset="0"/>
              </a:rPr>
              <a:t>Срібно-цинкові батарейки</a:t>
            </a:r>
          </a:p>
          <a:p>
            <a:pPr marL="342900" indent="-342900">
              <a:buAutoNum type="arabicPeriod"/>
            </a:pPr>
            <a:r>
              <a:rPr lang="uk-UA" sz="1600" dirty="0" smtClean="0">
                <a:latin typeface="Times New Roman" pitchFamily="18" charset="0"/>
                <a:cs typeface="Times New Roman" pitchFamily="18" charset="0"/>
              </a:rPr>
              <a:t>Мідно-цинкові батарейки</a:t>
            </a:r>
          </a:p>
          <a:p>
            <a:pPr marL="342900" indent="-342900">
              <a:buAutoNum type="arabicPeriod"/>
            </a:pPr>
            <a:r>
              <a:rPr lang="uk-UA" sz="1600" dirty="0" smtClean="0">
                <a:latin typeface="Times New Roman" pitchFamily="18" charset="0"/>
                <a:cs typeface="Times New Roman" pitchFamily="18" charset="0"/>
              </a:rPr>
              <a:t>Повітряно-цинкові батарейки </a:t>
            </a:r>
          </a:p>
          <a:p>
            <a:pPr marL="342900" indent="-342900">
              <a:buAutoNum type="arabicPeriod"/>
            </a:pPr>
            <a:r>
              <a:rPr lang="uk-UA" sz="1600" dirty="0" smtClean="0">
                <a:latin typeface="Times New Roman" pitchFamily="18" charset="0"/>
                <a:cs typeface="Times New Roman" pitchFamily="18" charset="0"/>
              </a:rPr>
              <a:t>Літієві батарейки</a:t>
            </a:r>
          </a:p>
          <a:p>
            <a:pPr marL="342900" indent="-342900">
              <a:buAutoNum type="arabicPeriod"/>
            </a:pPr>
            <a:r>
              <a:rPr lang="uk-UA" sz="1600" dirty="0" smtClean="0">
                <a:latin typeface="Times New Roman" pitchFamily="18" charset="0"/>
                <a:cs typeface="Times New Roman" pitchFamily="18" charset="0"/>
              </a:rPr>
              <a:t>Йодо-літієві батарейки</a:t>
            </a:r>
            <a:endParaRPr lang="uk-UA" sz="1600" dirty="0">
              <a:latin typeface="Times New Roman" pitchFamily="18" charset="0"/>
              <a:cs typeface="Times New Roman" pitchFamily="18" charset="0"/>
            </a:endParaRPr>
          </a:p>
        </p:txBody>
      </p:sp>
      <p:sp>
        <p:nvSpPr>
          <p:cNvPr id="5" name="TextBox 4"/>
          <p:cNvSpPr txBox="1"/>
          <p:nvPr/>
        </p:nvSpPr>
        <p:spPr>
          <a:xfrm>
            <a:off x="306490" y="963486"/>
            <a:ext cx="8730006" cy="584775"/>
          </a:xfrm>
          <a:prstGeom prst="rect">
            <a:avLst/>
          </a:prstGeom>
          <a:noFill/>
        </p:spPr>
        <p:txBody>
          <a:bodyPr wrap="square" rtlCol="0">
            <a:spAutoFit/>
          </a:bodyPr>
          <a:lstStyle/>
          <a:p>
            <a:r>
              <a:rPr lang="uk-UA" sz="1600" dirty="0" smtClean="0">
                <a:latin typeface="Times New Roman" pitchFamily="18" charset="0"/>
                <a:cs typeface="Times New Roman" pitchFamily="18" charset="0"/>
              </a:rPr>
              <a:t>Батарейки складаються з багатьох компонентів і різні за складом. Ось </a:t>
            </a:r>
          </a:p>
          <a:p>
            <a:r>
              <a:rPr lang="uk-UA" sz="1600" dirty="0" smtClean="0">
                <a:latin typeface="Times New Roman" pitchFamily="18" charset="0"/>
                <a:cs typeface="Times New Roman" pitchFamily="18" charset="0"/>
              </a:rPr>
              <a:t>найбільш поширені види батарейок.</a:t>
            </a:r>
            <a:endParaRPr lang="uk-UA" sz="16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2000"/>
                                        <p:tgtEl>
                                          <p:spTgt spid="2">
                                            <p:txEl>
                                              <p:pRg st="0" end="0"/>
                                            </p:txEl>
                                          </p:spTgt>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p:cTn id="20"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5">
                                            <p:txEl>
                                              <p:pRg st="1" end="1"/>
                                            </p:txEl>
                                          </p:spTgt>
                                        </p:tgtEl>
                                      </p:cBhvr>
                                    </p:animEffect>
                                  </p:childTnLst>
                                </p:cTn>
                              </p:par>
                            </p:childTnLst>
                          </p:cTn>
                        </p:par>
                        <p:par>
                          <p:cTn id="23" fill="hold">
                            <p:stCondLst>
                              <p:cond delay="3000"/>
                            </p:stCondLst>
                            <p:childTnLst>
                              <p:par>
                                <p:cTn id="24" presetID="16" presetClass="entr" presetSubtype="21" fill="hold" nodeType="after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arn(inVertical)">
                                      <p:cBhvr>
                                        <p:cTn id="26" dur="500"/>
                                        <p:tgtEl>
                                          <p:spTgt spid="4">
                                            <p:txEl>
                                              <p:pRg st="0" end="0"/>
                                            </p:txEl>
                                          </p:spTgt>
                                        </p:tgtEl>
                                      </p:cBhvr>
                                    </p:animEffect>
                                  </p:childTnLst>
                                </p:cTn>
                              </p:par>
                            </p:childTnLst>
                          </p:cTn>
                        </p:par>
                        <p:par>
                          <p:cTn id="27" fill="hold">
                            <p:stCondLst>
                              <p:cond delay="3500"/>
                            </p:stCondLst>
                            <p:childTnLst>
                              <p:par>
                                <p:cTn id="28" presetID="16" presetClass="entr" presetSubtype="21" fill="hold"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barn(inVertical)">
                                      <p:cBhvr>
                                        <p:cTn id="30" dur="500"/>
                                        <p:tgtEl>
                                          <p:spTgt spid="4">
                                            <p:txEl>
                                              <p:pRg st="1" end="1"/>
                                            </p:txEl>
                                          </p:spTgt>
                                        </p:tgtEl>
                                      </p:cBhvr>
                                    </p:animEffect>
                                  </p:childTnLst>
                                </p:cTn>
                              </p:par>
                            </p:childTnLst>
                          </p:cTn>
                        </p:par>
                        <p:par>
                          <p:cTn id="31" fill="hold">
                            <p:stCondLst>
                              <p:cond delay="4000"/>
                            </p:stCondLst>
                            <p:childTnLst>
                              <p:par>
                                <p:cTn id="32" presetID="16" presetClass="entr" presetSubtype="21" fill="hold" nodeType="after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barn(inVertical)">
                                      <p:cBhvr>
                                        <p:cTn id="34" dur="500"/>
                                        <p:tgtEl>
                                          <p:spTgt spid="4">
                                            <p:txEl>
                                              <p:pRg st="2" end="2"/>
                                            </p:txEl>
                                          </p:spTgt>
                                        </p:tgtEl>
                                      </p:cBhvr>
                                    </p:animEffect>
                                  </p:childTnLst>
                                </p:cTn>
                              </p:par>
                            </p:childTnLst>
                          </p:cTn>
                        </p:par>
                        <p:par>
                          <p:cTn id="35" fill="hold">
                            <p:stCondLst>
                              <p:cond delay="4500"/>
                            </p:stCondLst>
                            <p:childTnLst>
                              <p:par>
                                <p:cTn id="36" presetID="16" presetClass="entr" presetSubtype="21" fill="hold" nodeType="after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barn(inVertical)">
                                      <p:cBhvr>
                                        <p:cTn id="38" dur="500"/>
                                        <p:tgtEl>
                                          <p:spTgt spid="4">
                                            <p:txEl>
                                              <p:pRg st="3" end="3"/>
                                            </p:txEl>
                                          </p:spTgt>
                                        </p:tgtEl>
                                      </p:cBhvr>
                                    </p:animEffect>
                                  </p:childTnLst>
                                </p:cTn>
                              </p:par>
                            </p:childTnLst>
                          </p:cTn>
                        </p:par>
                        <p:par>
                          <p:cTn id="39" fill="hold">
                            <p:stCondLst>
                              <p:cond delay="5000"/>
                            </p:stCondLst>
                            <p:childTnLst>
                              <p:par>
                                <p:cTn id="40" presetID="16" presetClass="entr" presetSubtype="21" fill="hold" nodeType="after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barn(inVertical)">
                                      <p:cBhvr>
                                        <p:cTn id="42" dur="500"/>
                                        <p:tgtEl>
                                          <p:spTgt spid="4">
                                            <p:txEl>
                                              <p:pRg st="4" end="4"/>
                                            </p:txEl>
                                          </p:spTgt>
                                        </p:tgtEl>
                                      </p:cBhvr>
                                    </p:animEffect>
                                  </p:childTnLst>
                                </p:cTn>
                              </p:par>
                            </p:childTnLst>
                          </p:cTn>
                        </p:par>
                        <p:par>
                          <p:cTn id="43" fill="hold">
                            <p:stCondLst>
                              <p:cond delay="5500"/>
                            </p:stCondLst>
                            <p:childTnLst>
                              <p:par>
                                <p:cTn id="44" presetID="16" presetClass="entr" presetSubtype="21" fill="hold" nodeType="after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barn(inVertical)">
                                      <p:cBhvr>
                                        <p:cTn id="46" dur="500"/>
                                        <p:tgtEl>
                                          <p:spTgt spid="4">
                                            <p:txEl>
                                              <p:pRg st="5" end="5"/>
                                            </p:txEl>
                                          </p:spTgt>
                                        </p:tgtEl>
                                      </p:cBhvr>
                                    </p:animEffect>
                                  </p:childTnLst>
                                </p:cTn>
                              </p:par>
                            </p:childTnLst>
                          </p:cTn>
                        </p:par>
                        <p:par>
                          <p:cTn id="47" fill="hold">
                            <p:stCondLst>
                              <p:cond delay="6000"/>
                            </p:stCondLst>
                            <p:childTnLst>
                              <p:par>
                                <p:cTn id="48" presetID="16" presetClass="entr" presetSubtype="21" fill="hold" nodeType="after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barn(inVertical)">
                                      <p:cBhvr>
                                        <p:cTn id="50" dur="500"/>
                                        <p:tgtEl>
                                          <p:spTgt spid="4">
                                            <p:txEl>
                                              <p:pRg st="6" end="6"/>
                                            </p:txEl>
                                          </p:spTgt>
                                        </p:tgtEl>
                                      </p:cBhvr>
                                    </p:animEffect>
                                  </p:childTnLst>
                                </p:cTn>
                              </p:par>
                            </p:childTnLst>
                          </p:cTn>
                        </p:par>
                        <p:par>
                          <p:cTn id="51" fill="hold">
                            <p:stCondLst>
                              <p:cond delay="6500"/>
                            </p:stCondLst>
                            <p:childTnLst>
                              <p:par>
                                <p:cTn id="52" presetID="16" presetClass="entr" presetSubtype="21" fill="hold" nodeType="after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barn(inVertical)">
                                      <p:cBhvr>
                                        <p:cTn id="54" dur="500"/>
                                        <p:tgtEl>
                                          <p:spTgt spid="4">
                                            <p:txEl>
                                              <p:pRg st="7" end="7"/>
                                            </p:txEl>
                                          </p:spTgt>
                                        </p:tgtEl>
                                      </p:cBhvr>
                                    </p:animEffect>
                                  </p:childTnLst>
                                </p:cTn>
                              </p:par>
                            </p:childTnLst>
                          </p:cTn>
                        </p:par>
                        <p:par>
                          <p:cTn id="55" fill="hold">
                            <p:stCondLst>
                              <p:cond delay="7000"/>
                            </p:stCondLst>
                            <p:childTnLst>
                              <p:par>
                                <p:cTn id="56" presetID="16" presetClass="entr" presetSubtype="21" fill="hold" nodeType="after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Effect transition="in" filter="barn(inVertical)">
                                      <p:cBhvr>
                                        <p:cTn id="58"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116632"/>
            <a:ext cx="6552728" cy="5724644"/>
          </a:xfrm>
          <a:prstGeom prst="rect">
            <a:avLst/>
          </a:prstGeom>
          <a:noFill/>
        </p:spPr>
        <p:txBody>
          <a:bodyPr wrap="square" rtlCol="0">
            <a:spAutoFit/>
          </a:bodyPr>
          <a:lstStyle/>
          <a:p>
            <a:r>
              <a:rPr lang="uk-UA" dirty="0" smtClean="0">
                <a:solidFill>
                  <a:srgbClr val="FF0000"/>
                </a:solidFill>
                <a:latin typeface="Times New Roman" pitchFamily="18" charset="0"/>
                <a:cs typeface="Times New Roman" pitchFamily="18" charset="0"/>
              </a:rPr>
              <a:t>Батареї користуються постійним попитом, оскільки в багатьох портативних пристроях вони використовуються як джерела живлення.</a:t>
            </a:r>
          </a:p>
          <a:p>
            <a:endParaRPr lang="uk-UA" dirty="0" smtClean="0">
              <a:solidFill>
                <a:srgbClr val="FF0000"/>
              </a:solidFill>
              <a:latin typeface="Times New Roman" pitchFamily="18" charset="0"/>
              <a:cs typeface="Times New Roman" pitchFamily="18" charset="0"/>
            </a:endParaRPr>
          </a:p>
          <a:p>
            <a:r>
              <a:rPr lang="uk-UA" dirty="0" smtClean="0">
                <a:solidFill>
                  <a:srgbClr val="FF0000"/>
                </a:solidFill>
                <a:latin typeface="Times New Roman" pitchFamily="18" charset="0"/>
                <a:cs typeface="Times New Roman" pitchFamily="18" charset="0"/>
              </a:rPr>
              <a:t>При виборі хімічного джерела в якості автономного джерела енергії звертають увагу на моменти, які обумовлені умовами експлуатації:</a:t>
            </a:r>
          </a:p>
          <a:p>
            <a:endParaRPr lang="uk-UA" sz="1600" dirty="0" smtClean="0">
              <a:solidFill>
                <a:srgbClr val="FF0000"/>
              </a:solidFill>
              <a:latin typeface="Times New Roman" pitchFamily="18" charset="0"/>
              <a:cs typeface="Times New Roman" pitchFamily="18" charset="0"/>
            </a:endParaRPr>
          </a:p>
          <a:p>
            <a:pPr>
              <a:buFont typeface="Wingdings" pitchFamily="2" charset="2"/>
              <a:buChar char="Ø"/>
            </a:pPr>
            <a:r>
              <a:rPr lang="ru-RU" sz="1600" dirty="0">
                <a:solidFill>
                  <a:schemeClr val="tx2">
                    <a:lumMod val="50000"/>
                  </a:schemeClr>
                </a:solidFill>
                <a:latin typeface="Times New Roman" pitchFamily="18" charset="0"/>
                <a:cs typeface="Times New Roman" pitchFamily="18" charset="0"/>
              </a:rPr>
              <a:t>режим </a:t>
            </a:r>
            <a:r>
              <a:rPr lang="ru-RU" sz="1600" dirty="0" err="1">
                <a:solidFill>
                  <a:schemeClr val="tx2">
                    <a:lumMod val="50000"/>
                  </a:schemeClr>
                </a:solidFill>
                <a:latin typeface="Times New Roman" pitchFamily="18" charset="0"/>
                <a:cs typeface="Times New Roman" pitchFamily="18" charset="0"/>
              </a:rPr>
              <a:t>розряду</a:t>
            </a:r>
            <a:r>
              <a:rPr lang="ru-RU" sz="1600" dirty="0">
                <a:solidFill>
                  <a:schemeClr val="tx2">
                    <a:lumMod val="50000"/>
                  </a:schemeClr>
                </a:solidFill>
                <a:latin typeface="Times New Roman" pitchFamily="18" charset="0"/>
                <a:cs typeface="Times New Roman" pitchFamily="18" charset="0"/>
              </a:rPr>
              <a:t> (</a:t>
            </a:r>
            <a:r>
              <a:rPr lang="ru-RU" sz="1600" dirty="0" err="1">
                <a:solidFill>
                  <a:schemeClr val="tx2">
                    <a:lumMod val="50000"/>
                  </a:schemeClr>
                </a:solidFill>
                <a:latin typeface="Times New Roman" pitchFamily="18" charset="0"/>
                <a:cs typeface="Times New Roman" pitchFamily="18" charset="0"/>
              </a:rPr>
              <a:t>безперервний</a:t>
            </a:r>
            <a:r>
              <a:rPr lang="ru-RU" sz="1600" dirty="0">
                <a:solidFill>
                  <a:schemeClr val="tx2">
                    <a:lumMod val="50000"/>
                  </a:schemeClr>
                </a:solidFill>
                <a:latin typeface="Times New Roman" pitchFamily="18" charset="0"/>
                <a:cs typeface="Times New Roman" pitchFamily="18" charset="0"/>
              </a:rPr>
              <a:t>, </a:t>
            </a:r>
            <a:r>
              <a:rPr lang="ru-RU" sz="1600" dirty="0" err="1">
                <a:solidFill>
                  <a:schemeClr val="tx2">
                    <a:lumMod val="50000"/>
                  </a:schemeClr>
                </a:solidFill>
                <a:latin typeface="Times New Roman" pitchFamily="18" charset="0"/>
                <a:cs typeface="Times New Roman" pitchFamily="18" charset="0"/>
              </a:rPr>
              <a:t>переривчастий</a:t>
            </a:r>
            <a:r>
              <a:rPr lang="ru-RU" sz="1600" dirty="0">
                <a:solidFill>
                  <a:schemeClr val="tx2">
                    <a:lumMod val="50000"/>
                  </a:schemeClr>
                </a:solidFill>
                <a:latin typeface="Times New Roman" pitchFamily="18" charset="0"/>
                <a:cs typeface="Times New Roman" pitchFamily="18" charset="0"/>
              </a:rPr>
              <a:t> </a:t>
            </a:r>
            <a:r>
              <a:rPr lang="ru-RU" sz="1600" dirty="0" err="1">
                <a:solidFill>
                  <a:schemeClr val="tx2">
                    <a:lumMod val="50000"/>
                  </a:schemeClr>
                </a:solidFill>
                <a:latin typeface="Times New Roman" pitchFamily="18" charset="0"/>
                <a:cs typeface="Times New Roman" pitchFamily="18" charset="0"/>
              </a:rPr>
              <a:t>чи</a:t>
            </a:r>
            <a:r>
              <a:rPr lang="ru-RU" sz="1600" dirty="0">
                <a:solidFill>
                  <a:schemeClr val="tx2">
                    <a:lumMod val="50000"/>
                  </a:schemeClr>
                </a:solidFill>
                <a:latin typeface="Times New Roman" pitchFamily="18" charset="0"/>
                <a:cs typeface="Times New Roman" pitchFamily="18" charset="0"/>
              </a:rPr>
              <a:t> </a:t>
            </a:r>
            <a:r>
              <a:rPr lang="ru-RU" sz="1600" dirty="0" err="1">
                <a:solidFill>
                  <a:schemeClr val="tx2">
                    <a:lumMod val="50000"/>
                  </a:schemeClr>
                </a:solidFill>
                <a:latin typeface="Times New Roman" pitchFamily="18" charset="0"/>
                <a:cs typeface="Times New Roman" pitchFamily="18" charset="0"/>
              </a:rPr>
              <a:t>імпульсний</a:t>
            </a:r>
            <a:r>
              <a:rPr lang="ru-RU" sz="1600" dirty="0">
                <a:solidFill>
                  <a:schemeClr val="tx2">
                    <a:lumMod val="50000"/>
                  </a:schemeClr>
                </a:solidFill>
                <a:latin typeface="Times New Roman" pitchFamily="18" charset="0"/>
                <a:cs typeface="Times New Roman" pitchFamily="18" charset="0"/>
              </a:rPr>
              <a:t>);</a:t>
            </a:r>
            <a:endParaRPr lang="uk-UA" sz="1600" dirty="0">
              <a:solidFill>
                <a:schemeClr val="tx2">
                  <a:lumMod val="50000"/>
                </a:schemeClr>
              </a:solidFill>
              <a:latin typeface="Times New Roman" pitchFamily="18" charset="0"/>
              <a:cs typeface="Times New Roman" pitchFamily="18" charset="0"/>
            </a:endParaRPr>
          </a:p>
          <a:p>
            <a:pPr lvl="0">
              <a:buFont typeface="Wingdings" pitchFamily="2" charset="2"/>
              <a:buChar char="Ø"/>
            </a:pPr>
            <a:r>
              <a:rPr lang="ru-RU" sz="1600" dirty="0" smtClean="0">
                <a:solidFill>
                  <a:schemeClr val="tx2">
                    <a:lumMod val="50000"/>
                  </a:schemeClr>
                </a:solidFill>
                <a:latin typeface="Times New Roman" pitchFamily="18" charset="0"/>
                <a:cs typeface="Times New Roman" pitchFamily="18" charset="0"/>
              </a:rPr>
              <a:t>характер навантаження (постійні струм, опір, потужність);</a:t>
            </a:r>
            <a:endParaRPr lang="uk-UA" sz="1600" dirty="0" smtClean="0">
              <a:solidFill>
                <a:schemeClr val="tx2">
                  <a:lumMod val="50000"/>
                </a:schemeClr>
              </a:solidFill>
              <a:latin typeface="Times New Roman" pitchFamily="18" charset="0"/>
              <a:cs typeface="Times New Roman" pitchFamily="18" charset="0"/>
            </a:endParaRPr>
          </a:p>
          <a:p>
            <a:pPr lvl="0">
              <a:buFont typeface="Wingdings" pitchFamily="2" charset="2"/>
              <a:buChar char="Ø"/>
            </a:pPr>
            <a:r>
              <a:rPr lang="ru-RU" sz="1600" dirty="0" smtClean="0">
                <a:solidFill>
                  <a:schemeClr val="tx2">
                    <a:lumMod val="50000"/>
                  </a:schemeClr>
                </a:solidFill>
                <a:latin typeface="Times New Roman" pitchFamily="18" charset="0"/>
                <a:cs typeface="Times New Roman" pitchFamily="18" charset="0"/>
              </a:rPr>
              <a:t>характеристики джерел струму:</a:t>
            </a:r>
            <a:endParaRPr lang="uk-UA" sz="1600" dirty="0" smtClean="0">
              <a:solidFill>
                <a:schemeClr val="tx2">
                  <a:lumMod val="50000"/>
                </a:schemeClr>
              </a:solidFill>
              <a:latin typeface="Times New Roman" pitchFamily="18" charset="0"/>
              <a:cs typeface="Times New Roman" pitchFamily="18" charset="0"/>
            </a:endParaRPr>
          </a:p>
          <a:p>
            <a:pPr lvl="0">
              <a:buFont typeface="Wingdings" pitchFamily="2" charset="2"/>
              <a:buChar char="Ø"/>
            </a:pPr>
            <a:r>
              <a:rPr lang="ru-RU" sz="1600" dirty="0" smtClean="0">
                <a:solidFill>
                  <a:schemeClr val="tx2">
                    <a:lumMod val="50000"/>
                  </a:schemeClr>
                </a:solidFill>
                <a:latin typeface="Times New Roman" pitchFamily="18" charset="0"/>
                <a:cs typeface="Times New Roman" pitchFamily="18" charset="0"/>
              </a:rPr>
              <a:t>необхідна потужність;</a:t>
            </a:r>
            <a:endParaRPr lang="uk-UA" sz="1600" dirty="0" smtClean="0">
              <a:solidFill>
                <a:schemeClr val="tx2">
                  <a:lumMod val="50000"/>
                </a:schemeClr>
              </a:solidFill>
              <a:latin typeface="Times New Roman" pitchFamily="18" charset="0"/>
              <a:cs typeface="Times New Roman" pitchFamily="18" charset="0"/>
            </a:endParaRPr>
          </a:p>
          <a:p>
            <a:pPr lvl="0">
              <a:buFont typeface="Wingdings" pitchFamily="2" charset="2"/>
              <a:buChar char="Ø"/>
            </a:pPr>
            <a:r>
              <a:rPr lang="ru-RU" sz="1600" dirty="0" smtClean="0">
                <a:solidFill>
                  <a:schemeClr val="tx2">
                    <a:lumMod val="50000"/>
                  </a:schemeClr>
                </a:solidFill>
                <a:latin typeface="Times New Roman" pitchFamily="18" charset="0"/>
                <a:cs typeface="Times New Roman" pitchFamily="18" charset="0"/>
              </a:rPr>
              <a:t>електричні характеристики джерела струму</a:t>
            </a:r>
            <a:endParaRPr lang="uk-UA" sz="1600" dirty="0" smtClean="0">
              <a:solidFill>
                <a:schemeClr val="tx2">
                  <a:lumMod val="50000"/>
                </a:schemeClr>
              </a:solidFill>
              <a:latin typeface="Times New Roman" pitchFamily="18" charset="0"/>
              <a:cs typeface="Times New Roman" pitchFamily="18" charset="0"/>
            </a:endParaRPr>
          </a:p>
          <a:p>
            <a:pPr lvl="0">
              <a:buFont typeface="Wingdings" pitchFamily="2" charset="2"/>
              <a:buChar char="Ø"/>
            </a:pPr>
            <a:r>
              <a:rPr lang="ru-RU" sz="1600" dirty="0" smtClean="0">
                <a:solidFill>
                  <a:schemeClr val="tx2">
                    <a:lumMod val="50000"/>
                  </a:schemeClr>
                </a:solidFill>
                <a:latin typeface="Times New Roman" pitchFamily="18" charset="0"/>
                <a:cs typeface="Times New Roman" pitchFamily="18" charset="0"/>
              </a:rPr>
              <a:t>конструктивні характеристики — масові і габаритні параметри, конфігурація, тип виводів;</a:t>
            </a:r>
            <a:endParaRPr lang="uk-UA" sz="1600" dirty="0" smtClean="0">
              <a:solidFill>
                <a:schemeClr val="tx2">
                  <a:lumMod val="50000"/>
                </a:schemeClr>
              </a:solidFill>
              <a:latin typeface="Times New Roman" pitchFamily="18" charset="0"/>
              <a:cs typeface="Times New Roman" pitchFamily="18" charset="0"/>
            </a:endParaRPr>
          </a:p>
          <a:p>
            <a:pPr lvl="0">
              <a:buFont typeface="Wingdings" pitchFamily="2" charset="2"/>
              <a:buChar char="Ø"/>
            </a:pPr>
            <a:r>
              <a:rPr lang="ru-RU" sz="1600" dirty="0" smtClean="0">
                <a:solidFill>
                  <a:schemeClr val="tx2">
                    <a:lumMod val="50000"/>
                  </a:schemeClr>
                </a:solidFill>
                <a:latin typeface="Times New Roman" pitchFamily="18" charset="0"/>
                <a:cs typeface="Times New Roman" pitchFamily="18" charset="0"/>
              </a:rPr>
              <a:t>термін служби;</a:t>
            </a:r>
            <a:endParaRPr lang="uk-UA" sz="1600" dirty="0" smtClean="0">
              <a:solidFill>
                <a:schemeClr val="tx2">
                  <a:lumMod val="50000"/>
                </a:schemeClr>
              </a:solidFill>
              <a:latin typeface="Times New Roman" pitchFamily="18" charset="0"/>
              <a:cs typeface="Times New Roman" pitchFamily="18" charset="0"/>
            </a:endParaRPr>
          </a:p>
          <a:p>
            <a:pPr lvl="0">
              <a:buFont typeface="Wingdings" pitchFamily="2" charset="2"/>
              <a:buChar char="Ø"/>
            </a:pPr>
            <a:r>
              <a:rPr lang="ru-RU" sz="1600" dirty="0" smtClean="0">
                <a:solidFill>
                  <a:schemeClr val="tx2">
                    <a:lumMod val="50000"/>
                  </a:schemeClr>
                </a:solidFill>
                <a:latin typeface="Times New Roman" pitchFamily="18" charset="0"/>
                <a:cs typeface="Times New Roman" pitchFamily="18" charset="0"/>
              </a:rPr>
              <a:t>параметри зберігання: </a:t>
            </a:r>
            <a:r>
              <a:rPr lang="uk-UA" sz="1600" dirty="0" smtClean="0">
                <a:solidFill>
                  <a:schemeClr val="tx2">
                    <a:lumMod val="50000"/>
                  </a:schemeClr>
                </a:solidFill>
                <a:latin typeface="Times New Roman" pitchFamily="18" charset="0"/>
                <a:cs typeface="Times New Roman" pitchFamily="18" charset="0"/>
              </a:rPr>
              <a:t>умови</a:t>
            </a:r>
            <a:r>
              <a:rPr lang="ru-RU" sz="1600" dirty="0" smtClean="0">
                <a:solidFill>
                  <a:schemeClr val="tx2">
                    <a:lumMod val="50000"/>
                  </a:schemeClr>
                </a:solidFill>
                <a:latin typeface="Times New Roman" pitchFamily="18" charset="0"/>
                <a:cs typeface="Times New Roman" pitchFamily="18" charset="0"/>
              </a:rPr>
              <a:t>, строк, припустима втрата ємності;</a:t>
            </a:r>
            <a:endParaRPr lang="uk-UA" sz="1600" dirty="0" smtClean="0">
              <a:solidFill>
                <a:schemeClr val="tx2">
                  <a:lumMod val="50000"/>
                </a:schemeClr>
              </a:solidFill>
              <a:latin typeface="Times New Roman" pitchFamily="18" charset="0"/>
              <a:cs typeface="Times New Roman" pitchFamily="18" charset="0"/>
            </a:endParaRPr>
          </a:p>
          <a:p>
            <a:pPr>
              <a:buFont typeface="Wingdings" pitchFamily="2" charset="2"/>
              <a:buChar char="Ø"/>
            </a:pPr>
            <a:r>
              <a:rPr lang="ru-RU" sz="1600" dirty="0" smtClean="0">
                <a:solidFill>
                  <a:schemeClr val="tx2">
                    <a:lumMod val="50000"/>
                  </a:schemeClr>
                </a:solidFill>
                <a:latin typeface="Times New Roman" pitchFamily="18" charset="0"/>
                <a:cs typeface="Times New Roman" pitchFamily="18" charset="0"/>
              </a:rPr>
              <a:t>вартість: первісна і </a:t>
            </a:r>
            <a:r>
              <a:rPr lang="ru-RU" sz="1600" dirty="0" err="1" smtClean="0">
                <a:solidFill>
                  <a:schemeClr val="tx2">
                    <a:lumMod val="50000"/>
                  </a:schemeClr>
                </a:solidFill>
                <a:latin typeface="Times New Roman" pitchFamily="18" charset="0"/>
                <a:cs typeface="Times New Roman" pitchFamily="18" charset="0"/>
              </a:rPr>
              <a:t>повна</a:t>
            </a:r>
            <a:r>
              <a:rPr lang="ru-RU" sz="1600" dirty="0" smtClean="0">
                <a:solidFill>
                  <a:schemeClr val="tx2">
                    <a:lumMod val="50000"/>
                  </a:schemeClr>
                </a:solidFill>
                <a:latin typeface="Times New Roman" pitchFamily="18" charset="0"/>
                <a:cs typeface="Times New Roman" pitchFamily="18" charset="0"/>
              </a:rPr>
              <a:t> для акумуляторів</a:t>
            </a:r>
            <a:endParaRPr lang="uk-UA" sz="1600" dirty="0" smtClean="0">
              <a:solidFill>
                <a:schemeClr val="tx2">
                  <a:lumMod val="50000"/>
                </a:schemeClr>
              </a:solidFill>
              <a:latin typeface="Times New Roman" pitchFamily="18" charset="0"/>
              <a:cs typeface="Times New Roman" pitchFamily="18" charset="0"/>
            </a:endParaRPr>
          </a:p>
          <a:p>
            <a:pPr lvl="0">
              <a:buFont typeface="Wingdings" pitchFamily="2" charset="2"/>
              <a:buChar char="Ø"/>
            </a:pPr>
            <a:r>
              <a:rPr lang="ru-RU" sz="1600" b="1" dirty="0" smtClean="0">
                <a:solidFill>
                  <a:schemeClr val="tx2">
                    <a:lumMod val="50000"/>
                  </a:schemeClr>
                </a:solidFill>
                <a:latin typeface="Times New Roman" pitchFamily="18" charset="0"/>
                <a:cs typeface="Times New Roman" pitchFamily="18" charset="0"/>
              </a:rPr>
              <a:t>до спеціальних вимог можна зарахувати: </a:t>
            </a:r>
            <a:r>
              <a:rPr lang="ru-RU" sz="1600" dirty="0" smtClean="0">
                <a:solidFill>
                  <a:schemeClr val="tx2">
                    <a:lumMod val="50000"/>
                  </a:schemeClr>
                </a:solidFill>
                <a:latin typeface="Times New Roman" pitchFamily="18" charset="0"/>
                <a:cs typeface="Times New Roman" pitchFamily="18" charset="0"/>
              </a:rPr>
              <a:t>надійність, стійкість до механічних навантажень, пожежна і вибухова безпека.</a:t>
            </a:r>
            <a:endParaRPr lang="uk-UA" sz="1600" dirty="0" smtClean="0">
              <a:solidFill>
                <a:schemeClr val="tx2">
                  <a:lumMod val="50000"/>
                </a:schemeClr>
              </a:solidFill>
              <a:latin typeface="Times New Roman" pitchFamily="18" charset="0"/>
              <a:cs typeface="Times New Roman" pitchFamily="18" charset="0"/>
            </a:endParaRPr>
          </a:p>
          <a:p>
            <a:pPr lvl="0">
              <a:buFont typeface="Wingdings" pitchFamily="2" charset="2"/>
              <a:buChar char="Ø"/>
            </a:pPr>
            <a:r>
              <a:rPr lang="ru-RU" sz="1600" dirty="0" smtClean="0">
                <a:solidFill>
                  <a:schemeClr val="tx2">
                    <a:lumMod val="50000"/>
                  </a:schemeClr>
                </a:solidFill>
                <a:latin typeface="Times New Roman" pitchFamily="18" charset="0"/>
                <a:cs typeface="Times New Roman" pitchFamily="18" charset="0"/>
              </a:rPr>
              <a:t>умови навколишнього середовища, діапазон робочих температур і температур зберігання, вологість.</a:t>
            </a:r>
            <a:endParaRPr lang="uk-UA" sz="1600" dirty="0" smtClean="0">
              <a:solidFill>
                <a:schemeClr val="tx2">
                  <a:lumMod val="50000"/>
                </a:schemeClr>
              </a:solidFill>
              <a:latin typeface="Times New Roman" pitchFamily="18" charset="0"/>
              <a:cs typeface="Times New Roman" pitchFamily="18" charset="0"/>
            </a:endParaRPr>
          </a:p>
        </p:txBody>
      </p:sp>
      <p:pic>
        <p:nvPicPr>
          <p:cNvPr id="18434" name="Picture 2" descr="http://img0.elmir.ua/img/145994/1280/1024/batareyki_varta_high_energy_tip_aaa_blister_na_8+4_sht_04903121472.jpg"/>
          <p:cNvPicPr>
            <a:picLocks noChangeAspect="1" noChangeArrowheads="1"/>
          </p:cNvPicPr>
          <p:nvPr/>
        </p:nvPicPr>
        <p:blipFill>
          <a:blip r:embed="rId2" cstate="print"/>
          <a:srcRect/>
          <a:stretch>
            <a:fillRect/>
          </a:stretch>
        </p:blipFill>
        <p:spPr bwMode="auto">
          <a:xfrm>
            <a:off x="7020272" y="116632"/>
            <a:ext cx="1656184" cy="613035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1500"/>
                                        <p:tgtEl>
                                          <p:spTgt spid="8">
                                            <p:txEl>
                                              <p:pRg st="0" end="0"/>
                                            </p:txEl>
                                          </p:spTgt>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1" dur="1500"/>
                                        <p:tgtEl>
                                          <p:spTgt spid="8">
                                            <p:txEl>
                                              <p:pRg st="2" end="2"/>
                                            </p:txEl>
                                          </p:spTgt>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1000"/>
                                        <p:tgtEl>
                                          <p:spTgt spid="8">
                                            <p:txEl>
                                              <p:pRg st="4" end="4"/>
                                            </p:txEl>
                                          </p:spTgt>
                                        </p:tgtEl>
                                      </p:cBhvr>
                                    </p:animEffect>
                                    <p:anim calcmode="lin" valueType="num">
                                      <p:cBhvr>
                                        <p:cTn id="1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18" fill="hold">
                            <p:stCondLst>
                              <p:cond delay="4000"/>
                            </p:stCondLst>
                            <p:childTnLst>
                              <p:par>
                                <p:cTn id="19" presetID="42" presetClass="entr" presetSubtype="0" fill="hold" nodeType="after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1000"/>
                                        <p:tgtEl>
                                          <p:spTgt spid="8">
                                            <p:txEl>
                                              <p:pRg st="5" end="5"/>
                                            </p:txEl>
                                          </p:spTgt>
                                        </p:tgtEl>
                                      </p:cBhvr>
                                    </p:animEffect>
                                    <p:anim calcmode="lin" valueType="num">
                                      <p:cBhvr>
                                        <p:cTn id="22"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24" fill="hold">
                            <p:stCondLst>
                              <p:cond delay="5000"/>
                            </p:stCondLst>
                            <p:childTnLst>
                              <p:par>
                                <p:cTn id="25" presetID="42" presetClass="entr" presetSubtype="0" fill="hold" nodeType="after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1000"/>
                                        <p:tgtEl>
                                          <p:spTgt spid="8">
                                            <p:txEl>
                                              <p:pRg st="6" end="6"/>
                                            </p:txEl>
                                          </p:spTgt>
                                        </p:tgtEl>
                                      </p:cBhvr>
                                    </p:animEffect>
                                    <p:anim calcmode="lin" valueType="num">
                                      <p:cBhvr>
                                        <p:cTn id="2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30" fill="hold">
                            <p:stCondLst>
                              <p:cond delay="6000"/>
                            </p:stCondLst>
                            <p:childTnLst>
                              <p:par>
                                <p:cTn id="31" presetID="42" presetClass="entr" presetSubtype="0" fill="hold" nodeType="after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animEffect transition="in" filter="fade">
                                      <p:cBhvr>
                                        <p:cTn id="33" dur="1000"/>
                                        <p:tgtEl>
                                          <p:spTgt spid="8">
                                            <p:txEl>
                                              <p:pRg st="7" end="7"/>
                                            </p:txEl>
                                          </p:spTgt>
                                        </p:tgtEl>
                                      </p:cBhvr>
                                    </p:animEffect>
                                    <p:anim calcmode="lin" valueType="num">
                                      <p:cBhvr>
                                        <p:cTn id="34"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par>
                          <p:cTn id="36" fill="hold">
                            <p:stCondLst>
                              <p:cond delay="7000"/>
                            </p:stCondLst>
                            <p:childTnLst>
                              <p:par>
                                <p:cTn id="37" presetID="42" presetClass="entr" presetSubtype="0" fill="hold" nodeType="after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Effect transition="in" filter="fade">
                                      <p:cBhvr>
                                        <p:cTn id="39" dur="1000"/>
                                        <p:tgtEl>
                                          <p:spTgt spid="8">
                                            <p:txEl>
                                              <p:pRg st="8" end="8"/>
                                            </p:txEl>
                                          </p:spTgt>
                                        </p:tgtEl>
                                      </p:cBhvr>
                                    </p:animEffect>
                                    <p:anim calcmode="lin" valueType="num">
                                      <p:cBhvr>
                                        <p:cTn id="40"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par>
                          <p:cTn id="42" fill="hold">
                            <p:stCondLst>
                              <p:cond delay="8000"/>
                            </p:stCondLst>
                            <p:childTnLst>
                              <p:par>
                                <p:cTn id="43" presetID="42" presetClass="entr" presetSubtype="0" fill="hold" nodeType="afterEffect">
                                  <p:stCondLst>
                                    <p:cond delay="0"/>
                                  </p:stCondLst>
                                  <p:childTnLst>
                                    <p:set>
                                      <p:cBhvr>
                                        <p:cTn id="44" dur="1" fill="hold">
                                          <p:stCondLst>
                                            <p:cond delay="0"/>
                                          </p:stCondLst>
                                        </p:cTn>
                                        <p:tgtEl>
                                          <p:spTgt spid="8">
                                            <p:txEl>
                                              <p:pRg st="9" end="9"/>
                                            </p:txEl>
                                          </p:spTgt>
                                        </p:tgtEl>
                                        <p:attrNameLst>
                                          <p:attrName>style.visibility</p:attrName>
                                        </p:attrNameLst>
                                      </p:cBhvr>
                                      <p:to>
                                        <p:strVal val="visible"/>
                                      </p:to>
                                    </p:set>
                                    <p:animEffect transition="in" filter="fade">
                                      <p:cBhvr>
                                        <p:cTn id="45" dur="1000"/>
                                        <p:tgtEl>
                                          <p:spTgt spid="8">
                                            <p:txEl>
                                              <p:pRg st="9" end="9"/>
                                            </p:txEl>
                                          </p:spTgt>
                                        </p:tgtEl>
                                      </p:cBhvr>
                                    </p:animEffect>
                                    <p:anim calcmode="lin" valueType="num">
                                      <p:cBhvr>
                                        <p:cTn id="46"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par>
                          <p:cTn id="48" fill="hold">
                            <p:stCondLst>
                              <p:cond delay="9000"/>
                            </p:stCondLst>
                            <p:childTnLst>
                              <p:par>
                                <p:cTn id="49" presetID="42" presetClass="entr" presetSubtype="0" fill="hold" nodeType="after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animEffect transition="in" filter="fade">
                                      <p:cBhvr>
                                        <p:cTn id="51" dur="1000"/>
                                        <p:tgtEl>
                                          <p:spTgt spid="8">
                                            <p:txEl>
                                              <p:pRg st="10" end="10"/>
                                            </p:txEl>
                                          </p:spTgt>
                                        </p:tgtEl>
                                      </p:cBhvr>
                                    </p:animEffect>
                                    <p:anim calcmode="lin" valueType="num">
                                      <p:cBhvr>
                                        <p:cTn id="52"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par>
                          <p:cTn id="54" fill="hold">
                            <p:stCondLst>
                              <p:cond delay="10000"/>
                            </p:stCondLst>
                            <p:childTnLst>
                              <p:par>
                                <p:cTn id="55" presetID="42" presetClass="entr" presetSubtype="0" fill="hold" nodeType="afterEffect">
                                  <p:stCondLst>
                                    <p:cond delay="0"/>
                                  </p:stCondLst>
                                  <p:childTnLst>
                                    <p:set>
                                      <p:cBhvr>
                                        <p:cTn id="56" dur="1" fill="hold">
                                          <p:stCondLst>
                                            <p:cond delay="0"/>
                                          </p:stCondLst>
                                        </p:cTn>
                                        <p:tgtEl>
                                          <p:spTgt spid="8">
                                            <p:txEl>
                                              <p:pRg st="11" end="11"/>
                                            </p:txEl>
                                          </p:spTgt>
                                        </p:tgtEl>
                                        <p:attrNameLst>
                                          <p:attrName>style.visibility</p:attrName>
                                        </p:attrNameLst>
                                      </p:cBhvr>
                                      <p:to>
                                        <p:strVal val="visible"/>
                                      </p:to>
                                    </p:set>
                                    <p:animEffect transition="in" filter="fade">
                                      <p:cBhvr>
                                        <p:cTn id="57" dur="1000"/>
                                        <p:tgtEl>
                                          <p:spTgt spid="8">
                                            <p:txEl>
                                              <p:pRg st="11" end="11"/>
                                            </p:txEl>
                                          </p:spTgt>
                                        </p:tgtEl>
                                      </p:cBhvr>
                                    </p:animEffect>
                                    <p:anim calcmode="lin" valueType="num">
                                      <p:cBhvr>
                                        <p:cTn id="58"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59" dur="1000" fill="hold"/>
                                        <p:tgtEl>
                                          <p:spTgt spid="8">
                                            <p:txEl>
                                              <p:pRg st="11" end="11"/>
                                            </p:txEl>
                                          </p:spTgt>
                                        </p:tgtEl>
                                        <p:attrNameLst>
                                          <p:attrName>ppt_y</p:attrName>
                                        </p:attrNameLst>
                                      </p:cBhvr>
                                      <p:tavLst>
                                        <p:tav tm="0">
                                          <p:val>
                                            <p:strVal val="#ppt_y+.1"/>
                                          </p:val>
                                        </p:tav>
                                        <p:tav tm="100000">
                                          <p:val>
                                            <p:strVal val="#ppt_y"/>
                                          </p:val>
                                        </p:tav>
                                      </p:tavLst>
                                    </p:anim>
                                  </p:childTnLst>
                                </p:cTn>
                              </p:par>
                            </p:childTnLst>
                          </p:cTn>
                        </p:par>
                        <p:par>
                          <p:cTn id="60" fill="hold">
                            <p:stCondLst>
                              <p:cond delay="11000"/>
                            </p:stCondLst>
                            <p:childTnLst>
                              <p:par>
                                <p:cTn id="61" presetID="42" presetClass="entr" presetSubtype="0" fill="hold" nodeType="afterEffect">
                                  <p:stCondLst>
                                    <p:cond delay="0"/>
                                  </p:stCondLst>
                                  <p:childTnLst>
                                    <p:set>
                                      <p:cBhvr>
                                        <p:cTn id="62" dur="1" fill="hold">
                                          <p:stCondLst>
                                            <p:cond delay="0"/>
                                          </p:stCondLst>
                                        </p:cTn>
                                        <p:tgtEl>
                                          <p:spTgt spid="8">
                                            <p:txEl>
                                              <p:pRg st="12" end="12"/>
                                            </p:txEl>
                                          </p:spTgt>
                                        </p:tgtEl>
                                        <p:attrNameLst>
                                          <p:attrName>style.visibility</p:attrName>
                                        </p:attrNameLst>
                                      </p:cBhvr>
                                      <p:to>
                                        <p:strVal val="visible"/>
                                      </p:to>
                                    </p:set>
                                    <p:animEffect transition="in" filter="fade">
                                      <p:cBhvr>
                                        <p:cTn id="63" dur="1000"/>
                                        <p:tgtEl>
                                          <p:spTgt spid="8">
                                            <p:txEl>
                                              <p:pRg st="12" end="12"/>
                                            </p:txEl>
                                          </p:spTgt>
                                        </p:tgtEl>
                                      </p:cBhvr>
                                    </p:animEffect>
                                    <p:anim calcmode="lin" valueType="num">
                                      <p:cBhvr>
                                        <p:cTn id="64" dur="1000" fill="hold"/>
                                        <p:tgtEl>
                                          <p:spTgt spid="8">
                                            <p:txEl>
                                              <p:pRg st="12" end="12"/>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12" end="12"/>
                                            </p:txEl>
                                          </p:spTgt>
                                        </p:tgtEl>
                                        <p:attrNameLst>
                                          <p:attrName>ppt_y</p:attrName>
                                        </p:attrNameLst>
                                      </p:cBhvr>
                                      <p:tavLst>
                                        <p:tav tm="0">
                                          <p:val>
                                            <p:strVal val="#ppt_y+.1"/>
                                          </p:val>
                                        </p:tav>
                                        <p:tav tm="100000">
                                          <p:val>
                                            <p:strVal val="#ppt_y"/>
                                          </p:val>
                                        </p:tav>
                                      </p:tavLst>
                                    </p:anim>
                                  </p:childTnLst>
                                </p:cTn>
                              </p:par>
                            </p:childTnLst>
                          </p:cTn>
                        </p:par>
                        <p:par>
                          <p:cTn id="66" fill="hold">
                            <p:stCondLst>
                              <p:cond delay="12000"/>
                            </p:stCondLst>
                            <p:childTnLst>
                              <p:par>
                                <p:cTn id="67" presetID="42" presetClass="entr" presetSubtype="0" fill="hold" nodeType="afterEffect">
                                  <p:stCondLst>
                                    <p:cond delay="0"/>
                                  </p:stCondLst>
                                  <p:childTnLst>
                                    <p:set>
                                      <p:cBhvr>
                                        <p:cTn id="68" dur="1" fill="hold">
                                          <p:stCondLst>
                                            <p:cond delay="0"/>
                                          </p:stCondLst>
                                        </p:cTn>
                                        <p:tgtEl>
                                          <p:spTgt spid="8">
                                            <p:txEl>
                                              <p:pRg st="13" end="13"/>
                                            </p:txEl>
                                          </p:spTgt>
                                        </p:tgtEl>
                                        <p:attrNameLst>
                                          <p:attrName>style.visibility</p:attrName>
                                        </p:attrNameLst>
                                      </p:cBhvr>
                                      <p:to>
                                        <p:strVal val="visible"/>
                                      </p:to>
                                    </p:set>
                                    <p:animEffect transition="in" filter="fade">
                                      <p:cBhvr>
                                        <p:cTn id="69" dur="1000"/>
                                        <p:tgtEl>
                                          <p:spTgt spid="8">
                                            <p:txEl>
                                              <p:pRg st="13" end="13"/>
                                            </p:txEl>
                                          </p:spTgt>
                                        </p:tgtEl>
                                      </p:cBhvr>
                                    </p:animEffect>
                                    <p:anim calcmode="lin" valueType="num">
                                      <p:cBhvr>
                                        <p:cTn id="70" dur="1000" fill="hold"/>
                                        <p:tgtEl>
                                          <p:spTgt spid="8">
                                            <p:txEl>
                                              <p:pRg st="13" end="13"/>
                                            </p:txEl>
                                          </p:spTgt>
                                        </p:tgtEl>
                                        <p:attrNameLst>
                                          <p:attrName>ppt_x</p:attrName>
                                        </p:attrNameLst>
                                      </p:cBhvr>
                                      <p:tavLst>
                                        <p:tav tm="0">
                                          <p:val>
                                            <p:strVal val="#ppt_x"/>
                                          </p:val>
                                        </p:tav>
                                        <p:tav tm="100000">
                                          <p:val>
                                            <p:strVal val="#ppt_x"/>
                                          </p:val>
                                        </p:tav>
                                      </p:tavLst>
                                    </p:anim>
                                    <p:anim calcmode="lin" valueType="num">
                                      <p:cBhvr>
                                        <p:cTn id="71" dur="1000" fill="hold"/>
                                        <p:tgtEl>
                                          <p:spTgt spid="8">
                                            <p:txEl>
                                              <p:pRg st="13" end="13"/>
                                            </p:txEl>
                                          </p:spTgt>
                                        </p:tgtEl>
                                        <p:attrNameLst>
                                          <p:attrName>ppt_y</p:attrName>
                                        </p:attrNameLst>
                                      </p:cBhvr>
                                      <p:tavLst>
                                        <p:tav tm="0">
                                          <p:val>
                                            <p:strVal val="#ppt_y+.1"/>
                                          </p:val>
                                        </p:tav>
                                        <p:tav tm="100000">
                                          <p:val>
                                            <p:strVal val="#ppt_y"/>
                                          </p:val>
                                        </p:tav>
                                      </p:tavLst>
                                    </p:anim>
                                  </p:childTnLst>
                                </p:cTn>
                              </p:par>
                            </p:childTnLst>
                          </p:cTn>
                        </p:par>
                        <p:par>
                          <p:cTn id="72" fill="hold">
                            <p:stCondLst>
                              <p:cond delay="13000"/>
                            </p:stCondLst>
                            <p:childTnLst>
                              <p:par>
                                <p:cTn id="73" presetID="42" presetClass="entr" presetSubtype="0" fill="hold" nodeType="afterEffect">
                                  <p:stCondLst>
                                    <p:cond delay="0"/>
                                  </p:stCondLst>
                                  <p:childTnLst>
                                    <p:set>
                                      <p:cBhvr>
                                        <p:cTn id="74" dur="1" fill="hold">
                                          <p:stCondLst>
                                            <p:cond delay="0"/>
                                          </p:stCondLst>
                                        </p:cTn>
                                        <p:tgtEl>
                                          <p:spTgt spid="8">
                                            <p:txEl>
                                              <p:pRg st="14" end="14"/>
                                            </p:txEl>
                                          </p:spTgt>
                                        </p:tgtEl>
                                        <p:attrNameLst>
                                          <p:attrName>style.visibility</p:attrName>
                                        </p:attrNameLst>
                                      </p:cBhvr>
                                      <p:to>
                                        <p:strVal val="visible"/>
                                      </p:to>
                                    </p:set>
                                    <p:animEffect transition="in" filter="fade">
                                      <p:cBhvr>
                                        <p:cTn id="75" dur="1000"/>
                                        <p:tgtEl>
                                          <p:spTgt spid="8">
                                            <p:txEl>
                                              <p:pRg st="14" end="14"/>
                                            </p:txEl>
                                          </p:spTgt>
                                        </p:tgtEl>
                                      </p:cBhvr>
                                    </p:animEffect>
                                    <p:anim calcmode="lin" valueType="num">
                                      <p:cBhvr>
                                        <p:cTn id="76" dur="1000" fill="hold"/>
                                        <p:tgtEl>
                                          <p:spTgt spid="8">
                                            <p:txEl>
                                              <p:pRg st="14" end="14"/>
                                            </p:txEl>
                                          </p:spTgt>
                                        </p:tgtEl>
                                        <p:attrNameLst>
                                          <p:attrName>ppt_x</p:attrName>
                                        </p:attrNameLst>
                                      </p:cBhvr>
                                      <p:tavLst>
                                        <p:tav tm="0">
                                          <p:val>
                                            <p:strVal val="#ppt_x"/>
                                          </p:val>
                                        </p:tav>
                                        <p:tav tm="100000">
                                          <p:val>
                                            <p:strVal val="#ppt_x"/>
                                          </p:val>
                                        </p:tav>
                                      </p:tavLst>
                                    </p:anim>
                                    <p:anim calcmode="lin" valueType="num">
                                      <p:cBhvr>
                                        <p:cTn id="77" dur="1000" fill="hold"/>
                                        <p:tgtEl>
                                          <p:spTgt spid="8">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476672"/>
            <a:ext cx="6912768" cy="523220"/>
          </a:xfrm>
          <a:prstGeom prst="rect">
            <a:avLst/>
          </a:prstGeom>
          <a:noFill/>
        </p:spPr>
        <p:txBody>
          <a:bodyPr wrap="square" rtlCol="0">
            <a:spAutoFit/>
          </a:bodyPr>
          <a:lstStyle/>
          <a:p>
            <a:r>
              <a:rPr lang="uk-UA" sz="2800" dirty="0" smtClean="0">
                <a:solidFill>
                  <a:srgbClr val="FF0000"/>
                </a:solidFill>
              </a:rPr>
              <a:t>Кожна батарейка має своє маркування:</a:t>
            </a:r>
            <a:endParaRPr lang="uk-UA" sz="2800" dirty="0">
              <a:solidFill>
                <a:srgbClr val="FF0000"/>
              </a:solidFill>
            </a:endParaRPr>
          </a:p>
        </p:txBody>
      </p:sp>
      <p:pic>
        <p:nvPicPr>
          <p:cNvPr id="3" name="Рисунок 2"/>
          <p:cNvPicPr>
            <a:picLocks noChangeAspect="1"/>
          </p:cNvPicPr>
          <p:nvPr/>
        </p:nvPicPr>
        <p:blipFill>
          <a:blip r:embed="rId2"/>
          <a:stretch>
            <a:fillRect/>
          </a:stretch>
        </p:blipFill>
        <p:spPr>
          <a:xfrm>
            <a:off x="3275856" y="1196752"/>
            <a:ext cx="2219048" cy="2304762"/>
          </a:xfrm>
          <a:prstGeom prst="rect">
            <a:avLst/>
          </a:prstGeom>
        </p:spPr>
      </p:pic>
      <p:pic>
        <p:nvPicPr>
          <p:cNvPr id="4" name="Рисунок 3"/>
          <p:cNvPicPr>
            <a:picLocks noChangeAspect="1"/>
          </p:cNvPicPr>
          <p:nvPr/>
        </p:nvPicPr>
        <p:blipFill>
          <a:blip r:embed="rId3"/>
          <a:stretch>
            <a:fillRect/>
          </a:stretch>
        </p:blipFill>
        <p:spPr>
          <a:xfrm>
            <a:off x="2401151" y="3789040"/>
            <a:ext cx="4485714" cy="2247619"/>
          </a:xfrm>
          <a:prstGeom prst="rect">
            <a:avLst/>
          </a:prstGeom>
        </p:spPr>
      </p:pic>
    </p:spTree>
    <p:extLst>
      <p:ext uri="{BB962C8B-B14F-4D97-AF65-F5344CB8AC3E}">
        <p14:creationId xmlns:p14="http://schemas.microsoft.com/office/powerpoint/2010/main" val="159088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124" y="2466975"/>
            <a:ext cx="5102299" cy="3817276"/>
          </a:xfrm>
          <a:prstGeom prst="rect">
            <a:avLst/>
          </a:prstGeom>
        </p:spPr>
      </p:pic>
      <p:sp>
        <p:nvSpPr>
          <p:cNvPr id="3" name="TextBox 2"/>
          <p:cNvSpPr txBox="1"/>
          <p:nvPr/>
        </p:nvSpPr>
        <p:spPr>
          <a:xfrm>
            <a:off x="539552" y="476672"/>
            <a:ext cx="7416824" cy="1446550"/>
          </a:xfrm>
          <a:prstGeom prst="rect">
            <a:avLst/>
          </a:prstGeom>
          <a:noFill/>
        </p:spPr>
        <p:txBody>
          <a:bodyPr wrap="square" rtlCol="0">
            <a:spAutoFit/>
          </a:bodyPr>
          <a:lstStyle/>
          <a:p>
            <a:r>
              <a:rPr lang="uk-UA" sz="4400" dirty="0" smtClean="0">
                <a:solidFill>
                  <a:srgbClr val="FF0000"/>
                </a:solidFill>
              </a:rPr>
              <a:t>Кожна </a:t>
            </a:r>
            <a:r>
              <a:rPr lang="uk-UA" sz="4400" dirty="0">
                <a:solidFill>
                  <a:srgbClr val="FF0000"/>
                </a:solidFill>
              </a:rPr>
              <a:t>батарейка забруднює до 20 </a:t>
            </a:r>
            <a:r>
              <a:rPr lang="uk-UA" sz="4400" dirty="0" smtClean="0">
                <a:solidFill>
                  <a:srgbClr val="FF0000"/>
                </a:solidFill>
              </a:rPr>
              <a:t>м^2 землі.</a:t>
            </a:r>
            <a:endParaRPr lang="uk-UA" sz="44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388774"/>
            <a:ext cx="6336704" cy="52805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extBox 2"/>
          <p:cNvSpPr txBox="1"/>
          <p:nvPr/>
        </p:nvSpPr>
        <p:spPr>
          <a:xfrm>
            <a:off x="683568" y="404664"/>
            <a:ext cx="7272808" cy="769441"/>
          </a:xfrm>
          <a:prstGeom prst="rect">
            <a:avLst/>
          </a:prstGeom>
          <a:noFill/>
        </p:spPr>
        <p:txBody>
          <a:bodyPr wrap="square" rtlCol="0">
            <a:spAutoFit/>
          </a:bodyPr>
          <a:lstStyle/>
          <a:p>
            <a:r>
              <a:rPr lang="uk-UA" sz="4400" dirty="0" smtClean="0">
                <a:solidFill>
                  <a:srgbClr val="FF0000"/>
                </a:solidFill>
              </a:rPr>
              <a:t>Або до 400 літрів води.</a:t>
            </a:r>
            <a:endParaRPr lang="uk-UA" sz="4400" dirty="0">
              <a:solidFill>
                <a:srgbClr val="FF0000"/>
              </a:solidFill>
            </a:endParaRPr>
          </a:p>
        </p:txBody>
      </p:sp>
    </p:spTree>
    <p:extLst>
      <p:ext uri="{BB962C8B-B14F-4D97-AF65-F5344CB8AC3E}">
        <p14:creationId xmlns:p14="http://schemas.microsoft.com/office/powerpoint/2010/main" val="122713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620688"/>
            <a:ext cx="8352928" cy="1938992"/>
          </a:xfrm>
          <a:prstGeom prst="rect">
            <a:avLst/>
          </a:prstGeom>
          <a:noFill/>
        </p:spPr>
        <p:txBody>
          <a:bodyPr wrap="square" rtlCol="0">
            <a:spAutoFit/>
          </a:bodyPr>
          <a:lstStyle/>
          <a:p>
            <a:r>
              <a:rPr lang="uk-UA" sz="2400" dirty="0">
                <a:solidFill>
                  <a:srgbClr val="FF0000"/>
                </a:solidFill>
              </a:rPr>
              <a:t>Одна пальчикова батарейка, викинута в смітник, забруднює важкими металами біля 20 квадратних метрів землі, а в лісовій зоні це місце проживання двох дерев, двох кротів, одного </a:t>
            </a:r>
            <a:r>
              <a:rPr lang="uk-UA" sz="2400" dirty="0" err="1">
                <a:solidFill>
                  <a:srgbClr val="FF0000"/>
                </a:solidFill>
              </a:rPr>
              <a:t>їжачка</a:t>
            </a:r>
            <a:r>
              <a:rPr lang="uk-UA" sz="2400" dirty="0">
                <a:solidFill>
                  <a:srgbClr val="FF0000"/>
                </a:solidFill>
              </a:rPr>
              <a:t> і декількох тисяч дощових черв'ячків. </a:t>
            </a:r>
          </a:p>
        </p:txBody>
      </p:sp>
      <p:pic>
        <p:nvPicPr>
          <p:cNvPr id="3" name="Рисунок 2"/>
          <p:cNvPicPr>
            <a:picLocks noChangeAspect="1"/>
          </p:cNvPicPr>
          <p:nvPr/>
        </p:nvPicPr>
        <p:blipFill>
          <a:blip r:embed="rId2"/>
          <a:stretch>
            <a:fillRect/>
          </a:stretch>
        </p:blipFill>
        <p:spPr>
          <a:xfrm>
            <a:off x="405458" y="2708920"/>
            <a:ext cx="4962458" cy="3723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a:stretch>
            <a:fillRect/>
          </a:stretch>
        </p:blipFill>
        <p:spPr>
          <a:xfrm>
            <a:off x="4788024" y="2708920"/>
            <a:ext cx="4194168" cy="3147304"/>
          </a:xfrm>
          <a:prstGeom prst="rect">
            <a:avLst/>
          </a:prstGeom>
          <a:ln>
            <a:noFill/>
          </a:ln>
          <a:effectLst>
            <a:softEdge rad="112500"/>
          </a:effectLst>
        </p:spPr>
      </p:pic>
    </p:spTree>
    <p:extLst>
      <p:ext uri="{BB962C8B-B14F-4D97-AF65-F5344CB8AC3E}">
        <p14:creationId xmlns:p14="http://schemas.microsoft.com/office/powerpoint/2010/main" val="156121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2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6.jpg"/>
          <p:cNvPicPr>
            <a:picLocks noChangeAspect="1"/>
          </p:cNvPicPr>
          <p:nvPr/>
        </p:nvPicPr>
        <p:blipFill>
          <a:blip r:embed="rId2" cstate="print"/>
          <a:stretch>
            <a:fillRect/>
          </a:stretch>
        </p:blipFill>
        <p:spPr>
          <a:xfrm>
            <a:off x="2195736" y="2420888"/>
            <a:ext cx="5648981" cy="4239184"/>
          </a:xfrm>
          <a:prstGeom prst="rect">
            <a:avLst/>
          </a:prstGeom>
        </p:spPr>
      </p:pic>
      <p:sp>
        <p:nvSpPr>
          <p:cNvPr id="2" name="TextBox 1"/>
          <p:cNvSpPr txBox="1"/>
          <p:nvPr/>
        </p:nvSpPr>
        <p:spPr>
          <a:xfrm>
            <a:off x="0" y="188640"/>
            <a:ext cx="8892480" cy="2308324"/>
          </a:xfrm>
          <a:prstGeom prst="rect">
            <a:avLst/>
          </a:prstGeom>
          <a:noFill/>
        </p:spPr>
        <p:txBody>
          <a:bodyPr wrap="square" rtlCol="0">
            <a:spAutoFit/>
          </a:bodyPr>
          <a:lstStyle/>
          <a:p>
            <a:r>
              <a:rPr lang="uk-UA" sz="1600" dirty="0" smtClean="0">
                <a:latin typeface="Times New Roman" pitchFamily="18" charset="0"/>
                <a:cs typeface="Times New Roman" pitchFamily="18" charset="0"/>
              </a:rPr>
              <a:t>Основним захворюванням при інтоксикації організму ртуттю є хвороба «</a:t>
            </a:r>
            <a:r>
              <a:rPr lang="uk-UA" sz="1600" dirty="0" err="1" smtClean="0">
                <a:latin typeface="Times New Roman" pitchFamily="18" charset="0"/>
                <a:cs typeface="Times New Roman" pitchFamily="18" charset="0"/>
              </a:rPr>
              <a:t>Мінамата</a:t>
            </a:r>
            <a:r>
              <a:rPr lang="uk-UA" sz="1600" dirty="0" smtClean="0">
                <a:latin typeface="Times New Roman" pitchFamily="18" charset="0"/>
                <a:cs typeface="Times New Roman" pitchFamily="18" charset="0"/>
              </a:rPr>
              <a:t>». Симптоми цього захворювання проявляються в порушеннях зору, слуху, неврологічних розладах, а перші випадки помічені серед рибалок на півдні Японії, на берегах бухти </a:t>
            </a:r>
            <a:r>
              <a:rPr lang="uk-UA" sz="1600" dirty="0" err="1" smtClean="0">
                <a:latin typeface="Times New Roman" pitchFamily="18" charset="0"/>
                <a:cs typeface="Times New Roman" pitchFamily="18" charset="0"/>
              </a:rPr>
              <a:t>Мінамата</a:t>
            </a:r>
            <a:r>
              <a:rPr lang="uk-UA" sz="1600" dirty="0" smtClean="0">
                <a:latin typeface="Times New Roman" pitchFamily="18" charset="0"/>
                <a:cs typeface="Times New Roman" pitchFamily="18" charset="0"/>
              </a:rPr>
              <a:t> ще в 1956 році. У новонароджених дітей були зареєстровані вроджені вади серця, відзначає він. </a:t>
            </a:r>
            <a:br>
              <a:rPr lang="uk-UA" sz="1600" dirty="0" smtClean="0">
                <a:latin typeface="Times New Roman" pitchFamily="18" charset="0"/>
                <a:cs typeface="Times New Roman" pitchFamily="18" charset="0"/>
              </a:rPr>
            </a:br>
            <a:endParaRPr lang="uk-UA" sz="1600" dirty="0" smtClean="0">
              <a:latin typeface="Times New Roman" pitchFamily="18" charset="0"/>
              <a:cs typeface="Times New Roman" pitchFamily="18" charset="0"/>
            </a:endParaRPr>
          </a:p>
          <a:p>
            <a:r>
              <a:rPr lang="uk-UA" sz="1600" dirty="0" smtClean="0">
                <a:latin typeface="Times New Roman" pitchFamily="18" charset="0"/>
                <a:cs typeface="Times New Roman" pitchFamily="18" charset="0"/>
              </a:rPr>
              <a:t>«Це пояснюється тим, що коли жінки репродуктивного віку споживають їжу, забруднену метил ртуттю, то отруйний забруднювач проходить через плацентарний бар’єр і впливає на плід. Діти, які споживають продукти, що містять ртуть, протягом перших років життя, також потрапляють під її згубний вплив, і це проявляється у вигляді захворювань мозку дитини і її нервової системи».</a:t>
            </a:r>
            <a:endParaRPr lang="uk-UA" sz="16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80">
                                          <p:stCondLst>
                                            <p:cond delay="0"/>
                                          </p:stCondLst>
                                        </p:cTn>
                                        <p:tgtEl>
                                          <p:spTgt spid="2">
                                            <p:txEl>
                                              <p:pRg st="1" end="1"/>
                                            </p:txEl>
                                          </p:spTgt>
                                        </p:tgtEl>
                                      </p:cBhvr>
                                    </p:animEffect>
                                    <p:anim calcmode="lin" valueType="num">
                                      <p:cBhvr>
                                        <p:cTn id="12"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xEl>
                                              <p:pRg st="1" end="1"/>
                                            </p:txEl>
                                          </p:spTgt>
                                        </p:tgtEl>
                                      </p:cBhvr>
                                      <p:to x="100000" y="60000"/>
                                    </p:animScale>
                                    <p:animScale>
                                      <p:cBhvr>
                                        <p:cTn id="18" dur="166" decel="50000">
                                          <p:stCondLst>
                                            <p:cond delay="676"/>
                                          </p:stCondLst>
                                        </p:cTn>
                                        <p:tgtEl>
                                          <p:spTgt spid="2">
                                            <p:txEl>
                                              <p:pRg st="1" end="1"/>
                                            </p:txEl>
                                          </p:spTgt>
                                        </p:tgtEl>
                                      </p:cBhvr>
                                      <p:to x="100000" y="100000"/>
                                    </p:animScale>
                                    <p:animScale>
                                      <p:cBhvr>
                                        <p:cTn id="19" dur="26">
                                          <p:stCondLst>
                                            <p:cond delay="1312"/>
                                          </p:stCondLst>
                                        </p:cTn>
                                        <p:tgtEl>
                                          <p:spTgt spid="2">
                                            <p:txEl>
                                              <p:pRg st="1" end="1"/>
                                            </p:txEl>
                                          </p:spTgt>
                                        </p:tgtEl>
                                      </p:cBhvr>
                                      <p:to x="100000" y="80000"/>
                                    </p:animScale>
                                    <p:animScale>
                                      <p:cBhvr>
                                        <p:cTn id="20" dur="166" decel="50000">
                                          <p:stCondLst>
                                            <p:cond delay="1338"/>
                                          </p:stCondLst>
                                        </p:cTn>
                                        <p:tgtEl>
                                          <p:spTgt spid="2">
                                            <p:txEl>
                                              <p:pRg st="1" end="1"/>
                                            </p:txEl>
                                          </p:spTgt>
                                        </p:tgtEl>
                                      </p:cBhvr>
                                      <p:to x="100000" y="100000"/>
                                    </p:animScale>
                                    <p:animScale>
                                      <p:cBhvr>
                                        <p:cTn id="21" dur="26">
                                          <p:stCondLst>
                                            <p:cond delay="1642"/>
                                          </p:stCondLst>
                                        </p:cTn>
                                        <p:tgtEl>
                                          <p:spTgt spid="2">
                                            <p:txEl>
                                              <p:pRg st="1" end="1"/>
                                            </p:txEl>
                                          </p:spTgt>
                                        </p:tgtEl>
                                      </p:cBhvr>
                                      <p:to x="100000" y="90000"/>
                                    </p:animScale>
                                    <p:animScale>
                                      <p:cBhvr>
                                        <p:cTn id="22" dur="166" decel="50000">
                                          <p:stCondLst>
                                            <p:cond delay="1668"/>
                                          </p:stCondLst>
                                        </p:cTn>
                                        <p:tgtEl>
                                          <p:spTgt spid="2">
                                            <p:txEl>
                                              <p:pRg st="1" end="1"/>
                                            </p:txEl>
                                          </p:spTgt>
                                        </p:tgtEl>
                                      </p:cBhvr>
                                      <p:to x="100000" y="100000"/>
                                    </p:animScale>
                                    <p:animScale>
                                      <p:cBhvr>
                                        <p:cTn id="23" dur="26">
                                          <p:stCondLst>
                                            <p:cond delay="1808"/>
                                          </p:stCondLst>
                                        </p:cTn>
                                        <p:tgtEl>
                                          <p:spTgt spid="2">
                                            <p:txEl>
                                              <p:pRg st="1" end="1"/>
                                            </p:txEl>
                                          </p:spTgt>
                                        </p:tgtEl>
                                      </p:cBhvr>
                                      <p:to x="100000" y="95000"/>
                                    </p:animScale>
                                    <p:animScale>
                                      <p:cBhvr>
                                        <p:cTn id="24" dur="166" decel="50000">
                                          <p:stCondLst>
                                            <p:cond delay="1834"/>
                                          </p:stCondLst>
                                        </p:cTn>
                                        <p:tgtEl>
                                          <p:spTgt spid="2">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179512" y="3975"/>
            <a:ext cx="856895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Утилізація в Україні</a:t>
            </a:r>
            <a:endParaRPr kumimoji="0" lang="uk-UA" sz="24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kumimoji="0" lang="uk-UA" sz="16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Не всі помічають, що на пальчикових батарейках намальоване перекреслене відро для сміття, але при цьому майже кожен українець викидає батарейку, не замислюючись, наскільки це небезпечно для навколишнього середовища і людини. </a:t>
            </a:r>
            <a:r>
              <a:rPr lang="ru-RU" sz="1600" dirty="0" err="1" smtClean="0">
                <a:latin typeface="Times New Roman" pitchFamily="18" charset="0"/>
                <a:cs typeface="Times New Roman" pitchFamily="18" charset="0"/>
              </a:rPr>
              <a:t>Екологи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звичайні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українці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які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турбуються</a:t>
            </a:r>
            <a:r>
              <a:rPr lang="ru-RU" sz="1600" dirty="0" smtClean="0">
                <a:latin typeface="Times New Roman" pitchFamily="18" charset="0"/>
                <a:cs typeface="Times New Roman" pitchFamily="18" charset="0"/>
              </a:rPr>
              <a:t> про стан </a:t>
            </a:r>
            <a:r>
              <a:rPr lang="ru-RU" sz="1600" dirty="0" err="1" smtClean="0">
                <a:latin typeface="Times New Roman" pitchFamily="18" charset="0"/>
                <a:cs typeface="Times New Roman" pitchFamily="18" charset="0"/>
              </a:rPr>
              <a:t>навколишнього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середовища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нарікають</a:t>
            </a:r>
            <a:r>
              <a:rPr lang="ru-RU" sz="1600" dirty="0" smtClean="0">
                <a:latin typeface="Times New Roman" pitchFamily="18" charset="0"/>
                <a:cs typeface="Times New Roman" pitchFamily="18" charset="0"/>
              </a:rPr>
              <a:t> на те, </a:t>
            </a:r>
            <a:r>
              <a:rPr lang="ru-RU" sz="1600" dirty="0" err="1" smtClean="0">
                <a:latin typeface="Times New Roman" pitchFamily="18" charset="0"/>
                <a:cs typeface="Times New Roman" pitchFamily="18" charset="0"/>
              </a:rPr>
              <a:t>що</a:t>
            </a:r>
            <a:r>
              <a:rPr lang="ru-RU" sz="1600" dirty="0" smtClean="0">
                <a:latin typeface="Times New Roman" pitchFamily="18" charset="0"/>
                <a:cs typeface="Times New Roman" pitchFamily="18" charset="0"/>
              </a:rPr>
              <a:t> в </a:t>
            </a:r>
            <a:r>
              <a:rPr lang="ru-RU" sz="1600" dirty="0" err="1" smtClean="0">
                <a:latin typeface="Times New Roman" pitchFamily="18" charset="0"/>
                <a:cs typeface="Times New Roman" pitchFamily="18" charset="0"/>
              </a:rPr>
              <a:t>країні</a:t>
            </a:r>
            <a:r>
              <a:rPr lang="ru-RU" sz="1600" dirty="0" smtClean="0">
                <a:latin typeface="Times New Roman" pitchFamily="18" charset="0"/>
                <a:cs typeface="Times New Roman" pitchFamily="18" charset="0"/>
              </a:rPr>
              <a:t> не </a:t>
            </a:r>
            <a:r>
              <a:rPr lang="ru-RU" sz="1600" dirty="0" err="1" smtClean="0">
                <a:latin typeface="Times New Roman" pitchFamily="18" charset="0"/>
                <a:cs typeface="Times New Roman" pitchFamily="18" charset="0"/>
              </a:rPr>
              <a:t>розвинена</a:t>
            </a:r>
            <a:r>
              <a:rPr lang="ru-RU" sz="1600" dirty="0" smtClean="0">
                <a:latin typeface="Times New Roman" pitchFamily="18" charset="0"/>
                <a:cs typeface="Times New Roman" pitchFamily="18" charset="0"/>
              </a:rPr>
              <a:t> система </a:t>
            </a:r>
            <a:r>
              <a:rPr lang="ru-RU" sz="1600" dirty="0" err="1" smtClean="0">
                <a:latin typeface="Times New Roman" pitchFamily="18" charset="0"/>
                <a:cs typeface="Times New Roman" pitchFamily="18" charset="0"/>
              </a:rPr>
              <a:t>збору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батарейок</a:t>
            </a:r>
            <a:r>
              <a:rPr lang="ru-RU" sz="1600" dirty="0" smtClean="0">
                <a:latin typeface="Times New Roman" pitchFamily="18" charset="0"/>
                <a:cs typeface="Times New Roman" pitchFamily="18" charset="0"/>
              </a:rPr>
              <a:t> та </a:t>
            </a:r>
            <a:r>
              <a:rPr lang="ru-RU" sz="1600" dirty="0" err="1" smtClean="0">
                <a:latin typeface="Times New Roman" pitchFamily="18" charset="0"/>
                <a:cs typeface="Times New Roman" pitchFamily="18" charset="0"/>
              </a:rPr>
              <a:t>інших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небезпечних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відходів</a:t>
            </a:r>
            <a:r>
              <a:rPr lang="ru-RU" sz="1600" dirty="0" smtClean="0">
                <a:latin typeface="Times New Roman" pitchFamily="18" charset="0"/>
                <a:cs typeface="Times New Roman" pitchFamily="18" charset="0"/>
              </a:rPr>
              <a:t>.</a:t>
            </a:r>
          </a:p>
          <a:p>
            <a:pPr lvl="0" eaLnBrk="0" fontAlgn="base" hangingPunct="0">
              <a:spcBef>
                <a:spcPct val="0"/>
              </a:spcBef>
              <a:spcAft>
                <a:spcPct val="0"/>
              </a:spcAft>
            </a:pPr>
            <a:r>
              <a:rPr lang="ru-RU" sz="1600" dirty="0" smtClean="0">
                <a:latin typeface="Times New Roman" pitchFamily="18" charset="0"/>
                <a:cs typeface="Times New Roman" pitchFamily="18" charset="0"/>
              </a:rPr>
              <a:t> </a:t>
            </a:r>
            <a:endParaRPr kumimoji="0" lang="uk-UA"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Прямоугольник 3"/>
          <p:cNvSpPr/>
          <p:nvPr/>
        </p:nvSpPr>
        <p:spPr>
          <a:xfrm>
            <a:off x="323528" y="1700809"/>
            <a:ext cx="7920880" cy="1323439"/>
          </a:xfrm>
          <a:prstGeom prst="rect">
            <a:avLst/>
          </a:prstGeom>
        </p:spPr>
        <p:txBody>
          <a:bodyPr wrap="square">
            <a:spAutoFit/>
          </a:bodyPr>
          <a:lstStyle/>
          <a:p>
            <a:r>
              <a:rPr lang="ru-RU" sz="1600" dirty="0" smtClean="0">
                <a:latin typeface="Times New Roman" pitchFamily="18" charset="0"/>
                <a:cs typeface="Times New Roman" pitchFamily="18" charset="0"/>
              </a:rPr>
              <a:t>І </a:t>
            </a:r>
            <a:r>
              <a:rPr lang="ru-RU" sz="1600" dirty="0" err="1" smtClean="0">
                <a:latin typeface="Times New Roman" pitchFamily="18" charset="0"/>
                <a:cs typeface="Times New Roman" pitchFamily="18" charset="0"/>
              </a:rPr>
              <a:t>з</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вересня</a:t>
            </a:r>
            <a:r>
              <a:rPr lang="ru-RU" sz="1600" dirty="0" smtClean="0">
                <a:latin typeface="Times New Roman" pitchFamily="18" charset="0"/>
                <a:cs typeface="Times New Roman" pitchFamily="18" charset="0"/>
              </a:rPr>
              <a:t> 2011 року  в </a:t>
            </a:r>
            <a:r>
              <a:rPr lang="ru-RU" sz="1600" dirty="0" err="1" smtClean="0">
                <a:latin typeface="Times New Roman" pitchFamily="18" charset="0"/>
                <a:cs typeface="Times New Roman" pitchFamily="18" charset="0"/>
              </a:rPr>
              <a:t>Україні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відкрився</a:t>
            </a:r>
            <a:r>
              <a:rPr lang="ru-RU" sz="1600" dirty="0" smtClean="0">
                <a:latin typeface="Times New Roman" pitchFamily="18" charset="0"/>
                <a:cs typeface="Times New Roman" pitchFamily="18" charset="0"/>
              </a:rPr>
              <a:t> </a:t>
            </a:r>
            <a:r>
              <a:rPr lang="uk-UA" sz="1600" dirty="0" smtClean="0">
                <a:latin typeface="Times New Roman" pitchFamily="18" charset="0"/>
                <a:cs typeface="Times New Roman" pitchFamily="18" charset="0"/>
              </a:rPr>
              <a:t>завод по переробці </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Львівське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державне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підприємство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Аргентум</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Поки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що</a:t>
            </a:r>
            <a:r>
              <a:rPr lang="ru-RU" sz="1600" dirty="0" smtClean="0">
                <a:latin typeface="Times New Roman" pitchFamily="18" charset="0"/>
                <a:cs typeface="Times New Roman" pitchFamily="18" charset="0"/>
              </a:rPr>
              <a:t> в </a:t>
            </a:r>
            <a:r>
              <a:rPr lang="ru-RU" sz="1600" dirty="0" err="1" smtClean="0">
                <a:latin typeface="Times New Roman" pitchFamily="18" charset="0"/>
                <a:cs typeface="Times New Roman" pitchFamily="18" charset="0"/>
              </a:rPr>
              <a:t>Україні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обсяги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переробки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цих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відходів</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дуже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низькі</a:t>
            </a:r>
            <a:r>
              <a:rPr lang="ru-RU" sz="1600" dirty="0" smtClean="0">
                <a:latin typeface="Times New Roman" pitchFamily="18" charset="0"/>
                <a:cs typeface="Times New Roman" pitchFamily="18" charset="0"/>
              </a:rPr>
              <a:t>. На </a:t>
            </a:r>
            <a:r>
              <a:rPr lang="ru-RU" sz="1600" dirty="0" err="1" smtClean="0">
                <a:latin typeface="Times New Roman" pitchFamily="18" charset="0"/>
                <a:cs typeface="Times New Roman" pitchFamily="18" charset="0"/>
              </a:rPr>
              <a:t>підприємстві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готові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переробляти</a:t>
            </a:r>
            <a:r>
              <a:rPr lang="ru-RU" sz="1600" dirty="0" smtClean="0">
                <a:latin typeface="Times New Roman" pitchFamily="18" charset="0"/>
                <a:cs typeface="Times New Roman" pitchFamily="18" charset="0"/>
              </a:rPr>
              <a:t> до </a:t>
            </a:r>
            <a:r>
              <a:rPr lang="ru-RU" sz="1600" dirty="0" err="1" smtClean="0">
                <a:latin typeface="Times New Roman" pitchFamily="18" charset="0"/>
                <a:cs typeface="Times New Roman" pitchFamily="18" charset="0"/>
              </a:rPr>
              <a:t>тонни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батарейок</a:t>
            </a:r>
            <a:r>
              <a:rPr lang="ru-RU" sz="1600" dirty="0" smtClean="0">
                <a:latin typeface="Times New Roman" pitchFamily="18" charset="0"/>
                <a:cs typeface="Times New Roman" pitchFamily="18" charset="0"/>
              </a:rPr>
              <a:t> за день, </a:t>
            </a:r>
            <a:r>
              <a:rPr lang="ru-RU" sz="1600" dirty="0" err="1" smtClean="0">
                <a:latin typeface="Times New Roman" pitchFamily="18" charset="0"/>
                <a:cs typeface="Times New Roman" pitchFamily="18" charset="0"/>
              </a:rPr>
              <a:t>тоді</a:t>
            </a:r>
            <a:r>
              <a:rPr lang="ru-RU" sz="1600" dirty="0" smtClean="0">
                <a:latin typeface="Times New Roman" pitchFamily="18" charset="0"/>
                <a:cs typeface="Times New Roman" pitchFamily="18" charset="0"/>
              </a:rPr>
              <a:t> як за </a:t>
            </a:r>
            <a:r>
              <a:rPr lang="ru-RU" sz="1600" dirty="0" err="1" smtClean="0">
                <a:latin typeface="Times New Roman" pitchFamily="18" charset="0"/>
                <a:cs typeface="Times New Roman" pitchFamily="18" charset="0"/>
              </a:rPr>
              <a:t>шість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місяців</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роботи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поки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що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зібрали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всього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лише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близько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півтонни</a:t>
            </a:r>
            <a:r>
              <a:rPr lang="ru-RU" sz="1600" dirty="0" smtClean="0">
                <a:latin typeface="Times New Roman" pitchFamily="18" charset="0"/>
                <a:cs typeface="Times New Roman" pitchFamily="18" charset="0"/>
              </a:rPr>
              <a:t>. Тому </a:t>
            </a:r>
            <a:r>
              <a:rPr lang="ru-RU" sz="1600" dirty="0" err="1" smtClean="0">
                <a:latin typeface="Times New Roman" pitchFamily="18" charset="0"/>
                <a:cs typeface="Times New Roman" pitchFamily="18" charset="0"/>
              </a:rPr>
              <a:t>сьогодні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головним</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завданням</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є</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налагодити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процес</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збору</a:t>
            </a:r>
            <a:r>
              <a:rPr lang="ru-RU" sz="1600" dirty="0" smtClean="0">
                <a:latin typeface="Times New Roman" pitchFamily="18" charset="0"/>
                <a:cs typeface="Times New Roman" pitchFamily="18" charset="0"/>
              </a:rPr>
              <a:t>. </a:t>
            </a:r>
            <a:endParaRPr lang="uk-UA" sz="1600" dirty="0">
              <a:latin typeface="Times New Roman" pitchFamily="18" charset="0"/>
              <a:cs typeface="Times New Roman" pitchFamily="18" charset="0"/>
            </a:endParaRPr>
          </a:p>
        </p:txBody>
      </p:sp>
      <p:pic>
        <p:nvPicPr>
          <p:cNvPr id="5" name="Рисунок 4" descr="10.jpg"/>
          <p:cNvPicPr>
            <a:picLocks noChangeAspect="1"/>
          </p:cNvPicPr>
          <p:nvPr/>
        </p:nvPicPr>
        <p:blipFill>
          <a:blip r:embed="rId2" cstate="print"/>
          <a:stretch>
            <a:fillRect/>
          </a:stretch>
        </p:blipFill>
        <p:spPr>
          <a:xfrm>
            <a:off x="323528" y="3068960"/>
            <a:ext cx="4099516" cy="2942456"/>
          </a:xfrm>
          <a:prstGeom prst="rect">
            <a:avLst/>
          </a:prstGeom>
        </p:spPr>
      </p:pic>
      <p:pic>
        <p:nvPicPr>
          <p:cNvPr id="6" name="Рисунок 5" descr="11.JPG"/>
          <p:cNvPicPr>
            <a:picLocks noChangeAspect="1"/>
          </p:cNvPicPr>
          <p:nvPr/>
        </p:nvPicPr>
        <p:blipFill>
          <a:blip r:embed="rId3" cstate="print"/>
          <a:stretch>
            <a:fillRect/>
          </a:stretch>
        </p:blipFill>
        <p:spPr>
          <a:xfrm>
            <a:off x="5076056" y="2852936"/>
            <a:ext cx="2562225" cy="381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313">
                                            <p:txEl>
                                              <p:pRg st="0" end="0"/>
                                            </p:txEl>
                                          </p:spTgt>
                                        </p:tgtEl>
                                        <p:attrNameLst>
                                          <p:attrName>style.visibility</p:attrName>
                                        </p:attrNameLst>
                                      </p:cBhvr>
                                      <p:to>
                                        <p:strVal val="visible"/>
                                      </p:to>
                                    </p:set>
                                    <p:animEffect transition="in" filter="barn(inVertical)">
                                      <p:cBhvr>
                                        <p:cTn id="7" dur="1500"/>
                                        <p:tgtEl>
                                          <p:spTgt spid="13313">
                                            <p:txEl>
                                              <p:pRg st="0" end="0"/>
                                            </p:txEl>
                                          </p:spTgt>
                                        </p:tgtEl>
                                      </p:cBhvr>
                                    </p:animEffect>
                                  </p:childTnLst>
                                </p:cTn>
                              </p:par>
                            </p:childTnLst>
                          </p:cTn>
                        </p:par>
                        <p:par>
                          <p:cTn id="8" fill="hold">
                            <p:stCondLst>
                              <p:cond delay="1500"/>
                            </p:stCondLst>
                            <p:childTnLst>
                              <p:par>
                                <p:cTn id="9" presetID="6" presetClass="entr" presetSubtype="16" fill="hold" nodeType="afterEffect">
                                  <p:stCondLst>
                                    <p:cond delay="100"/>
                                  </p:stCondLst>
                                  <p:childTnLst>
                                    <p:set>
                                      <p:cBhvr>
                                        <p:cTn id="10" dur="1" fill="hold">
                                          <p:stCondLst>
                                            <p:cond delay="0"/>
                                          </p:stCondLst>
                                        </p:cTn>
                                        <p:tgtEl>
                                          <p:spTgt spid="13313">
                                            <p:txEl>
                                              <p:pRg st="1" end="1"/>
                                            </p:txEl>
                                          </p:spTgt>
                                        </p:tgtEl>
                                        <p:attrNameLst>
                                          <p:attrName>style.visibility</p:attrName>
                                        </p:attrNameLst>
                                      </p:cBhvr>
                                      <p:to>
                                        <p:strVal val="visible"/>
                                      </p:to>
                                    </p:set>
                                    <p:animEffect transition="in" filter="circle(in)">
                                      <p:cBhvr>
                                        <p:cTn id="11" dur="2000"/>
                                        <p:tgtEl>
                                          <p:spTgt spid="13313">
                                            <p:txEl>
                                              <p:pRg st="1" end="1"/>
                                            </p:txEl>
                                          </p:spTgt>
                                        </p:tgtEl>
                                      </p:cBhvr>
                                    </p:animEffect>
                                  </p:childTnLst>
                                </p:cTn>
                              </p:par>
                            </p:childTnLst>
                          </p:cTn>
                        </p:par>
                        <p:par>
                          <p:cTn id="12" fill="hold">
                            <p:stCondLst>
                              <p:cond delay="3600"/>
                            </p:stCondLst>
                            <p:childTnLst>
                              <p:par>
                                <p:cTn id="13" presetID="10" presetClass="entr" presetSubtype="0"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2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multi-media.com.ua/images/news/battery-recycling/4.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42844" y="785794"/>
            <a:ext cx="8786874" cy="52864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67544" y="2636912"/>
            <a:ext cx="5718544" cy="3907875"/>
          </a:xfrm>
          <a:prstGeom prst="rect">
            <a:avLst/>
          </a:prstGeom>
        </p:spPr>
      </p:pic>
      <p:sp>
        <p:nvSpPr>
          <p:cNvPr id="3" name="TextBox 2"/>
          <p:cNvSpPr txBox="1"/>
          <p:nvPr/>
        </p:nvSpPr>
        <p:spPr>
          <a:xfrm>
            <a:off x="755576" y="548680"/>
            <a:ext cx="7128792" cy="1631216"/>
          </a:xfrm>
          <a:prstGeom prst="rect">
            <a:avLst/>
          </a:prstGeom>
          <a:noFill/>
        </p:spPr>
        <p:txBody>
          <a:bodyPr wrap="square" rtlCol="0">
            <a:spAutoFit/>
          </a:bodyPr>
          <a:lstStyle/>
          <a:p>
            <a:r>
              <a:rPr lang="ru-RU" sz="2000" dirty="0">
                <a:solidFill>
                  <a:srgbClr val="FF0000"/>
                </a:solidFill>
              </a:rPr>
              <a:t>За 1 </a:t>
            </a:r>
            <a:r>
              <a:rPr lang="ru-RU" sz="2000" dirty="0" err="1">
                <a:solidFill>
                  <a:srgbClr val="FF0000"/>
                </a:solidFill>
              </a:rPr>
              <a:t>рік</a:t>
            </a:r>
            <a:r>
              <a:rPr lang="ru-RU" sz="2000" dirty="0">
                <a:solidFill>
                  <a:srgbClr val="FF0000"/>
                </a:solidFill>
              </a:rPr>
              <a:t> </a:t>
            </a:r>
            <a:r>
              <a:rPr lang="ru-RU" sz="2000" dirty="0" err="1">
                <a:solidFill>
                  <a:srgbClr val="FF0000"/>
                </a:solidFill>
              </a:rPr>
              <a:t>середньостатистична</a:t>
            </a:r>
            <a:r>
              <a:rPr lang="ru-RU" sz="2000" dirty="0">
                <a:solidFill>
                  <a:srgbClr val="FF0000"/>
                </a:solidFill>
              </a:rPr>
              <a:t> </a:t>
            </a:r>
            <a:r>
              <a:rPr lang="ru-RU" sz="2000" dirty="0" err="1">
                <a:solidFill>
                  <a:srgbClr val="FF0000"/>
                </a:solidFill>
              </a:rPr>
              <a:t>сім’я</a:t>
            </a:r>
            <a:r>
              <a:rPr lang="ru-RU" sz="2000" dirty="0">
                <a:solidFill>
                  <a:srgbClr val="FF0000"/>
                </a:solidFill>
              </a:rPr>
              <a:t> </a:t>
            </a:r>
            <a:r>
              <a:rPr lang="ru-RU" sz="2000" dirty="0" err="1">
                <a:solidFill>
                  <a:srgbClr val="FF0000"/>
                </a:solidFill>
              </a:rPr>
              <a:t>викидає</a:t>
            </a:r>
            <a:r>
              <a:rPr lang="ru-RU" sz="2000" dirty="0">
                <a:solidFill>
                  <a:srgbClr val="FF0000"/>
                </a:solidFill>
              </a:rPr>
              <a:t> </a:t>
            </a:r>
            <a:r>
              <a:rPr lang="ru-RU" sz="2000" dirty="0" err="1">
                <a:solidFill>
                  <a:srgbClr val="FF0000"/>
                </a:solidFill>
              </a:rPr>
              <a:t>близько</a:t>
            </a:r>
            <a:r>
              <a:rPr lang="ru-RU" sz="2000" dirty="0">
                <a:solidFill>
                  <a:srgbClr val="FF0000"/>
                </a:solidFill>
              </a:rPr>
              <a:t> 500г. </a:t>
            </a:r>
            <a:r>
              <a:rPr lang="ru-RU" sz="2000" dirty="0" err="1">
                <a:solidFill>
                  <a:srgbClr val="FF0000"/>
                </a:solidFill>
              </a:rPr>
              <a:t>відпрацьованих</a:t>
            </a:r>
            <a:r>
              <a:rPr lang="ru-RU" sz="2000" dirty="0">
                <a:solidFill>
                  <a:srgbClr val="FF0000"/>
                </a:solidFill>
              </a:rPr>
              <a:t> </a:t>
            </a:r>
            <a:r>
              <a:rPr lang="ru-RU" sz="2000" dirty="0" err="1">
                <a:solidFill>
                  <a:srgbClr val="FF0000"/>
                </a:solidFill>
              </a:rPr>
              <a:t>батарейок</a:t>
            </a:r>
            <a:r>
              <a:rPr lang="ru-RU" sz="2000" dirty="0">
                <a:solidFill>
                  <a:srgbClr val="FF0000"/>
                </a:solidFill>
              </a:rPr>
              <a:t>, ми </a:t>
            </a:r>
            <a:r>
              <a:rPr lang="ru-RU" sz="2000" dirty="0" err="1">
                <a:solidFill>
                  <a:srgbClr val="FF0000"/>
                </a:solidFill>
              </a:rPr>
              <a:t>підрахували</a:t>
            </a:r>
            <a:r>
              <a:rPr lang="ru-RU" sz="2000" dirty="0">
                <a:solidFill>
                  <a:srgbClr val="FF0000"/>
                </a:solidFill>
              </a:rPr>
              <a:t>, </a:t>
            </a:r>
            <a:r>
              <a:rPr lang="ru-RU" sz="2000" dirty="0" err="1">
                <a:solidFill>
                  <a:srgbClr val="FF0000"/>
                </a:solidFill>
              </a:rPr>
              <a:t>що</a:t>
            </a:r>
            <a:r>
              <a:rPr lang="ru-RU" sz="2000" dirty="0">
                <a:solidFill>
                  <a:srgbClr val="FF0000"/>
                </a:solidFill>
              </a:rPr>
              <a:t> </a:t>
            </a:r>
            <a:r>
              <a:rPr lang="ru-RU" sz="2000" dirty="0" err="1">
                <a:solidFill>
                  <a:srgbClr val="FF0000"/>
                </a:solidFill>
              </a:rPr>
              <a:t>об’єми</a:t>
            </a:r>
            <a:r>
              <a:rPr lang="ru-RU" sz="2000" dirty="0">
                <a:solidFill>
                  <a:srgbClr val="FF0000"/>
                </a:solidFill>
              </a:rPr>
              <a:t> </a:t>
            </a:r>
            <a:r>
              <a:rPr lang="ru-RU" sz="2000" dirty="0" err="1">
                <a:solidFill>
                  <a:srgbClr val="FF0000"/>
                </a:solidFill>
              </a:rPr>
              <a:t>забруднення</a:t>
            </a:r>
            <a:r>
              <a:rPr lang="ru-RU" sz="2000" dirty="0">
                <a:solidFill>
                  <a:srgbClr val="FF0000"/>
                </a:solidFill>
              </a:rPr>
              <a:t> </a:t>
            </a:r>
            <a:r>
              <a:rPr lang="ru-RU" sz="2000" dirty="0" err="1">
                <a:solidFill>
                  <a:srgbClr val="FF0000"/>
                </a:solidFill>
              </a:rPr>
              <a:t>будуть</a:t>
            </a:r>
            <a:r>
              <a:rPr lang="ru-RU" sz="2000" dirty="0">
                <a:solidFill>
                  <a:srgbClr val="FF0000"/>
                </a:solidFill>
              </a:rPr>
              <a:t> </a:t>
            </a:r>
            <a:r>
              <a:rPr lang="ru-RU" sz="2000" dirty="0" err="1">
                <a:solidFill>
                  <a:srgbClr val="FF0000"/>
                </a:solidFill>
              </a:rPr>
              <a:t>досить</a:t>
            </a:r>
            <a:r>
              <a:rPr lang="ru-RU" sz="2000" dirty="0">
                <a:solidFill>
                  <a:srgbClr val="FF0000"/>
                </a:solidFill>
              </a:rPr>
              <a:t> </a:t>
            </a:r>
            <a:r>
              <a:rPr lang="ru-RU" sz="2000" dirty="0" err="1">
                <a:solidFill>
                  <a:srgbClr val="FF0000"/>
                </a:solidFill>
              </a:rPr>
              <a:t>вражаючими</a:t>
            </a:r>
            <a:r>
              <a:rPr lang="ru-RU" sz="2000" dirty="0">
                <a:solidFill>
                  <a:srgbClr val="FF0000"/>
                </a:solidFill>
              </a:rPr>
              <a:t>: </a:t>
            </a:r>
          </a:p>
          <a:p>
            <a:r>
              <a:rPr lang="ru-RU" sz="2000" dirty="0">
                <a:solidFill>
                  <a:srgbClr val="FF0000"/>
                </a:solidFill>
              </a:rPr>
              <a:t>в межах </a:t>
            </a:r>
            <a:r>
              <a:rPr lang="ru-RU" sz="2000" dirty="0" err="1">
                <a:solidFill>
                  <a:srgbClr val="FF0000"/>
                </a:solidFill>
              </a:rPr>
              <a:t>школи</a:t>
            </a:r>
            <a:r>
              <a:rPr lang="ru-RU" sz="2000" dirty="0">
                <a:solidFill>
                  <a:srgbClr val="FF0000"/>
                </a:solidFill>
              </a:rPr>
              <a:t> 350*500=175кг на </a:t>
            </a:r>
            <a:r>
              <a:rPr lang="ru-RU" sz="2000" dirty="0" err="1" smtClean="0">
                <a:solidFill>
                  <a:srgbClr val="FF0000"/>
                </a:solidFill>
              </a:rPr>
              <a:t>рік</a:t>
            </a:r>
            <a:r>
              <a:rPr lang="ru-RU" sz="2000" dirty="0" smtClean="0">
                <a:solidFill>
                  <a:srgbClr val="FF0000"/>
                </a:solidFill>
              </a:rPr>
              <a:t>,</a:t>
            </a:r>
            <a:endParaRPr lang="ru-RU" sz="2000" dirty="0">
              <a:solidFill>
                <a:srgbClr val="FF0000"/>
              </a:solidFill>
            </a:endParaRPr>
          </a:p>
          <a:p>
            <a:r>
              <a:rPr lang="ru-RU" sz="2000" dirty="0">
                <a:solidFill>
                  <a:srgbClr val="FF0000"/>
                </a:solidFill>
              </a:rPr>
              <a:t>а в межах </a:t>
            </a:r>
            <a:r>
              <a:rPr lang="ru-RU" sz="2000" dirty="0" err="1">
                <a:solidFill>
                  <a:srgbClr val="FF0000"/>
                </a:solidFill>
              </a:rPr>
              <a:t>міста</a:t>
            </a:r>
            <a:r>
              <a:rPr lang="ru-RU" sz="2000" dirty="0">
                <a:solidFill>
                  <a:srgbClr val="FF0000"/>
                </a:solidFill>
              </a:rPr>
              <a:t> 21651*500=10825,5 кг.</a:t>
            </a:r>
          </a:p>
        </p:txBody>
      </p:sp>
    </p:spTree>
    <p:extLst>
      <p:ext uri="{BB962C8B-B14F-4D97-AF65-F5344CB8AC3E}">
        <p14:creationId xmlns:p14="http://schemas.microsoft.com/office/powerpoint/2010/main" val="3774560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80">
                                          <p:stCondLst>
                                            <p:cond delay="0"/>
                                          </p:stCondLst>
                                        </p:cTn>
                                        <p:tgtEl>
                                          <p:spTgt spid="3">
                                            <p:txEl>
                                              <p:pRg st="1" end="1"/>
                                            </p:txEl>
                                          </p:spTgt>
                                        </p:tgtEl>
                                      </p:cBhvr>
                                    </p:animEffect>
                                    <p:anim calcmode="lin" valueType="num">
                                      <p:cBhvr>
                                        <p:cTn id="25"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xEl>
                                              <p:pRg st="1" end="1"/>
                                            </p:txEl>
                                          </p:spTgt>
                                        </p:tgtEl>
                                      </p:cBhvr>
                                      <p:to x="100000" y="60000"/>
                                    </p:animScale>
                                    <p:animScale>
                                      <p:cBhvr>
                                        <p:cTn id="31" dur="166" decel="50000">
                                          <p:stCondLst>
                                            <p:cond delay="676"/>
                                          </p:stCondLst>
                                        </p:cTn>
                                        <p:tgtEl>
                                          <p:spTgt spid="3">
                                            <p:txEl>
                                              <p:pRg st="1" end="1"/>
                                            </p:txEl>
                                          </p:spTgt>
                                        </p:tgtEl>
                                      </p:cBhvr>
                                      <p:to x="100000" y="100000"/>
                                    </p:animScale>
                                    <p:animScale>
                                      <p:cBhvr>
                                        <p:cTn id="32" dur="26">
                                          <p:stCondLst>
                                            <p:cond delay="1312"/>
                                          </p:stCondLst>
                                        </p:cTn>
                                        <p:tgtEl>
                                          <p:spTgt spid="3">
                                            <p:txEl>
                                              <p:pRg st="1" end="1"/>
                                            </p:txEl>
                                          </p:spTgt>
                                        </p:tgtEl>
                                      </p:cBhvr>
                                      <p:to x="100000" y="80000"/>
                                    </p:animScale>
                                    <p:animScale>
                                      <p:cBhvr>
                                        <p:cTn id="33" dur="166" decel="50000">
                                          <p:stCondLst>
                                            <p:cond delay="1338"/>
                                          </p:stCondLst>
                                        </p:cTn>
                                        <p:tgtEl>
                                          <p:spTgt spid="3">
                                            <p:txEl>
                                              <p:pRg st="1" end="1"/>
                                            </p:txEl>
                                          </p:spTgt>
                                        </p:tgtEl>
                                      </p:cBhvr>
                                      <p:to x="100000" y="100000"/>
                                    </p:animScale>
                                    <p:animScale>
                                      <p:cBhvr>
                                        <p:cTn id="34" dur="26">
                                          <p:stCondLst>
                                            <p:cond delay="1642"/>
                                          </p:stCondLst>
                                        </p:cTn>
                                        <p:tgtEl>
                                          <p:spTgt spid="3">
                                            <p:txEl>
                                              <p:pRg st="1" end="1"/>
                                            </p:txEl>
                                          </p:spTgt>
                                        </p:tgtEl>
                                      </p:cBhvr>
                                      <p:to x="100000" y="90000"/>
                                    </p:animScale>
                                    <p:animScale>
                                      <p:cBhvr>
                                        <p:cTn id="35" dur="166" decel="50000">
                                          <p:stCondLst>
                                            <p:cond delay="1668"/>
                                          </p:stCondLst>
                                        </p:cTn>
                                        <p:tgtEl>
                                          <p:spTgt spid="3">
                                            <p:txEl>
                                              <p:pRg st="1" end="1"/>
                                            </p:txEl>
                                          </p:spTgt>
                                        </p:tgtEl>
                                      </p:cBhvr>
                                      <p:to x="100000" y="100000"/>
                                    </p:animScale>
                                    <p:animScale>
                                      <p:cBhvr>
                                        <p:cTn id="36" dur="26">
                                          <p:stCondLst>
                                            <p:cond delay="1808"/>
                                          </p:stCondLst>
                                        </p:cTn>
                                        <p:tgtEl>
                                          <p:spTgt spid="3">
                                            <p:txEl>
                                              <p:pRg st="1" end="1"/>
                                            </p:txEl>
                                          </p:spTgt>
                                        </p:tgtEl>
                                      </p:cBhvr>
                                      <p:to x="100000" y="95000"/>
                                    </p:animScale>
                                    <p:animScale>
                                      <p:cBhvr>
                                        <p:cTn id="37" dur="166" decel="50000">
                                          <p:stCondLst>
                                            <p:cond delay="1834"/>
                                          </p:stCondLst>
                                        </p:cTn>
                                        <p:tgtEl>
                                          <p:spTgt spid="3">
                                            <p:txEl>
                                              <p:pRg st="1" end="1"/>
                                            </p:txEl>
                                          </p:spTgt>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wipe(down)">
                                      <p:cBhvr>
                                        <p:cTn id="41" dur="580">
                                          <p:stCondLst>
                                            <p:cond delay="0"/>
                                          </p:stCondLst>
                                        </p:cTn>
                                        <p:tgtEl>
                                          <p:spTgt spid="3">
                                            <p:txEl>
                                              <p:pRg st="2" end="2"/>
                                            </p:txEl>
                                          </p:spTgt>
                                        </p:tgtEl>
                                      </p:cBhvr>
                                    </p:animEffect>
                                    <p:anim calcmode="lin" valueType="num">
                                      <p:cBhvr>
                                        <p:cTn id="4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2" end="2"/>
                                            </p:txEl>
                                          </p:spTgt>
                                        </p:tgtEl>
                                      </p:cBhvr>
                                      <p:to x="100000" y="60000"/>
                                    </p:animScale>
                                    <p:animScale>
                                      <p:cBhvr>
                                        <p:cTn id="48" dur="166" decel="50000">
                                          <p:stCondLst>
                                            <p:cond delay="676"/>
                                          </p:stCondLst>
                                        </p:cTn>
                                        <p:tgtEl>
                                          <p:spTgt spid="3">
                                            <p:txEl>
                                              <p:pRg st="2" end="2"/>
                                            </p:txEl>
                                          </p:spTgt>
                                        </p:tgtEl>
                                      </p:cBhvr>
                                      <p:to x="100000" y="100000"/>
                                    </p:animScale>
                                    <p:animScale>
                                      <p:cBhvr>
                                        <p:cTn id="49" dur="26">
                                          <p:stCondLst>
                                            <p:cond delay="1312"/>
                                          </p:stCondLst>
                                        </p:cTn>
                                        <p:tgtEl>
                                          <p:spTgt spid="3">
                                            <p:txEl>
                                              <p:pRg st="2" end="2"/>
                                            </p:txEl>
                                          </p:spTgt>
                                        </p:tgtEl>
                                      </p:cBhvr>
                                      <p:to x="100000" y="80000"/>
                                    </p:animScale>
                                    <p:animScale>
                                      <p:cBhvr>
                                        <p:cTn id="50" dur="166" decel="50000">
                                          <p:stCondLst>
                                            <p:cond delay="1338"/>
                                          </p:stCondLst>
                                        </p:cTn>
                                        <p:tgtEl>
                                          <p:spTgt spid="3">
                                            <p:txEl>
                                              <p:pRg st="2" end="2"/>
                                            </p:txEl>
                                          </p:spTgt>
                                        </p:tgtEl>
                                      </p:cBhvr>
                                      <p:to x="100000" y="100000"/>
                                    </p:animScale>
                                    <p:animScale>
                                      <p:cBhvr>
                                        <p:cTn id="51" dur="26">
                                          <p:stCondLst>
                                            <p:cond delay="1642"/>
                                          </p:stCondLst>
                                        </p:cTn>
                                        <p:tgtEl>
                                          <p:spTgt spid="3">
                                            <p:txEl>
                                              <p:pRg st="2" end="2"/>
                                            </p:txEl>
                                          </p:spTgt>
                                        </p:tgtEl>
                                      </p:cBhvr>
                                      <p:to x="100000" y="90000"/>
                                    </p:animScale>
                                    <p:animScale>
                                      <p:cBhvr>
                                        <p:cTn id="52" dur="166" decel="50000">
                                          <p:stCondLst>
                                            <p:cond delay="1668"/>
                                          </p:stCondLst>
                                        </p:cTn>
                                        <p:tgtEl>
                                          <p:spTgt spid="3">
                                            <p:txEl>
                                              <p:pRg st="2" end="2"/>
                                            </p:txEl>
                                          </p:spTgt>
                                        </p:tgtEl>
                                      </p:cBhvr>
                                      <p:to x="100000" y="100000"/>
                                    </p:animScale>
                                    <p:animScale>
                                      <p:cBhvr>
                                        <p:cTn id="53" dur="26">
                                          <p:stCondLst>
                                            <p:cond delay="1808"/>
                                          </p:stCondLst>
                                        </p:cTn>
                                        <p:tgtEl>
                                          <p:spTgt spid="3">
                                            <p:txEl>
                                              <p:pRg st="2" end="2"/>
                                            </p:txEl>
                                          </p:spTgt>
                                        </p:tgtEl>
                                      </p:cBhvr>
                                      <p:to x="100000" y="95000"/>
                                    </p:animScale>
                                    <p:animScale>
                                      <p:cBhvr>
                                        <p:cTn id="54"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692696"/>
            <a:ext cx="4464496" cy="5355312"/>
          </a:xfrm>
          <a:prstGeom prst="rect">
            <a:avLst/>
          </a:prstGeom>
          <a:noFill/>
        </p:spPr>
        <p:txBody>
          <a:bodyPr wrap="square" rtlCol="0">
            <a:spAutoFit/>
          </a:bodyPr>
          <a:lstStyle/>
          <a:p>
            <a:r>
              <a:rPr lang="uk-UA" dirty="0">
                <a:solidFill>
                  <a:srgbClr val="FF0000"/>
                </a:solidFill>
              </a:rPr>
              <a:t>В результаті ми віднайшли такі основні шляхи утилізації батарейок : </a:t>
            </a:r>
            <a:endParaRPr lang="uk-UA" dirty="0" smtClean="0">
              <a:solidFill>
                <a:srgbClr val="FF0000"/>
              </a:solidFill>
            </a:endParaRPr>
          </a:p>
          <a:p>
            <a:r>
              <a:rPr lang="uk-UA" dirty="0" smtClean="0">
                <a:solidFill>
                  <a:srgbClr val="FF0000"/>
                </a:solidFill>
              </a:rPr>
              <a:t>1. Створити </a:t>
            </a:r>
            <a:r>
              <a:rPr lang="uk-UA" dirty="0">
                <a:solidFill>
                  <a:srgbClr val="FF0000"/>
                </a:solidFill>
              </a:rPr>
              <a:t>цілісну державну систему порядку і способів утилізації </a:t>
            </a:r>
            <a:r>
              <a:rPr lang="uk-UA" dirty="0" smtClean="0">
                <a:solidFill>
                  <a:srgbClr val="FF0000"/>
                </a:solidFill>
              </a:rPr>
              <a:t>   </a:t>
            </a:r>
          </a:p>
          <a:p>
            <a:r>
              <a:rPr lang="uk-UA" dirty="0">
                <a:solidFill>
                  <a:srgbClr val="FF0000"/>
                </a:solidFill>
              </a:rPr>
              <a:t> </a:t>
            </a:r>
            <a:r>
              <a:rPr lang="uk-UA" dirty="0" smtClean="0">
                <a:solidFill>
                  <a:srgbClr val="FF0000"/>
                </a:solidFill>
              </a:rPr>
              <a:t>  джерел </a:t>
            </a:r>
            <a:r>
              <a:rPr lang="uk-UA" dirty="0">
                <a:solidFill>
                  <a:srgbClr val="FF0000"/>
                </a:solidFill>
              </a:rPr>
              <a:t>живлення; а не на рівні волонтерів.</a:t>
            </a:r>
          </a:p>
          <a:p>
            <a:r>
              <a:rPr lang="uk-UA" dirty="0" smtClean="0">
                <a:solidFill>
                  <a:srgbClr val="FF0000"/>
                </a:solidFill>
              </a:rPr>
              <a:t>2. Створення </a:t>
            </a:r>
            <a:r>
              <a:rPr lang="uk-UA" dirty="0">
                <a:solidFill>
                  <a:srgbClr val="FF0000"/>
                </a:solidFill>
              </a:rPr>
              <a:t>місць збору відпрацьованих елементів живлення.</a:t>
            </a:r>
          </a:p>
          <a:p>
            <a:r>
              <a:rPr lang="uk-UA" dirty="0" smtClean="0">
                <a:solidFill>
                  <a:srgbClr val="FF0000"/>
                </a:solidFill>
              </a:rPr>
              <a:t>3. Забезпечити </a:t>
            </a:r>
            <a:r>
              <a:rPr lang="uk-UA" dirty="0">
                <a:solidFill>
                  <a:srgbClr val="FF0000"/>
                </a:solidFill>
              </a:rPr>
              <a:t>сировиною ДП Арґентум.</a:t>
            </a:r>
          </a:p>
          <a:p>
            <a:r>
              <a:rPr lang="uk-UA" dirty="0" smtClean="0">
                <a:solidFill>
                  <a:srgbClr val="FF0000"/>
                </a:solidFill>
              </a:rPr>
              <a:t>4. Необхідність </a:t>
            </a:r>
            <a:r>
              <a:rPr lang="uk-UA" dirty="0">
                <a:solidFill>
                  <a:srgbClr val="FF0000"/>
                </a:solidFill>
              </a:rPr>
              <a:t>введення екологічного збору, який повинні оплачувати виробники </a:t>
            </a:r>
            <a:r>
              <a:rPr lang="uk-UA" dirty="0" smtClean="0">
                <a:solidFill>
                  <a:srgbClr val="FF0000"/>
                </a:solidFill>
              </a:rPr>
              <a:t>та </a:t>
            </a:r>
            <a:r>
              <a:rPr lang="uk-UA" dirty="0">
                <a:solidFill>
                  <a:srgbClr val="FF0000"/>
                </a:solidFill>
              </a:rPr>
              <a:t>імпортери елементів живлення.</a:t>
            </a:r>
          </a:p>
          <a:p>
            <a:r>
              <a:rPr lang="uk-UA" dirty="0" smtClean="0">
                <a:solidFill>
                  <a:srgbClr val="FF0000"/>
                </a:solidFill>
              </a:rPr>
              <a:t>5. Обмеження </a:t>
            </a:r>
            <a:r>
              <a:rPr lang="uk-UA" dirty="0">
                <a:solidFill>
                  <a:srgbClr val="FF0000"/>
                </a:solidFill>
              </a:rPr>
              <a:t>брудних методів утилізації.</a:t>
            </a:r>
          </a:p>
          <a:p>
            <a:r>
              <a:rPr lang="uk-UA" dirty="0" smtClean="0">
                <a:solidFill>
                  <a:srgbClr val="FF0000"/>
                </a:solidFill>
              </a:rPr>
              <a:t>6. Здійснювати </a:t>
            </a:r>
            <a:r>
              <a:rPr lang="uk-UA" dirty="0">
                <a:solidFill>
                  <a:srgbClr val="FF0000"/>
                </a:solidFill>
              </a:rPr>
              <a:t>екологічно чисту переробку відпрацьованих джерел живлення або </a:t>
            </a:r>
            <a:r>
              <a:rPr lang="uk-UA" dirty="0" smtClean="0">
                <a:solidFill>
                  <a:srgbClr val="FF0000"/>
                </a:solidFill>
              </a:rPr>
              <a:t>зберігати </a:t>
            </a:r>
            <a:r>
              <a:rPr lang="uk-UA" dirty="0">
                <a:solidFill>
                  <a:srgbClr val="FF0000"/>
                </a:solidFill>
              </a:rPr>
              <a:t>їх на спеціальних складах.</a:t>
            </a:r>
          </a:p>
        </p:txBody>
      </p:sp>
      <p:pic>
        <p:nvPicPr>
          <p:cNvPr id="3" name="Рисунок 2"/>
          <p:cNvPicPr>
            <a:picLocks noChangeAspect="1"/>
          </p:cNvPicPr>
          <p:nvPr/>
        </p:nvPicPr>
        <p:blipFill>
          <a:blip r:embed="rId2"/>
          <a:stretch>
            <a:fillRect/>
          </a:stretch>
        </p:blipFill>
        <p:spPr>
          <a:xfrm>
            <a:off x="4949588" y="390920"/>
            <a:ext cx="4194412" cy="6328196"/>
          </a:xfrm>
          <a:prstGeom prst="rect">
            <a:avLst/>
          </a:prstGeom>
        </p:spPr>
      </p:pic>
    </p:spTree>
    <p:extLst>
      <p:ext uri="{BB962C8B-B14F-4D97-AF65-F5344CB8AC3E}">
        <p14:creationId xmlns:p14="http://schemas.microsoft.com/office/powerpoint/2010/main" val="1606027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par>
                                <p:cTn id="14" presetID="16" presetClass="entr" presetSubtype="21" fill="hold" nodeType="withEffect">
                                  <p:stCondLst>
                                    <p:cond delay="1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barn(inVertical)">
                                      <p:cBhvr>
                                        <p:cTn id="16" dur="500"/>
                                        <p:tgtEl>
                                          <p:spTgt spid="2">
                                            <p:txEl>
                                              <p:pRg st="2" end="2"/>
                                            </p:txEl>
                                          </p:spTgt>
                                        </p:tgtEl>
                                      </p:cBhvr>
                                    </p:animEffect>
                                  </p:childTnLst>
                                </p:cTn>
                              </p:par>
                            </p:childTnLst>
                          </p:cTn>
                        </p:par>
                        <p:par>
                          <p:cTn id="17" fill="hold">
                            <p:stCondLst>
                              <p:cond delay="1600"/>
                            </p:stCondLst>
                            <p:childTnLst>
                              <p:par>
                                <p:cTn id="18" presetID="10" presetClass="entr" presetSubtype="0" fill="hold"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par>
                          <p:cTn id="21" fill="hold">
                            <p:stCondLst>
                              <p:cond delay="2100"/>
                            </p:stCondLst>
                            <p:childTnLst>
                              <p:par>
                                <p:cTn id="22" presetID="2" presetClass="entr" presetSubtype="4" fill="hold" nodeType="after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600"/>
                            </p:stCondLst>
                            <p:childTnLst>
                              <p:par>
                                <p:cTn id="27" presetID="1" presetClass="entr" presetSubtype="0" fill="hold" nodeType="afterEffect">
                                  <p:stCondLst>
                                    <p:cond delay="0"/>
                                  </p:stCondLst>
                                  <p:childTnLst>
                                    <p:set>
                                      <p:cBhvr>
                                        <p:cTn id="28" dur="1" fill="hold">
                                          <p:stCondLst>
                                            <p:cond delay="499"/>
                                          </p:stCondLst>
                                        </p:cTn>
                                        <p:tgtEl>
                                          <p:spTgt spid="2">
                                            <p:txEl>
                                              <p:pRg st="5" end="5"/>
                                            </p:txEl>
                                          </p:spTgt>
                                        </p:tgtEl>
                                        <p:attrNameLst>
                                          <p:attrName>style.visibility</p:attrName>
                                        </p:attrNameLst>
                                      </p:cBhvr>
                                      <p:to>
                                        <p:strVal val="visible"/>
                                      </p:to>
                                    </p:set>
                                  </p:childTnLst>
                                </p:cTn>
                              </p:par>
                            </p:childTnLst>
                          </p:cTn>
                        </p:par>
                        <p:par>
                          <p:cTn id="29" fill="hold">
                            <p:stCondLst>
                              <p:cond delay="3100"/>
                            </p:stCondLst>
                            <p:childTnLst>
                              <p:par>
                                <p:cTn id="30" presetID="53" presetClass="entr" presetSubtype="16" fill="hold" nodeType="after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 calcmode="lin" valueType="num">
                                      <p:cBhvr>
                                        <p:cTn id="3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2">
                                            <p:txEl>
                                              <p:pRg st="6" end="6"/>
                                            </p:txEl>
                                          </p:spTgt>
                                        </p:tgtEl>
                                      </p:cBhvr>
                                    </p:animEffect>
                                  </p:childTnLst>
                                </p:cTn>
                              </p:par>
                            </p:childTnLst>
                          </p:cTn>
                        </p:par>
                        <p:par>
                          <p:cTn id="35" fill="hold">
                            <p:stCondLst>
                              <p:cond delay="3600"/>
                            </p:stCondLst>
                            <p:childTnLst>
                              <p:par>
                                <p:cTn id="36" presetID="45" presetClass="entr" presetSubtype="0" fill="hold" nodeType="after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2000"/>
                                        <p:tgtEl>
                                          <p:spTgt spid="2">
                                            <p:txEl>
                                              <p:pRg st="7" end="7"/>
                                            </p:txEl>
                                          </p:spTgt>
                                        </p:tgtEl>
                                      </p:cBhvr>
                                    </p:animEffect>
                                    <p:anim calcmode="lin" valueType="num">
                                      <p:cBhvr>
                                        <p:cTn id="39" dur="2000" fill="hold"/>
                                        <p:tgtEl>
                                          <p:spTgt spid="2">
                                            <p:txEl>
                                              <p:pRg st="7" end="7"/>
                                            </p:txEl>
                                          </p:spTgt>
                                        </p:tgtEl>
                                        <p:attrNameLst>
                                          <p:attrName>ppt_w</p:attrName>
                                        </p:attrNameLst>
                                      </p:cBhvr>
                                      <p:tavLst>
                                        <p:tav tm="0" fmla="#ppt_w*sin(2.5*pi*$)">
                                          <p:val>
                                            <p:fltVal val="0"/>
                                          </p:val>
                                        </p:tav>
                                        <p:tav tm="100000">
                                          <p:val>
                                            <p:fltVal val="1"/>
                                          </p:val>
                                        </p:tav>
                                      </p:tavLst>
                                    </p:anim>
                                    <p:anim calcmode="lin" valueType="num">
                                      <p:cBhvr>
                                        <p:cTn id="40" dur="2000" fill="hold"/>
                                        <p:tgtEl>
                                          <p:spTgt spid="2">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764704"/>
            <a:ext cx="8280920" cy="2862322"/>
          </a:xfrm>
          <a:prstGeom prst="rect">
            <a:avLst/>
          </a:prstGeom>
          <a:noFill/>
        </p:spPr>
        <p:txBody>
          <a:bodyPr wrap="square" rtlCol="0">
            <a:spAutoFit/>
          </a:bodyPr>
          <a:lstStyle/>
          <a:p>
            <a:r>
              <a:rPr lang="uk-UA" dirty="0">
                <a:solidFill>
                  <a:srgbClr val="FF0000"/>
                </a:solidFill>
              </a:rPr>
              <a:t>Виходячи з вище сказаного було розроблено технологію збору батарейок на утилізацію у нашій місцевості:</a:t>
            </a:r>
          </a:p>
          <a:p>
            <a:pPr marL="539750" indent="-519113"/>
            <a:r>
              <a:rPr lang="uk-UA" dirty="0">
                <a:solidFill>
                  <a:srgbClr val="FF0000"/>
                </a:solidFill>
              </a:rPr>
              <a:t>1.	Формування команди.</a:t>
            </a:r>
          </a:p>
          <a:p>
            <a:pPr marL="539750" indent="-519113"/>
            <a:r>
              <a:rPr lang="uk-UA" dirty="0">
                <a:solidFill>
                  <a:srgbClr val="FF0000"/>
                </a:solidFill>
              </a:rPr>
              <a:t>2.	Визначення кінцевого отримувача.</a:t>
            </a:r>
          </a:p>
          <a:p>
            <a:pPr marL="539750" indent="-519113"/>
            <a:r>
              <a:rPr lang="uk-UA" dirty="0">
                <a:solidFill>
                  <a:srgbClr val="FF0000"/>
                </a:solidFill>
              </a:rPr>
              <a:t>3.	Визначення місць та способів збору.</a:t>
            </a:r>
          </a:p>
          <a:p>
            <a:pPr marL="539750" indent="-519113"/>
            <a:r>
              <a:rPr lang="uk-UA" dirty="0">
                <a:solidFill>
                  <a:srgbClr val="FF0000"/>
                </a:solidFill>
              </a:rPr>
              <a:t>4.	Виготовлення та встановлення контейнерів для збору.</a:t>
            </a:r>
          </a:p>
          <a:p>
            <a:r>
              <a:rPr lang="uk-UA" dirty="0" smtClean="0">
                <a:solidFill>
                  <a:srgbClr val="FF0000"/>
                </a:solidFill>
              </a:rPr>
              <a:t>5</a:t>
            </a:r>
            <a:r>
              <a:rPr lang="en-US" dirty="0" smtClean="0">
                <a:solidFill>
                  <a:srgbClr val="FF0000"/>
                </a:solidFill>
              </a:rPr>
              <a:t>.      </a:t>
            </a:r>
            <a:r>
              <a:rPr lang="uk-UA" dirty="0" smtClean="0">
                <a:solidFill>
                  <a:srgbClr val="FF0000"/>
                </a:solidFill>
              </a:rPr>
              <a:t>Проведення </a:t>
            </a:r>
            <a:r>
              <a:rPr lang="uk-UA" dirty="0">
                <a:solidFill>
                  <a:srgbClr val="FF0000"/>
                </a:solidFill>
              </a:rPr>
              <a:t>інформаційної кампанії.</a:t>
            </a:r>
          </a:p>
          <a:p>
            <a:r>
              <a:rPr lang="uk-UA" dirty="0" smtClean="0">
                <a:solidFill>
                  <a:srgbClr val="FF0000"/>
                </a:solidFill>
              </a:rPr>
              <a:t>6.</a:t>
            </a:r>
            <a:r>
              <a:rPr lang="en-US" dirty="0" smtClean="0">
                <a:solidFill>
                  <a:srgbClr val="FF0000"/>
                </a:solidFill>
              </a:rPr>
              <a:t>      </a:t>
            </a:r>
            <a:r>
              <a:rPr lang="uk-UA" dirty="0" smtClean="0">
                <a:solidFill>
                  <a:srgbClr val="FF0000"/>
                </a:solidFill>
              </a:rPr>
              <a:t>Збір </a:t>
            </a:r>
            <a:r>
              <a:rPr lang="uk-UA" dirty="0">
                <a:solidFill>
                  <a:srgbClr val="FF0000"/>
                </a:solidFill>
              </a:rPr>
              <a:t>батарейок.</a:t>
            </a:r>
          </a:p>
          <a:p>
            <a:pPr marL="539750" indent="-519113">
              <a:buAutoNum type="arabicPeriod" startAt="7"/>
            </a:pPr>
            <a:r>
              <a:rPr lang="uk-UA" dirty="0" smtClean="0">
                <a:solidFill>
                  <a:srgbClr val="FF0000"/>
                </a:solidFill>
              </a:rPr>
              <a:t>Виручення </a:t>
            </a:r>
            <a:r>
              <a:rPr lang="uk-UA" dirty="0">
                <a:solidFill>
                  <a:srgbClr val="FF0000"/>
                </a:solidFill>
              </a:rPr>
              <a:t>батарейок з контейнерів, сортування та відправка </a:t>
            </a:r>
            <a:r>
              <a:rPr lang="uk-UA" dirty="0" smtClean="0">
                <a:solidFill>
                  <a:srgbClr val="FF0000"/>
                </a:solidFill>
              </a:rPr>
              <a:t>       батарейок</a:t>
            </a:r>
            <a:r>
              <a:rPr lang="uk-UA" dirty="0">
                <a:solidFill>
                  <a:srgbClr val="FF0000"/>
                </a:solidFill>
              </a:rPr>
              <a:t>.</a:t>
            </a:r>
          </a:p>
        </p:txBody>
      </p:sp>
      <p:pic>
        <p:nvPicPr>
          <p:cNvPr id="3" name="Рисунок 2"/>
          <p:cNvPicPr>
            <a:picLocks noChangeAspect="1"/>
          </p:cNvPicPr>
          <p:nvPr/>
        </p:nvPicPr>
        <p:blipFill>
          <a:blip r:embed="rId2"/>
          <a:stretch>
            <a:fillRect/>
          </a:stretch>
        </p:blipFill>
        <p:spPr>
          <a:xfrm>
            <a:off x="3563888" y="3771042"/>
            <a:ext cx="4761389" cy="2859272"/>
          </a:xfrm>
          <a:prstGeom prst="rect">
            <a:avLst/>
          </a:prstGeom>
        </p:spPr>
      </p:pic>
    </p:spTree>
    <p:extLst>
      <p:ext uri="{BB962C8B-B14F-4D97-AF65-F5344CB8AC3E}">
        <p14:creationId xmlns:p14="http://schemas.microsoft.com/office/powerpoint/2010/main" val="96433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par>
                          <p:cTn id="21" fill="hold">
                            <p:stCondLst>
                              <p:cond delay="2000"/>
                            </p:stCondLst>
                            <p:childTnLst>
                              <p:par>
                                <p:cTn id="22" presetID="14" presetClass="entr" presetSubtype="10" fill="hold"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1500"/>
                                        <p:tgtEl>
                                          <p:spTgt spid="2">
                                            <p:txEl>
                                              <p:pRg st="1" end="1"/>
                                            </p:txEl>
                                          </p:spTgt>
                                        </p:tgtEl>
                                      </p:cBhvr>
                                    </p:animEffect>
                                  </p:childTnLst>
                                </p:cTn>
                              </p:par>
                            </p:childTnLst>
                          </p:cTn>
                        </p:par>
                        <p:par>
                          <p:cTn id="25" fill="hold">
                            <p:stCondLst>
                              <p:cond delay="3500"/>
                            </p:stCondLst>
                            <p:childTnLst>
                              <p:par>
                                <p:cTn id="26" presetID="14" presetClass="entr" presetSubtype="10" fill="hold" nodeType="after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8" dur="1500"/>
                                        <p:tgtEl>
                                          <p:spTgt spid="2">
                                            <p:txEl>
                                              <p:pRg st="2" end="2"/>
                                            </p:txEl>
                                          </p:spTgt>
                                        </p:tgtEl>
                                      </p:cBhvr>
                                    </p:animEffect>
                                  </p:childTnLst>
                                </p:cTn>
                              </p:par>
                            </p:childTnLst>
                          </p:cTn>
                        </p:par>
                        <p:par>
                          <p:cTn id="29" fill="hold">
                            <p:stCondLst>
                              <p:cond delay="5000"/>
                            </p:stCondLst>
                            <p:childTnLst>
                              <p:par>
                                <p:cTn id="30" presetID="14" presetClass="entr" presetSubtype="10" fill="hold" nodeType="after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1500"/>
                                        <p:tgtEl>
                                          <p:spTgt spid="2">
                                            <p:txEl>
                                              <p:pRg st="3" end="3"/>
                                            </p:txEl>
                                          </p:spTgt>
                                        </p:tgtEl>
                                      </p:cBhvr>
                                    </p:animEffect>
                                  </p:childTnLst>
                                </p:cTn>
                              </p:par>
                            </p:childTnLst>
                          </p:cTn>
                        </p:par>
                        <p:par>
                          <p:cTn id="33" fill="hold">
                            <p:stCondLst>
                              <p:cond delay="6500"/>
                            </p:stCondLst>
                            <p:childTnLst>
                              <p:par>
                                <p:cTn id="34" presetID="14" presetClass="entr" presetSubtype="10" fill="hold"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6" dur="1500"/>
                                        <p:tgtEl>
                                          <p:spTgt spid="2">
                                            <p:txEl>
                                              <p:pRg st="4" end="4"/>
                                            </p:txEl>
                                          </p:spTgt>
                                        </p:tgtEl>
                                      </p:cBhvr>
                                    </p:animEffect>
                                  </p:childTnLst>
                                </p:cTn>
                              </p:par>
                            </p:childTnLst>
                          </p:cTn>
                        </p:par>
                        <p:par>
                          <p:cTn id="37" fill="hold">
                            <p:stCondLst>
                              <p:cond delay="8000"/>
                            </p:stCondLst>
                            <p:childTnLst>
                              <p:par>
                                <p:cTn id="38" presetID="14" presetClass="entr" presetSubtype="10" fill="hold" nodeType="after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0" dur="1500"/>
                                        <p:tgtEl>
                                          <p:spTgt spid="2">
                                            <p:txEl>
                                              <p:pRg st="5" end="5"/>
                                            </p:txEl>
                                          </p:spTgt>
                                        </p:tgtEl>
                                      </p:cBhvr>
                                    </p:animEffect>
                                  </p:childTnLst>
                                </p:cTn>
                              </p:par>
                            </p:childTnLst>
                          </p:cTn>
                        </p:par>
                        <p:par>
                          <p:cTn id="41" fill="hold">
                            <p:stCondLst>
                              <p:cond delay="9500"/>
                            </p:stCondLst>
                            <p:childTnLst>
                              <p:par>
                                <p:cTn id="42" presetID="14" presetClass="entr" presetSubtype="10" fill="hold" nodeType="after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4" dur="1500"/>
                                        <p:tgtEl>
                                          <p:spTgt spid="2">
                                            <p:txEl>
                                              <p:pRg st="6" end="6"/>
                                            </p:txEl>
                                          </p:spTgt>
                                        </p:tgtEl>
                                      </p:cBhvr>
                                    </p:animEffect>
                                  </p:childTnLst>
                                </p:cTn>
                              </p:par>
                            </p:childTnLst>
                          </p:cTn>
                        </p:par>
                        <p:par>
                          <p:cTn id="45" fill="hold">
                            <p:stCondLst>
                              <p:cond delay="11000"/>
                            </p:stCondLst>
                            <p:childTnLst>
                              <p:par>
                                <p:cTn id="46" presetID="14" presetClass="entr" presetSubtype="10" fill="hold" nodeType="after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8" dur="1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340768"/>
            <a:ext cx="8506545" cy="4907622"/>
          </a:xfrm>
          <a:prstGeom prst="rect">
            <a:avLst/>
          </a:prstGeom>
        </p:spPr>
      </p:pic>
    </p:spTree>
    <p:extLst>
      <p:ext uri="{BB962C8B-B14F-4D97-AF65-F5344CB8AC3E}">
        <p14:creationId xmlns:p14="http://schemas.microsoft.com/office/powerpoint/2010/main" val="891390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332656"/>
            <a:ext cx="8136904" cy="923330"/>
          </a:xfrm>
          <a:prstGeom prst="rect">
            <a:avLst/>
          </a:prstGeom>
          <a:noFill/>
        </p:spPr>
        <p:txBody>
          <a:bodyPr wrap="square" rtlCol="0">
            <a:spAutoFit/>
          </a:bodyPr>
          <a:lstStyle/>
          <a:p>
            <a:r>
              <a:rPr lang="uk-UA" sz="5400" dirty="0" smtClean="0">
                <a:solidFill>
                  <a:srgbClr val="FF0000"/>
                </a:solidFill>
                <a:latin typeface="+mj-lt"/>
              </a:rPr>
              <a:t>Завдання проекту:</a:t>
            </a:r>
            <a:endParaRPr lang="uk-UA" sz="5400" dirty="0">
              <a:solidFill>
                <a:srgbClr val="FF0000"/>
              </a:solidFill>
              <a:latin typeface="+mj-lt"/>
            </a:endParaRPr>
          </a:p>
        </p:txBody>
      </p:sp>
      <p:sp>
        <p:nvSpPr>
          <p:cNvPr id="3" name="TextBox 2"/>
          <p:cNvSpPr txBox="1"/>
          <p:nvPr/>
        </p:nvSpPr>
        <p:spPr>
          <a:xfrm>
            <a:off x="179512" y="1916832"/>
            <a:ext cx="8712968" cy="3416320"/>
          </a:xfrm>
          <a:prstGeom prst="rect">
            <a:avLst/>
          </a:prstGeom>
          <a:noFill/>
        </p:spPr>
        <p:txBody>
          <a:bodyPr wrap="square" rtlCol="0">
            <a:spAutoFit/>
          </a:bodyPr>
          <a:lstStyle/>
          <a:p>
            <a:pPr marL="342900" indent="-342900">
              <a:buAutoNum type="arabicPeriod"/>
            </a:pPr>
            <a:r>
              <a:rPr lang="uk-UA" sz="2400" dirty="0" smtClean="0"/>
              <a:t>Висвітлити проблему утилізації батарейок серед учнів школи та населення мікрорайону;</a:t>
            </a:r>
          </a:p>
          <a:p>
            <a:pPr marL="342900" indent="-342900">
              <a:buAutoNum type="arabicPeriod"/>
            </a:pPr>
            <a:r>
              <a:rPr lang="uk-UA" sz="2400" dirty="0" smtClean="0"/>
              <a:t>Довести шкідливий вплив відпрацьованих батарейок на довкілля;</a:t>
            </a:r>
          </a:p>
          <a:p>
            <a:pPr marL="342900" indent="-342900">
              <a:buAutoNum type="arabicPeriod"/>
            </a:pPr>
            <a:r>
              <a:rPr lang="uk-UA" sz="2400" dirty="0" smtClean="0"/>
              <a:t>Виявити шляхом анкетування рівень інформованості учнів про шкідливий вплив відпрацьованих батарейок;</a:t>
            </a:r>
          </a:p>
          <a:p>
            <a:pPr marL="342900" indent="-342900">
              <a:buAutoNum type="arabicPeriod"/>
            </a:pPr>
            <a:r>
              <a:rPr lang="uk-UA" sz="2400" dirty="0" smtClean="0"/>
              <a:t>Знайти шляхи утилізації батарейок;</a:t>
            </a:r>
          </a:p>
          <a:p>
            <a:pPr marL="342900" indent="-342900">
              <a:buAutoNum type="arabicPeriod"/>
            </a:pPr>
            <a:r>
              <a:rPr lang="uk-UA" sz="2400" dirty="0" smtClean="0"/>
              <a:t>Розробити пам’ятки споживачам, щодо екологічної поведінки з відпрацьованими батарейками. </a:t>
            </a:r>
            <a:endParaRPr lang="uk-UA" sz="2400" dirty="0"/>
          </a:p>
        </p:txBody>
      </p:sp>
    </p:spTree>
    <p:extLst>
      <p:ext uri="{BB962C8B-B14F-4D97-AF65-F5344CB8AC3E}">
        <p14:creationId xmlns:p14="http://schemas.microsoft.com/office/powerpoint/2010/main" val="850654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53" presetClass="entr" presetSubtype="16"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2500"/>
                            </p:stCondLst>
                            <p:childTnLst>
                              <p:par>
                                <p:cTn id="16" presetID="53" presetClass="entr" presetSubtype="16"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92696"/>
            <a:ext cx="7560840" cy="4401205"/>
          </a:xfrm>
          <a:prstGeom prst="rect">
            <a:avLst/>
          </a:prstGeom>
          <a:noFill/>
        </p:spPr>
        <p:txBody>
          <a:bodyPr wrap="square" rtlCol="0">
            <a:spAutoFit/>
          </a:bodyPr>
          <a:lstStyle/>
          <a:p>
            <a:r>
              <a:rPr lang="uk-UA" sz="4000" b="1" dirty="0" smtClean="0">
                <a:solidFill>
                  <a:srgbClr val="FF0000"/>
                </a:solidFill>
              </a:rPr>
              <a:t>Об’єкт вивчення:</a:t>
            </a:r>
          </a:p>
          <a:p>
            <a:r>
              <a:rPr lang="uk-UA" sz="4000" dirty="0" smtClean="0"/>
              <a:t>Відпрацьовані батарейки.</a:t>
            </a:r>
          </a:p>
          <a:p>
            <a:r>
              <a:rPr lang="uk-UA" sz="4000" b="1" dirty="0" smtClean="0">
                <a:solidFill>
                  <a:srgbClr val="FF0000"/>
                </a:solidFill>
              </a:rPr>
              <a:t>Предмет вивчення: </a:t>
            </a:r>
          </a:p>
          <a:p>
            <a:r>
              <a:rPr lang="uk-UA" sz="4000" dirty="0" smtClean="0"/>
              <a:t>Шкідливий вплив на довкілля батарейок та проблема їх утилізації в межах мікро-району.</a:t>
            </a:r>
            <a:endParaRPr lang="uk-UA" sz="4000" dirty="0"/>
          </a:p>
        </p:txBody>
      </p:sp>
    </p:spTree>
    <p:extLst>
      <p:ext uri="{BB962C8B-B14F-4D97-AF65-F5344CB8AC3E}">
        <p14:creationId xmlns:p14="http://schemas.microsoft.com/office/powerpoint/2010/main" val="219513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2000"/>
                                        <p:tgtEl>
                                          <p:spTgt spid="2">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2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2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5" dur="2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6" dur="2000"/>
                                        <p:tgtEl>
                                          <p:spTgt spid="2">
                                            <p:txEl>
                                              <p:pRg st="2" end="2"/>
                                            </p:txEl>
                                          </p:spTgt>
                                        </p:tgtEl>
                                      </p:cBhvr>
                                    </p:animEffect>
                                  </p:childTnLst>
                                </p:cTn>
                              </p:par>
                            </p:childTnLst>
                          </p:cTn>
                        </p:par>
                        <p:par>
                          <p:cTn id="17" fill="hold">
                            <p:stCondLst>
                              <p:cond delay="2000"/>
                            </p:stCondLst>
                            <p:childTnLst>
                              <p:par>
                                <p:cTn id="18" presetID="45" presetClass="entr" presetSubtype="0"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2000"/>
                                        <p:tgtEl>
                                          <p:spTgt spid="2">
                                            <p:txEl>
                                              <p:pRg st="1" end="1"/>
                                            </p:txEl>
                                          </p:spTgt>
                                        </p:tgtEl>
                                      </p:cBhvr>
                                    </p:animEffect>
                                    <p:anim calcmode="lin" valueType="num">
                                      <p:cBhvr>
                                        <p:cTn id="21" dur="2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22" dur="20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par>
                          <p:cTn id="23" fill="hold">
                            <p:stCondLst>
                              <p:cond delay="4000"/>
                            </p:stCondLst>
                            <p:childTnLst>
                              <p:par>
                                <p:cTn id="24" presetID="45" presetClass="entr" presetSubtype="0" fill="hold" nodeType="after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2000"/>
                                        <p:tgtEl>
                                          <p:spTgt spid="2">
                                            <p:txEl>
                                              <p:pRg st="3" end="3"/>
                                            </p:txEl>
                                          </p:spTgt>
                                        </p:tgtEl>
                                      </p:cBhvr>
                                    </p:animEffect>
                                    <p:anim calcmode="lin" valueType="num">
                                      <p:cBhvr>
                                        <p:cTn id="27"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28" dur="20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548680"/>
            <a:ext cx="7344816" cy="3354765"/>
          </a:xfrm>
          <a:prstGeom prst="rect">
            <a:avLst/>
          </a:prstGeom>
          <a:noFill/>
        </p:spPr>
        <p:txBody>
          <a:bodyPr wrap="square" rtlCol="0">
            <a:spAutoFit/>
          </a:bodyPr>
          <a:lstStyle/>
          <a:p>
            <a:r>
              <a:rPr lang="uk-UA" sz="3600" dirty="0" smtClean="0">
                <a:solidFill>
                  <a:srgbClr val="FF0000"/>
                </a:solidFill>
              </a:rPr>
              <a:t>Методи які використовувались під час дослідження проекту:</a:t>
            </a:r>
          </a:p>
          <a:p>
            <a:pPr marL="342900" indent="-342900">
              <a:buAutoNum type="arabicPeriod"/>
            </a:pPr>
            <a:r>
              <a:rPr lang="uk-UA" sz="2800" dirty="0" smtClean="0"/>
              <a:t>Порівняльно-описовий;</a:t>
            </a:r>
          </a:p>
          <a:p>
            <a:pPr marL="342900" indent="-342900">
              <a:buAutoNum type="arabicPeriod"/>
            </a:pPr>
            <a:r>
              <a:rPr lang="uk-UA" sz="2800" dirty="0" smtClean="0"/>
              <a:t>Аналізу та синтезу;</a:t>
            </a:r>
          </a:p>
          <a:p>
            <a:pPr marL="342900" indent="-342900">
              <a:buAutoNum type="arabicPeriod"/>
            </a:pPr>
            <a:r>
              <a:rPr lang="uk-UA" sz="2800" dirty="0" smtClean="0"/>
              <a:t>Статистика;</a:t>
            </a:r>
          </a:p>
          <a:p>
            <a:pPr marL="342900" indent="-342900">
              <a:buAutoNum type="arabicPeriod"/>
            </a:pPr>
            <a:r>
              <a:rPr lang="uk-UA" sz="2800" dirty="0" smtClean="0"/>
              <a:t>Анкетування, інтерв’ювання;</a:t>
            </a:r>
          </a:p>
          <a:p>
            <a:pPr marL="342900" indent="-342900">
              <a:buAutoNum type="arabicPeriod"/>
            </a:pPr>
            <a:r>
              <a:rPr lang="uk-UA" sz="2800" dirty="0" smtClean="0"/>
              <a:t>Інформаційно-пропагандистський.</a:t>
            </a:r>
          </a:p>
        </p:txBody>
      </p:sp>
      <p:pic>
        <p:nvPicPr>
          <p:cNvPr id="3" name="Рисунок 2" descr="http://multi-media.com.ua/images/news/battery-recycling/5.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643306" y="4071942"/>
            <a:ext cx="4286260" cy="2024063"/>
          </a:xfrm>
          <a:prstGeom prst="rect">
            <a:avLst/>
          </a:prstGeom>
          <a:noFill/>
          <a:ln>
            <a:noFill/>
          </a:ln>
        </p:spPr>
      </p:pic>
    </p:spTree>
    <p:extLst>
      <p:ext uri="{BB962C8B-B14F-4D97-AF65-F5344CB8AC3E}">
        <p14:creationId xmlns:p14="http://schemas.microsoft.com/office/powerpoint/2010/main" val="5318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3000"/>
                                        <p:tgtEl>
                                          <p:spTgt spid="2">
                                            <p:txEl>
                                              <p:pRg st="0" end="0"/>
                                            </p:txEl>
                                          </p:spTgt>
                                        </p:tgtEl>
                                      </p:cBhvr>
                                    </p:animEffect>
                                  </p:childTnLst>
                                </p:cTn>
                              </p:par>
                            </p:childTnLst>
                          </p:cTn>
                        </p:par>
                        <p:par>
                          <p:cTn id="8" fill="hold">
                            <p:stCondLst>
                              <p:cond delay="30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35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par>
                          <p:cTn id="16" fill="hold">
                            <p:stCondLst>
                              <p:cond delay="40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par>
                          <p:cTn id="20" fill="hold">
                            <p:stCondLst>
                              <p:cond delay="4500"/>
                            </p:stCondLst>
                            <p:childTnLst>
                              <p:par>
                                <p:cTn id="21" presetID="14" presetClass="entr" presetSubtype="1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3" dur="500"/>
                                        <p:tgtEl>
                                          <p:spTgt spid="2">
                                            <p:txEl>
                                              <p:pRg st="4" end="4"/>
                                            </p:txEl>
                                          </p:spTgt>
                                        </p:tgtEl>
                                      </p:cBhvr>
                                    </p:animEffect>
                                  </p:childTnLst>
                                </p:cTn>
                              </p:par>
                            </p:childTnLst>
                          </p:cTn>
                        </p:par>
                        <p:par>
                          <p:cTn id="24" fill="hold">
                            <p:stCondLst>
                              <p:cond delay="5000"/>
                            </p:stCondLst>
                            <p:childTnLst>
                              <p:par>
                                <p:cTn id="25" presetID="14" presetClass="entr" presetSubtype="10"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620688"/>
            <a:ext cx="4608512" cy="5909310"/>
          </a:xfrm>
          <a:prstGeom prst="rect">
            <a:avLst/>
          </a:prstGeom>
        </p:spPr>
        <p:txBody>
          <a:bodyPr wrap="square">
            <a:spAutoFit/>
          </a:bodyPr>
          <a:lstStyle/>
          <a:p>
            <a:r>
              <a:rPr lang="ru-RU" sz="2000" dirty="0" smtClean="0">
                <a:solidFill>
                  <a:srgbClr val="7030A0"/>
                </a:solidFill>
                <a:latin typeface="Times New Roman" pitchFamily="18" charset="0"/>
                <a:cs typeface="Times New Roman" pitchFamily="18" charset="0"/>
              </a:rPr>
              <a:t>Батарейка – наш друг! Це зручне джерело електричної енергії. Не секрет що, все що живиться електрикою та не має зовнішнього джерела живлення,  потребує батарейки. Проте, вони не можуть працювати вічно. Викидати використану батарейку в сміття небезпечно, зберігати вдома теж. Навіть найсучасніші методи ліквідації становлять велику загрозу як для середовища, так і для людини.  </a:t>
            </a:r>
            <a:r>
              <a:rPr lang="uk-UA" sz="2000" dirty="0" smtClean="0">
                <a:solidFill>
                  <a:srgbClr val="7030A0"/>
                </a:solidFill>
                <a:latin typeface="Times New Roman" pitchFamily="18" charset="0"/>
                <a:cs typeface="Times New Roman" pitchFamily="18" charset="0"/>
              </a:rPr>
              <a:t>На щастя, існують шляхи мінімізації чи навіть ліквідації згубних впливів батарейок на середовище. Для промисловців відпрацьовані батарейки – це сировина з високим рівнем концентрації цінних елементів – кольорових металів та мінералів. </a:t>
            </a:r>
            <a:endParaRPr lang="ru-RU" sz="2000" dirty="0" smtClean="0">
              <a:solidFill>
                <a:srgbClr val="7030A0"/>
              </a:solidFill>
              <a:latin typeface="Times New Roman" pitchFamily="18" charset="0"/>
              <a:cs typeface="Times New Roman" pitchFamily="18" charset="0"/>
            </a:endParaRPr>
          </a:p>
          <a:p>
            <a:endParaRPr lang="uk-UA" dirty="0">
              <a:solidFill>
                <a:srgbClr val="7030A0"/>
              </a:solidFill>
            </a:endParaRPr>
          </a:p>
        </p:txBody>
      </p:sp>
      <p:pic>
        <p:nvPicPr>
          <p:cNvPr id="4" name="Рисунок 3" descr="2.jpg"/>
          <p:cNvPicPr>
            <a:picLocks noChangeAspect="1"/>
          </p:cNvPicPr>
          <p:nvPr/>
        </p:nvPicPr>
        <p:blipFill>
          <a:blip r:embed="rId2" cstate="print"/>
          <a:stretch>
            <a:fillRect/>
          </a:stretch>
        </p:blipFill>
        <p:spPr>
          <a:xfrm>
            <a:off x="5004048" y="1556792"/>
            <a:ext cx="3501008" cy="35010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батарейки3.jpg"/>
          <p:cNvPicPr>
            <a:picLocks noChangeAspect="1" noChangeArrowheads="1"/>
          </p:cNvPicPr>
          <p:nvPr/>
        </p:nvPicPr>
        <p:blipFill>
          <a:blip r:embed="rId2" cstate="print"/>
          <a:srcRect/>
          <a:stretch>
            <a:fillRect/>
          </a:stretch>
        </p:blipFill>
        <p:spPr bwMode="auto">
          <a:xfrm>
            <a:off x="3714744" y="1714488"/>
            <a:ext cx="4214842" cy="4860615"/>
          </a:xfrm>
          <a:prstGeom prst="rect">
            <a:avLst/>
          </a:prstGeom>
          <a:noFill/>
        </p:spPr>
      </p:pic>
      <p:sp>
        <p:nvSpPr>
          <p:cNvPr id="4" name="TextBox 3"/>
          <p:cNvSpPr txBox="1"/>
          <p:nvPr/>
        </p:nvSpPr>
        <p:spPr>
          <a:xfrm>
            <a:off x="642910" y="785794"/>
            <a:ext cx="5429288" cy="954107"/>
          </a:xfrm>
          <a:prstGeom prst="rect">
            <a:avLst/>
          </a:prstGeom>
          <a:noFill/>
        </p:spPr>
        <p:txBody>
          <a:bodyPr wrap="square" rtlCol="0">
            <a:spAutoFit/>
          </a:bodyPr>
          <a:lstStyle/>
          <a:p>
            <a:r>
              <a:rPr lang="uk-UA" sz="2800" dirty="0" smtClean="0">
                <a:solidFill>
                  <a:srgbClr val="FF0000"/>
                </a:solidFill>
              </a:rPr>
              <a:t>Фото-звіт про агітаційно-масову роботу з учнями школи №4</a:t>
            </a:r>
            <a:endParaRPr lang="ru-RU" sz="2800" dirty="0">
              <a:solidFill>
                <a:srgbClr val="FF0000"/>
              </a:solidFill>
            </a:endParaRPr>
          </a:p>
        </p:txBody>
      </p:sp>
      <p:pic>
        <p:nvPicPr>
          <p:cNvPr id="1029" name="Picture 5" descr="F:\батарейки2.jpg"/>
          <p:cNvPicPr>
            <a:picLocks noChangeAspect="1" noChangeArrowheads="1"/>
          </p:cNvPicPr>
          <p:nvPr/>
        </p:nvPicPr>
        <p:blipFill>
          <a:blip r:embed="rId3" cstate="print"/>
          <a:srcRect/>
          <a:stretch>
            <a:fillRect/>
          </a:stretch>
        </p:blipFill>
        <p:spPr bwMode="auto">
          <a:xfrm>
            <a:off x="0" y="2357430"/>
            <a:ext cx="4243481" cy="310196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67544" y="1124744"/>
            <a:ext cx="8258247" cy="5284926"/>
          </a:xfrm>
          <a:prstGeom prst="rect">
            <a:avLst/>
          </a:prstGeom>
        </p:spPr>
      </p:pic>
    </p:spTree>
    <p:extLst>
      <p:ext uri="{BB962C8B-B14F-4D97-AF65-F5344CB8AC3E}">
        <p14:creationId xmlns:p14="http://schemas.microsoft.com/office/powerpoint/2010/main" val="2152356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55576" y="188641"/>
            <a:ext cx="7776864" cy="6669359"/>
          </a:xfrm>
          <a:prstGeom prst="rect">
            <a:avLst/>
          </a:prstGeom>
        </p:spPr>
      </p:pic>
    </p:spTree>
    <p:extLst>
      <p:ext uri="{BB962C8B-B14F-4D97-AF65-F5344CB8AC3E}">
        <p14:creationId xmlns:p14="http://schemas.microsoft.com/office/powerpoint/2010/main" val="1526145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426</TotalTime>
  <Words>657</Words>
  <Application>Microsoft Office PowerPoint</Application>
  <PresentationFormat>Экран (4:3)</PresentationFormat>
  <Paragraphs>87</Paragraphs>
  <Slides>23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23</vt:i4>
      </vt:variant>
    </vt:vector>
  </HeadingPairs>
  <TitlesOfParts>
    <vt:vector size="30" baseType="lpstr">
      <vt:lpstr>Arial</vt:lpstr>
      <vt:lpstr>Calibri</vt:lpstr>
      <vt:lpstr>Constantia</vt:lpstr>
      <vt:lpstr>Times New Roman</vt:lpstr>
      <vt:lpstr>Wingdings</vt:lpstr>
      <vt:lpstr>Wingdings 2</vt:lpstr>
      <vt:lpstr>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Едос</dc:creator>
  <cp:lastModifiedBy>Alexander Shelyuk</cp:lastModifiedBy>
  <cp:revision>52</cp:revision>
  <dcterms:created xsi:type="dcterms:W3CDTF">2013-10-05T14:54:15Z</dcterms:created>
  <dcterms:modified xsi:type="dcterms:W3CDTF">2014-12-19T22:19:07Z</dcterms:modified>
</cp:coreProperties>
</file>