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C4131CF-1EC4-4FA2-A81A-D215DA9D7FF8}" type="datetimeFigureOut">
              <a:rPr lang="ru-RU" smtClean="0"/>
              <a:t>23.10.2013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4131CF-1EC4-4FA2-A81A-D215DA9D7FF8}" type="datetimeFigureOut">
              <a:rPr lang="ru-RU" smtClean="0"/>
              <a:t>23.10.2013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4131CF-1EC4-4FA2-A81A-D215DA9D7FF8}" type="datetimeFigureOut">
              <a:rPr lang="ru-RU" smtClean="0"/>
              <a:t>23.10.2013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4131CF-1EC4-4FA2-A81A-D215DA9D7FF8}" type="datetimeFigureOut">
              <a:rPr lang="ru-RU" smtClean="0"/>
              <a:t>23.10.2013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C4131CF-1EC4-4FA2-A81A-D215DA9D7FF8}" type="datetimeFigureOut">
              <a:rPr lang="ru-RU" smtClean="0"/>
              <a:t>23.10.2013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C4131CF-1EC4-4FA2-A81A-D215DA9D7FF8}" type="datetimeFigureOut">
              <a:rPr lang="ru-RU" smtClean="0"/>
              <a:t>23.10.2013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C4131CF-1EC4-4FA2-A81A-D215DA9D7FF8}" type="datetimeFigureOut">
              <a:rPr lang="ru-RU" smtClean="0"/>
              <a:t>23.10.2013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C4131CF-1EC4-4FA2-A81A-D215DA9D7FF8}" type="datetimeFigureOut">
              <a:rPr lang="ru-RU" smtClean="0"/>
              <a:t>23.10.2013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4131CF-1EC4-4FA2-A81A-D215DA9D7FF8}" type="datetimeFigureOut">
              <a:rPr lang="ru-RU" smtClean="0"/>
              <a:t>23.10.2013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4131CF-1EC4-4FA2-A81A-D215DA9D7FF8}" type="datetimeFigureOut">
              <a:rPr lang="ru-RU" smtClean="0"/>
              <a:t>23.10.2013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4131CF-1EC4-4FA2-A81A-D215DA9D7FF8}" type="datetimeFigureOut">
              <a:rPr lang="ru-RU" smtClean="0"/>
              <a:t>23.10.2013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185F37-9F59-44B8-B879-92D16CB46394}"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131CF-1EC4-4FA2-A81A-D215DA9D7FF8}" type="datetimeFigureOut">
              <a:rPr lang="ru-RU" smtClean="0"/>
              <a:t>23.10.2013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85F37-9F59-44B8-B879-92D16CB4639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85237-1920x1200.jpg"/>
          <p:cNvPicPr>
            <a:picLocks noChangeAspect="1"/>
          </p:cNvPicPr>
          <p:nvPr/>
        </p:nvPicPr>
        <p:blipFill>
          <a:blip r:embed="rId2"/>
          <a:stretch>
            <a:fillRect/>
          </a:stretch>
        </p:blipFill>
        <p:spPr>
          <a:xfrm>
            <a:off x="-500098" y="0"/>
            <a:ext cx="10929982" cy="6858000"/>
          </a:xfrm>
          <a:prstGeom prst="rect">
            <a:avLst/>
          </a:prstGeom>
        </p:spPr>
      </p:pic>
      <p:sp>
        <p:nvSpPr>
          <p:cNvPr id="2" name="Заголовок 1"/>
          <p:cNvSpPr>
            <a:spLocks noGrp="1"/>
          </p:cNvSpPr>
          <p:nvPr>
            <p:ph type="ctrTitle"/>
          </p:nvPr>
        </p:nvSpPr>
        <p:spPr/>
        <p:txBody>
          <a:bodyPr>
            <a:normAutofit/>
          </a:bodyPr>
          <a:lstStyle/>
          <a:p>
            <a:r>
              <a:rPr lang="uk-UA"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Вплив магнітного поля на живі організми</a:t>
            </a:r>
            <a:endParaRPr lang="ru-RU" b="1"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TextBox 4"/>
          <p:cNvSpPr txBox="1"/>
          <p:nvPr/>
        </p:nvSpPr>
        <p:spPr>
          <a:xfrm>
            <a:off x="3500430" y="5357826"/>
            <a:ext cx="5643570" cy="1323439"/>
          </a:xfrm>
          <a:prstGeom prst="rect">
            <a:avLst/>
          </a:prstGeom>
          <a:noFill/>
        </p:spPr>
        <p:txBody>
          <a:bodyPr wrap="square" rtlCol="0">
            <a:spAutoFit/>
          </a:bodyPr>
          <a:lstStyle/>
          <a:p>
            <a:r>
              <a:rPr lang="uk-UA" sz="4000" dirty="0" smtClean="0">
                <a:solidFill>
                  <a:schemeClr val="accent6">
                    <a:lumMod val="60000"/>
                    <a:lumOff val="40000"/>
                  </a:schemeClr>
                </a:solidFill>
                <a:effectLst>
                  <a:outerShdw blurRad="38100" dist="38100" dir="2700000" algn="tl">
                    <a:srgbClr val="000000">
                      <a:alpha val="43137"/>
                    </a:srgbClr>
                  </a:outerShdw>
                </a:effectLst>
                <a:latin typeface="Gabriola" pitchFamily="82" charset="0"/>
              </a:rPr>
              <a:t>Підготувала учениця 11-А класу</a:t>
            </a:r>
          </a:p>
          <a:p>
            <a:r>
              <a:rPr lang="uk-UA" sz="4000" dirty="0" smtClean="0">
                <a:solidFill>
                  <a:schemeClr val="accent6">
                    <a:lumMod val="60000"/>
                    <a:lumOff val="40000"/>
                  </a:schemeClr>
                </a:solidFill>
                <a:effectLst>
                  <a:outerShdw blurRad="38100" dist="38100" dir="2700000" algn="tl">
                    <a:srgbClr val="000000">
                      <a:alpha val="43137"/>
                    </a:srgbClr>
                  </a:outerShdw>
                </a:effectLst>
                <a:latin typeface="Gabriola" pitchFamily="82" charset="0"/>
              </a:rPr>
              <a:t> Глушко Ірина</a:t>
            </a:r>
            <a:endParaRPr lang="ru-RU" sz="4000" dirty="0">
              <a:solidFill>
                <a:schemeClr val="accent6">
                  <a:lumMod val="60000"/>
                  <a:lumOff val="40000"/>
                </a:schemeClr>
              </a:solidFill>
              <a:effectLst>
                <a:outerShdw blurRad="38100" dist="38100" dir="2700000" algn="tl">
                  <a:srgbClr val="000000">
                    <a:alpha val="43137"/>
                  </a:srgbClr>
                </a:outerShdw>
              </a:effectLst>
              <a:latin typeface="Gabriola"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3" name="Содержимое 2"/>
          <p:cNvSpPr>
            <a:spLocks noGrp="1"/>
          </p:cNvSpPr>
          <p:nvPr>
            <p:ph idx="1"/>
          </p:nvPr>
        </p:nvSpPr>
        <p:spPr>
          <a:xfrm>
            <a:off x="0" y="1428736"/>
            <a:ext cx="9144000" cy="4983179"/>
          </a:xfrm>
        </p:spPr>
        <p:txBody>
          <a:bodyPr>
            <a:normAutofit/>
          </a:bodyPr>
          <a:lstStyle/>
          <a:p>
            <a:pPr>
              <a:buNone/>
            </a:pPr>
            <a:r>
              <a:rPr lang="uk-UA" sz="4000" b="1" i="1" dirty="0" smtClean="0">
                <a:solidFill>
                  <a:schemeClr val="bg1"/>
                </a:solidFill>
                <a:effectLst>
                  <a:outerShdw blurRad="38100" dist="38100" dir="2700000" algn="tl">
                    <a:srgbClr val="000000">
                      <a:alpha val="43137"/>
                    </a:srgbClr>
                  </a:outerShdw>
                </a:effectLst>
              </a:rPr>
              <a:t>      Отже, магнітне поле прийшло на службу до людини. Але виникає запитання: „ Не стане магнітне моле небезпечним для людини?”</a:t>
            </a:r>
            <a:endParaRPr lang="uk-UA" sz="4000" b="1" i="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2" name="Заголовок 1"/>
          <p:cNvSpPr>
            <a:spLocks noGrp="1"/>
          </p:cNvSpPr>
          <p:nvPr>
            <p:ph type="title"/>
          </p:nvPr>
        </p:nvSpPr>
        <p:spPr>
          <a:xfrm>
            <a:off x="357158" y="2285992"/>
            <a:ext cx="8229600" cy="1143000"/>
          </a:xfrm>
        </p:spPr>
        <p:txBody>
          <a:bodyPr>
            <a:normAutofit/>
          </a:bodyPr>
          <a:lstStyle/>
          <a:p>
            <a:r>
              <a:rPr lang="uk-UA" sz="6600" b="1" i="1" dirty="0" smtClean="0">
                <a:solidFill>
                  <a:schemeClr val="bg1"/>
                </a:solidFill>
                <a:effectLst>
                  <a:outerShdw blurRad="38100" dist="38100" dir="2700000" algn="tl">
                    <a:srgbClr val="000000">
                      <a:alpha val="43137"/>
                    </a:srgbClr>
                  </a:outerShdw>
                </a:effectLst>
              </a:rPr>
              <a:t>Дякую за увагу!</a:t>
            </a:r>
            <a:endParaRPr lang="ru-RU" sz="6600" b="1" i="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85237-1920x1200.jpg"/>
          <p:cNvPicPr>
            <a:picLocks noChangeAspect="1"/>
          </p:cNvPicPr>
          <p:nvPr/>
        </p:nvPicPr>
        <p:blipFill>
          <a:blip r:embed="rId2"/>
          <a:stretch>
            <a:fillRect/>
          </a:stretch>
        </p:blipFill>
        <p:spPr>
          <a:xfrm>
            <a:off x="-500098" y="0"/>
            <a:ext cx="10929982" cy="6858000"/>
          </a:xfrm>
          <a:prstGeom prst="rect">
            <a:avLst/>
          </a:prstGeom>
        </p:spPr>
      </p:pic>
      <p:sp>
        <p:nvSpPr>
          <p:cNvPr id="2" name="Заголовок 1"/>
          <p:cNvSpPr>
            <a:spLocks noGrp="1"/>
          </p:cNvSpPr>
          <p:nvPr>
            <p:ph type="title"/>
          </p:nvPr>
        </p:nvSpPr>
        <p:spPr/>
        <p:txBody>
          <a:bodyPr/>
          <a:lstStyle/>
          <a:p>
            <a:r>
              <a:rPr lang="uk-UA" b="1" i="1" dirty="0" smtClean="0">
                <a:solidFill>
                  <a:schemeClr val="bg1"/>
                </a:solidFill>
                <a:effectLst>
                  <a:outerShdw blurRad="38100" dist="38100" dir="2700000" algn="tl">
                    <a:srgbClr val="000000">
                      <a:alpha val="43137"/>
                    </a:srgbClr>
                  </a:outerShdw>
                </a:effectLst>
              </a:rPr>
              <a:t>Що </a:t>
            </a:r>
            <a:r>
              <a:rPr lang="uk-UA" b="1" i="1" dirty="0">
                <a:solidFill>
                  <a:schemeClr val="bg1"/>
                </a:solidFill>
                <a:effectLst>
                  <a:outerShdw blurRad="38100" dist="38100" dir="2700000" algn="tl">
                    <a:srgbClr val="000000">
                      <a:alpha val="43137"/>
                    </a:srgbClr>
                  </a:outerShdw>
                </a:effectLst>
              </a:rPr>
              <a:t>т</a:t>
            </a:r>
            <a:r>
              <a:rPr lang="uk-UA" b="1" i="1" dirty="0" smtClean="0">
                <a:solidFill>
                  <a:schemeClr val="bg1"/>
                </a:solidFill>
                <a:effectLst>
                  <a:outerShdw blurRad="38100" dist="38100" dir="2700000" algn="tl">
                    <a:srgbClr val="000000">
                      <a:alpha val="43137"/>
                    </a:srgbClr>
                  </a:outerShdw>
                </a:effectLst>
              </a:rPr>
              <a:t>аке магнітне поле?</a:t>
            </a:r>
            <a:endParaRPr lang="ru-RU" b="1" i="1"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214282" y="1357298"/>
            <a:ext cx="8786874" cy="5072099"/>
          </a:xfrm>
          <a:prstGeom prst="rect">
            <a:avLst/>
          </a:prstGeom>
          <a:noFill/>
        </p:spPr>
        <p:txBody>
          <a:bodyPr wrap="square" rtlCol="0">
            <a:spAutoFit/>
          </a:bodyPr>
          <a:lstStyle/>
          <a:p>
            <a:r>
              <a:rPr lang="uk-UA" sz="2400" dirty="0" smtClean="0">
                <a:solidFill>
                  <a:schemeClr val="accent6">
                    <a:lumMod val="60000"/>
                    <a:lumOff val="40000"/>
                  </a:schemeClr>
                </a:solidFill>
              </a:rPr>
              <a:t>   </a:t>
            </a:r>
            <a:r>
              <a:rPr lang="uk-UA" sz="2400" b="1" i="1" dirty="0" smtClean="0">
                <a:solidFill>
                  <a:schemeClr val="accent6">
                    <a:lumMod val="60000"/>
                    <a:lumOff val="40000"/>
                  </a:schemeClr>
                </a:solidFill>
              </a:rPr>
              <a:t>Магнітне поле </a:t>
            </a:r>
            <a:r>
              <a:rPr lang="uk-UA" sz="2400" dirty="0" smtClean="0">
                <a:solidFill>
                  <a:schemeClr val="accent6">
                    <a:lumMod val="60000"/>
                    <a:lumOff val="40000"/>
                  </a:schemeClr>
                </a:solidFill>
              </a:rPr>
              <a:t>– складова частина, “ електромагнітного поля ”, що є окремим видом матерії. Особливість магнітного поля проявляється в його механічному діянні лише на рухомі електричні заряди або на тіла, які мають магнітний момент, незалежно від того, рухаються вони чи ні. Джерелами магнітного поля є рухомі електричні заряди, наприклад, струм у провідниках. Магнітне поле пов’язане з електричним полем. Цей зв’язок проявляється в тому, що при зміні одного з них виникає друге. Магнітне поле, що існують навколо магнічених тіл, в тому числі й магнітів, спричиняються рухом електричних частинок, з яких складаються тіла. Основними характеристиками магнітного поля є вектор напруженості  в заданій точці поля та вектор магнітної індукції . </a:t>
            </a:r>
            <a:endParaRPr lang="uk-UA" sz="24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2" name="Заголовок 1"/>
          <p:cNvSpPr>
            <a:spLocks noGrp="1"/>
          </p:cNvSpPr>
          <p:nvPr>
            <p:ph type="title"/>
          </p:nvPr>
        </p:nvSpPr>
        <p:spPr>
          <a:xfrm>
            <a:off x="0" y="142852"/>
            <a:ext cx="8929718" cy="1143000"/>
          </a:xfrm>
        </p:spPr>
        <p:txBody>
          <a:bodyPr>
            <a:noAutofit/>
          </a:bodyPr>
          <a:lstStyle/>
          <a:p>
            <a:r>
              <a:rPr lang="uk-UA" b="1" i="1" dirty="0" smtClean="0">
                <a:solidFill>
                  <a:schemeClr val="bg1"/>
                </a:solidFill>
                <a:effectLst>
                  <a:outerShdw blurRad="38100" dist="38100" dir="2700000" algn="tl">
                    <a:srgbClr val="000000">
                      <a:alpha val="43137"/>
                    </a:srgbClr>
                  </a:outerShdw>
                </a:effectLst>
              </a:rPr>
              <a:t>Вплив магнітного поля на рослини</a:t>
            </a:r>
            <a:endParaRPr lang="ru-RU" b="1" i="1" dirty="0">
              <a:solidFill>
                <a:schemeClr val="bg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285784" y="1357298"/>
            <a:ext cx="10001288" cy="5286412"/>
          </a:xfrm>
        </p:spPr>
        <p:txBody>
          <a:bodyPr>
            <a:normAutofit fontScale="47500" lnSpcReduction="20000"/>
          </a:bodyPr>
          <a:lstStyle/>
          <a:p>
            <a:pPr>
              <a:buNone/>
            </a:pPr>
            <a:r>
              <a:rPr lang="uk-UA" dirty="0" smtClean="0">
                <a:solidFill>
                  <a:schemeClr val="accent6">
                    <a:lumMod val="60000"/>
                    <a:lumOff val="40000"/>
                  </a:schemeClr>
                </a:solidFill>
              </a:rPr>
              <a:t>        </a:t>
            </a:r>
            <a:r>
              <a:rPr lang="uk-UA" sz="4400" dirty="0" smtClean="0">
                <a:solidFill>
                  <a:schemeClr val="accent6">
                    <a:lumMod val="60000"/>
                    <a:lumOff val="40000"/>
                  </a:schemeClr>
                </a:solidFill>
              </a:rPr>
              <a:t>  </a:t>
            </a:r>
            <a:r>
              <a:rPr lang="uk-UA" sz="5100" dirty="0" smtClean="0">
                <a:solidFill>
                  <a:schemeClr val="accent6">
                    <a:lumMod val="60000"/>
                    <a:lumOff val="40000"/>
                  </a:schemeClr>
                </a:solidFill>
              </a:rPr>
              <a:t>Магнітні сили підвищують урожай. Так, помідори, вирощені в штучному магнітному полі, дозрівають швидше і дають більше плодів. Ученим треба ще багато зробити, щоб добре вивчити загадки взаємодії магнітного поля і рослин.</a:t>
            </a:r>
            <a:br>
              <a:rPr lang="uk-UA" sz="5100" dirty="0" smtClean="0">
                <a:solidFill>
                  <a:schemeClr val="accent6">
                    <a:lumMod val="60000"/>
                    <a:lumOff val="40000"/>
                  </a:schemeClr>
                </a:solidFill>
              </a:rPr>
            </a:br>
            <a:r>
              <a:rPr lang="uk-UA" sz="5100" dirty="0" smtClean="0">
                <a:solidFill>
                  <a:schemeClr val="accent6">
                    <a:lumMod val="60000"/>
                    <a:lumOff val="40000"/>
                  </a:schemeClr>
                </a:solidFill>
              </a:rPr>
              <a:t/>
            </a:r>
            <a:br>
              <a:rPr lang="uk-UA" sz="5100" dirty="0" smtClean="0">
                <a:solidFill>
                  <a:schemeClr val="accent6">
                    <a:lumMod val="60000"/>
                    <a:lumOff val="40000"/>
                  </a:schemeClr>
                </a:solidFill>
              </a:rPr>
            </a:br>
            <a:r>
              <a:rPr lang="uk-UA" sz="5100" dirty="0" smtClean="0">
                <a:solidFill>
                  <a:schemeClr val="accent6">
                    <a:lumMod val="60000"/>
                    <a:lumOff val="40000"/>
                  </a:schemeClr>
                </a:solidFill>
              </a:rPr>
              <a:t>   У результаті багаторічних спостережень канадські вчені </a:t>
            </a:r>
            <a:r>
              <a:rPr lang="uk-UA" sz="5100" dirty="0" err="1" smtClean="0">
                <a:solidFill>
                  <a:schemeClr val="accent6">
                    <a:lumMod val="60000"/>
                    <a:lumOff val="40000"/>
                  </a:schemeClr>
                </a:solidFill>
              </a:rPr>
              <a:t>–біологи</a:t>
            </a:r>
            <a:r>
              <a:rPr lang="uk-UA" sz="5100" dirty="0" smtClean="0">
                <a:solidFill>
                  <a:schemeClr val="accent6">
                    <a:lumMod val="60000"/>
                    <a:lumOff val="40000"/>
                  </a:schemeClr>
                </a:solidFill>
              </a:rPr>
              <a:t> прийшли до висновку, що пшениця, посіяна в напрямі схід-захід росте краще і дає більший врожай, ніж посіяна в напрямі північ-південь. Це явище канадські вчені пояснюють чутливість рослин до магнітного поля Землі. Поле електромагнітів використовують для очищення насіння культурних сільськогосподарських рослин від насіння бур’янів. Для цього все насіння зміщують з дрібним залізним порошком, який прилягає до насіння бур’янів і не прилягає до гладенької поверхні насіння культурних рослин. Коли суміш насіння проходить повз електромагніт, то насіння бур’янів притягується до електромагніту і таким чином відокремлюється від насіння культурних рослин.</a:t>
            </a:r>
            <a:endParaRPr lang="uk-UA" sz="51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5237-1920x1200.jpg"/>
          <p:cNvPicPr>
            <a:picLocks noGrp="1" noChangeAspect="1"/>
          </p:cNvPicPr>
          <p:nvPr>
            <p:ph idx="1"/>
          </p:nvPr>
        </p:nvPicPr>
        <p:blipFill>
          <a:blip r:embed="rId2"/>
          <a:stretch>
            <a:fillRect/>
          </a:stretch>
        </p:blipFill>
        <p:spPr>
          <a:xfrm>
            <a:off x="-428660" y="0"/>
            <a:ext cx="11001420" cy="6875887"/>
          </a:xfrm>
          <a:prstGeom prst="rect">
            <a:avLst/>
          </a:prstGeom>
        </p:spPr>
      </p:pic>
      <p:sp>
        <p:nvSpPr>
          <p:cNvPr id="2" name="Заголовок 1"/>
          <p:cNvSpPr>
            <a:spLocks noGrp="1"/>
          </p:cNvSpPr>
          <p:nvPr>
            <p:ph type="title"/>
          </p:nvPr>
        </p:nvSpPr>
        <p:spPr>
          <a:xfrm>
            <a:off x="0" y="274638"/>
            <a:ext cx="8929718" cy="1143000"/>
          </a:xfrm>
        </p:spPr>
        <p:txBody>
          <a:bodyPr>
            <a:noAutofit/>
          </a:bodyPr>
          <a:lstStyle/>
          <a:p>
            <a:r>
              <a:rPr lang="uk-UA" b="1" i="1" dirty="0" smtClean="0">
                <a:solidFill>
                  <a:schemeClr val="bg1"/>
                </a:solidFill>
                <a:effectLst>
                  <a:outerShdw blurRad="38100" dist="38100" dir="2700000" algn="tl">
                    <a:srgbClr val="000000">
                      <a:alpha val="43137"/>
                    </a:srgbClr>
                  </a:outerShdw>
                </a:effectLst>
              </a:rPr>
              <a:t>Вплив магнітного поля на людину</a:t>
            </a:r>
            <a:endParaRPr lang="ru-RU" b="1" i="1"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357158" y="1571612"/>
            <a:ext cx="7929618" cy="4524315"/>
          </a:xfrm>
          <a:prstGeom prst="rect">
            <a:avLst/>
          </a:prstGeom>
          <a:noFill/>
        </p:spPr>
        <p:txBody>
          <a:bodyPr wrap="square" rtlCol="0">
            <a:spAutoFit/>
          </a:bodyPr>
          <a:lstStyle/>
          <a:p>
            <a:r>
              <a:rPr lang="uk-UA" sz="2400" dirty="0" smtClean="0">
                <a:solidFill>
                  <a:schemeClr val="accent6">
                    <a:lumMod val="60000"/>
                    <a:lumOff val="40000"/>
                  </a:schemeClr>
                </a:solidFill>
              </a:rPr>
              <a:t>   В людей, які зазнали тривалої дії магнітного поля, помічено цілий ряд порушень: головний біль, </a:t>
            </a:r>
            <a:r>
              <a:rPr lang="uk-UA" sz="2400" dirty="0" err="1" smtClean="0">
                <a:solidFill>
                  <a:schemeClr val="accent6">
                    <a:lumMod val="60000"/>
                    <a:lumOff val="40000"/>
                  </a:schemeClr>
                </a:solidFill>
              </a:rPr>
              <a:t>біль</a:t>
            </a:r>
            <a:r>
              <a:rPr lang="uk-UA" sz="2400" dirty="0" smtClean="0">
                <a:solidFill>
                  <a:schemeClr val="accent6">
                    <a:lumMod val="60000"/>
                    <a:lumOff val="40000"/>
                  </a:schemeClr>
                </a:solidFill>
              </a:rPr>
              <a:t> у ділянці серця, швидка втомлюваність, зниження апетиту, безсоння.</a:t>
            </a:r>
            <a:br>
              <a:rPr lang="uk-UA" sz="2400" dirty="0" smtClean="0">
                <a:solidFill>
                  <a:schemeClr val="accent6">
                    <a:lumMod val="60000"/>
                    <a:lumOff val="40000"/>
                  </a:schemeClr>
                </a:solidFill>
              </a:rPr>
            </a:br>
            <a:r>
              <a:rPr lang="uk-UA" sz="2400" dirty="0" smtClean="0">
                <a:solidFill>
                  <a:schemeClr val="accent6">
                    <a:lumMod val="60000"/>
                    <a:lumOff val="40000"/>
                  </a:schemeClr>
                </a:solidFill>
              </a:rPr>
              <a:t>   Є випадки, коли хворі люди сприймають електромагнітні випромінювання як звуки. Навіть у психічно здорових людей електромагнітні випромінювання здатні викликати звукові сприйняття. Якщо спрямувати пучок радіохвиль на скроневу ділянку мозку, то навіть у глухого нерідко виникає виразне відчуття шуму.</a:t>
            </a:r>
            <a:br>
              <a:rPr lang="uk-UA" sz="2400" dirty="0" smtClean="0">
                <a:solidFill>
                  <a:schemeClr val="accent6">
                    <a:lumMod val="60000"/>
                    <a:lumOff val="40000"/>
                  </a:schemeClr>
                </a:solidFill>
              </a:rPr>
            </a:br>
            <a:r>
              <a:rPr lang="uk-UA" sz="2400" dirty="0" smtClean="0">
                <a:solidFill>
                  <a:schemeClr val="accent6">
                    <a:lumMod val="60000"/>
                    <a:lumOff val="40000"/>
                  </a:schemeClr>
                </a:solidFill>
              </a:rPr>
              <a:t>   А коли людину загіпнотизувати, то магніт здатний викликати і здорові галюцинації.</a:t>
            </a:r>
            <a:endParaRPr lang="uk-UA" sz="24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2" name="Заголовок 1"/>
          <p:cNvSpPr>
            <a:spLocks noGrp="1"/>
          </p:cNvSpPr>
          <p:nvPr>
            <p:ph type="title"/>
          </p:nvPr>
        </p:nvSpPr>
        <p:spPr>
          <a:xfrm>
            <a:off x="0" y="357166"/>
            <a:ext cx="8858312" cy="1143000"/>
          </a:xfrm>
        </p:spPr>
        <p:txBody>
          <a:bodyPr>
            <a:noAutofit/>
          </a:bodyPr>
          <a:lstStyle/>
          <a:p>
            <a:r>
              <a:rPr lang="uk-UA" b="1" i="1" dirty="0" smtClean="0">
                <a:solidFill>
                  <a:schemeClr val="bg1"/>
                </a:solidFill>
                <a:effectLst>
                  <a:outerShdw blurRad="38100" dist="38100" dir="2700000" algn="tl">
                    <a:srgbClr val="000000">
                      <a:alpha val="43137"/>
                    </a:srgbClr>
                  </a:outerShdw>
                </a:effectLst>
              </a:rPr>
              <a:t>Вплив магнітного поля </a:t>
            </a:r>
            <a:br>
              <a:rPr lang="uk-UA" b="1" i="1" dirty="0" smtClean="0">
                <a:solidFill>
                  <a:schemeClr val="bg1"/>
                </a:solidFill>
                <a:effectLst>
                  <a:outerShdw blurRad="38100" dist="38100" dir="2700000" algn="tl">
                    <a:srgbClr val="000000">
                      <a:alpha val="43137"/>
                    </a:srgbClr>
                  </a:outerShdw>
                </a:effectLst>
              </a:rPr>
            </a:br>
            <a:r>
              <a:rPr lang="uk-UA" b="1" i="1" dirty="0" smtClean="0">
                <a:solidFill>
                  <a:schemeClr val="bg1"/>
                </a:solidFill>
                <a:effectLst>
                  <a:outerShdw blurRad="38100" dist="38100" dir="2700000" algn="tl">
                    <a:srgbClr val="000000">
                      <a:alpha val="43137"/>
                    </a:srgbClr>
                  </a:outerShdw>
                </a:effectLst>
              </a:rPr>
              <a:t>на тварин</a:t>
            </a:r>
            <a:endParaRPr lang="ru-RU" b="1" i="1" dirty="0">
              <a:solidFill>
                <a:schemeClr val="bg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428596" y="1785926"/>
            <a:ext cx="8229600" cy="4525963"/>
          </a:xfrm>
        </p:spPr>
        <p:txBody>
          <a:bodyPr>
            <a:normAutofit/>
          </a:bodyPr>
          <a:lstStyle/>
          <a:p>
            <a:pPr>
              <a:buNone/>
            </a:pPr>
            <a:r>
              <a:rPr lang="ru-RU" sz="2400" dirty="0" smtClean="0">
                <a:solidFill>
                  <a:schemeClr val="accent6">
                    <a:lumMod val="60000"/>
                    <a:lumOff val="40000"/>
                  </a:schemeClr>
                </a:solidFill>
              </a:rPr>
              <a:t>        </a:t>
            </a:r>
            <a:r>
              <a:rPr lang="uk-UA" sz="2800" dirty="0" smtClean="0">
                <a:solidFill>
                  <a:schemeClr val="accent6">
                    <a:lumMod val="60000"/>
                    <a:lumOff val="40000"/>
                  </a:schemeClr>
                </a:solidFill>
              </a:rPr>
              <a:t>До магнітних полів чутливі комахи. В земному полі орієнтуються молюски, черв’яки, і навіть водорості. На початку чи наприкінці польоту жуки, бджоли та інші комахи віддають перевагу напрямку північ-південь чи захід-схід. Магніточутливими виявилися і птахи, і тварини.</a:t>
            </a:r>
            <a:endParaRPr lang="uk-UA" sz="28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2" name="Заголовок 1"/>
          <p:cNvSpPr>
            <a:spLocks noGrp="1"/>
          </p:cNvSpPr>
          <p:nvPr>
            <p:ph type="title"/>
          </p:nvPr>
        </p:nvSpPr>
        <p:spPr/>
        <p:txBody>
          <a:bodyPr>
            <a:noAutofit/>
          </a:bodyPr>
          <a:lstStyle/>
          <a:p>
            <a:r>
              <a:rPr lang="uk-UA" b="1" i="1" dirty="0" smtClean="0">
                <a:solidFill>
                  <a:schemeClr val="bg1"/>
                </a:solidFill>
                <a:effectLst>
                  <a:outerShdw blurRad="38100" dist="38100" dir="2700000" algn="tl">
                    <a:srgbClr val="000000">
                      <a:alpha val="43137"/>
                    </a:srgbClr>
                  </a:outerShdw>
                </a:effectLst>
              </a:rPr>
              <a:t>Як живі істоти сприймають невидиме напруження?</a:t>
            </a:r>
            <a:endParaRPr lang="ru-RU" b="1" i="1" dirty="0">
              <a:solidFill>
                <a:schemeClr val="bg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0" y="1857364"/>
            <a:ext cx="8658196" cy="4525963"/>
          </a:xfrm>
        </p:spPr>
        <p:txBody>
          <a:bodyPr>
            <a:normAutofit/>
          </a:bodyPr>
          <a:lstStyle/>
          <a:p>
            <a:pPr>
              <a:buNone/>
            </a:pPr>
            <a:r>
              <a:rPr lang="uk-UA" sz="2800" dirty="0" smtClean="0">
                <a:solidFill>
                  <a:schemeClr val="accent6">
                    <a:lumMod val="60000"/>
                    <a:lumOff val="40000"/>
                  </a:schemeClr>
                </a:solidFill>
              </a:rPr>
              <a:t>       Магнітні сигнали сприймаються безпосередньо мозком. Магнітне поле впливає на обмін речовин нервової тканини, і реакція виникає в усіх відділах, але найінтенсивнішою вона є в гіпоталамусі і в корі головного мозку. Ці відділи мозку </a:t>
            </a:r>
            <a:r>
              <a:rPr lang="uk-UA" sz="2800" dirty="0" err="1" smtClean="0">
                <a:solidFill>
                  <a:schemeClr val="accent6">
                    <a:lumMod val="60000"/>
                    <a:lumOff val="40000"/>
                  </a:schemeClr>
                </a:solidFill>
              </a:rPr>
              <a:t>найчутливіші</a:t>
            </a:r>
            <a:r>
              <a:rPr lang="uk-UA" sz="2800" dirty="0" smtClean="0">
                <a:solidFill>
                  <a:schemeClr val="accent6">
                    <a:lumMod val="60000"/>
                    <a:lumOff val="40000"/>
                  </a:schemeClr>
                </a:solidFill>
              </a:rPr>
              <a:t> до його зміни. Отже, в перші моменти магнітне поле впливає передусім на функції центральної нервової системи, а пізніше, можливо, його дія позначиться і на роботі інших органів, клітин, які також відзначаються високим рівнем обміну речовин.</a:t>
            </a:r>
            <a:endParaRPr lang="uk-UA" sz="28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2" name="Заголовок 1"/>
          <p:cNvSpPr>
            <a:spLocks noGrp="1"/>
          </p:cNvSpPr>
          <p:nvPr>
            <p:ph type="title"/>
          </p:nvPr>
        </p:nvSpPr>
        <p:spPr>
          <a:xfrm>
            <a:off x="0" y="274638"/>
            <a:ext cx="8686800" cy="1143000"/>
          </a:xfrm>
        </p:spPr>
        <p:txBody>
          <a:bodyPr>
            <a:noAutofit/>
          </a:bodyPr>
          <a:lstStyle/>
          <a:p>
            <a:r>
              <a:rPr lang="uk-UA" b="1" i="1" dirty="0" smtClean="0">
                <a:solidFill>
                  <a:schemeClr val="bg1"/>
                </a:solidFill>
              </a:rPr>
              <a:t>Використання магнітного поля в металургії</a:t>
            </a:r>
            <a:endParaRPr lang="ru-RU" b="1" i="1" dirty="0">
              <a:solidFill>
                <a:schemeClr val="bg1"/>
              </a:solidFill>
            </a:endParaRPr>
          </a:p>
        </p:txBody>
      </p:sp>
      <p:sp>
        <p:nvSpPr>
          <p:cNvPr id="6" name="Содержимое 5"/>
          <p:cNvSpPr>
            <a:spLocks noGrp="1"/>
          </p:cNvSpPr>
          <p:nvPr>
            <p:ph idx="1"/>
          </p:nvPr>
        </p:nvSpPr>
        <p:spPr>
          <a:xfrm>
            <a:off x="0" y="2000240"/>
            <a:ext cx="8229600" cy="4154984"/>
          </a:xfrm>
          <a:prstGeom prst="rect">
            <a:avLst/>
          </a:prstGeom>
        </p:spPr>
        <p:txBody>
          <a:bodyPr wrap="square">
            <a:spAutoFit/>
          </a:bodyPr>
          <a:lstStyle/>
          <a:p>
            <a:pPr>
              <a:buNone/>
            </a:pPr>
            <a:r>
              <a:rPr lang="uk-UA" sz="2400" dirty="0" smtClean="0">
                <a:solidFill>
                  <a:schemeClr val="accent6">
                    <a:lumMod val="60000"/>
                    <a:lumOff val="40000"/>
                  </a:schemeClr>
                </a:solidFill>
              </a:rPr>
              <a:t>        У нашій країні є металургійні заводи де використовують електромагнітні насоси. Залежно від напряму дії магнітного поля насоси перекачують рідкий метан або, коли потрібно, гальмують його надходження, регулюють витрату. Раніше все це робилося тільки за допомогою ковшів. Новий спосіб полегшує транспортування рідкого метану. Експерименти, проведені в лабораторних умовах, а потім на Єнакіївському металургійному заводі, показали, що при безперервному пропусканні ливарного чавуну через магнітне поле значно прискорюється очищення метану від зайвої сірки. </a:t>
            </a:r>
            <a:endParaRPr lang="uk-UA" sz="24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3" name="Содержимое 2"/>
          <p:cNvSpPr>
            <a:spLocks noGrp="1"/>
          </p:cNvSpPr>
          <p:nvPr>
            <p:ph idx="1"/>
          </p:nvPr>
        </p:nvSpPr>
        <p:spPr>
          <a:xfrm>
            <a:off x="0" y="714356"/>
            <a:ext cx="8715436" cy="5472114"/>
          </a:xfrm>
        </p:spPr>
        <p:txBody>
          <a:bodyPr>
            <a:noAutofit/>
          </a:bodyPr>
          <a:lstStyle/>
          <a:p>
            <a:pPr>
              <a:buNone/>
            </a:pPr>
            <a:r>
              <a:rPr lang="uk-UA" sz="2400" dirty="0" smtClean="0">
                <a:solidFill>
                  <a:schemeClr val="accent6">
                    <a:lumMod val="60000"/>
                    <a:lumOff val="40000"/>
                  </a:schemeClr>
                </a:solidFill>
              </a:rPr>
              <a:t>         Інколи магнітне поле приходить на допомогу силі тяжіння. Так, консервні бляшанки для перевірки герметичності занурюють у ванну з водою. Звичайний транспортер для цього не придатний: бляшанки відриваються від нього і спливають. Якщо транспортер зробити з пластин нержавіючої сталі і </a:t>
            </a:r>
            <a:r>
              <a:rPr lang="uk-UA" sz="2400" dirty="0" err="1" smtClean="0">
                <a:solidFill>
                  <a:schemeClr val="accent6">
                    <a:lumMod val="60000"/>
                    <a:lumOff val="40000"/>
                  </a:schemeClr>
                </a:solidFill>
              </a:rPr>
              <a:t>поліетити</a:t>
            </a:r>
            <a:r>
              <a:rPr lang="uk-UA" sz="2400" dirty="0" smtClean="0">
                <a:solidFill>
                  <a:schemeClr val="accent6">
                    <a:lumMod val="60000"/>
                    <a:lumOff val="40000"/>
                  </a:schemeClr>
                </a:solidFill>
              </a:rPr>
              <a:t> в поле сильних магнітів, то консервні бляшанки притягуватимуться до транспортера. Звичайна вода, якщо її пропустити через магнітне поле, змінює свої властивості. Вона не утворює напилку на стінках, посудини. Це явище використовують у парових котлах для зменшення накипу на його стінка. Наша планета як відомо „ купається ” в гігантському магнітному полі. Магнітний панцер захищає її від бомбардування космічних частинок. Але це поле впливає на земні процеси, наприклад, на рослини.</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5237-1920x1200.jpg"/>
          <p:cNvPicPr>
            <a:picLocks noChangeAspect="1"/>
          </p:cNvPicPr>
          <p:nvPr/>
        </p:nvPicPr>
        <p:blipFill>
          <a:blip r:embed="rId2"/>
          <a:stretch>
            <a:fillRect/>
          </a:stretch>
        </p:blipFill>
        <p:spPr>
          <a:xfrm>
            <a:off x="-428660" y="0"/>
            <a:ext cx="11001420" cy="6875887"/>
          </a:xfrm>
          <a:prstGeom prst="rect">
            <a:avLst/>
          </a:prstGeom>
        </p:spPr>
      </p:pic>
      <p:sp>
        <p:nvSpPr>
          <p:cNvPr id="2" name="Заголовок 1"/>
          <p:cNvSpPr>
            <a:spLocks noGrp="1"/>
          </p:cNvSpPr>
          <p:nvPr>
            <p:ph type="title"/>
          </p:nvPr>
        </p:nvSpPr>
        <p:spPr>
          <a:xfrm>
            <a:off x="-214346" y="274638"/>
            <a:ext cx="9358346" cy="1143000"/>
          </a:xfrm>
        </p:spPr>
        <p:txBody>
          <a:bodyPr>
            <a:normAutofit fontScale="90000"/>
          </a:bodyPr>
          <a:lstStyle/>
          <a:p>
            <a:r>
              <a:rPr lang="uk-UA" b="1" i="1" dirty="0" smtClean="0">
                <a:solidFill>
                  <a:schemeClr val="bg1"/>
                </a:solidFill>
              </a:rPr>
              <a:t>Використання магнітного поля в медицині</a:t>
            </a:r>
            <a:endParaRPr lang="ru-RU" dirty="0"/>
          </a:p>
        </p:txBody>
      </p:sp>
      <p:sp>
        <p:nvSpPr>
          <p:cNvPr id="3" name="Содержимое 2"/>
          <p:cNvSpPr>
            <a:spLocks noGrp="1"/>
          </p:cNvSpPr>
          <p:nvPr>
            <p:ph idx="1"/>
          </p:nvPr>
        </p:nvSpPr>
        <p:spPr>
          <a:xfrm>
            <a:off x="0" y="1785926"/>
            <a:ext cx="8817176" cy="4686320"/>
          </a:xfrm>
        </p:spPr>
        <p:txBody>
          <a:bodyPr>
            <a:normAutofit lnSpcReduction="10000"/>
          </a:bodyPr>
          <a:lstStyle/>
          <a:p>
            <a:pPr>
              <a:buNone/>
            </a:pPr>
            <a:r>
              <a:rPr lang="uk-UA" sz="2400" dirty="0" smtClean="0">
                <a:solidFill>
                  <a:schemeClr val="accent6">
                    <a:lumMod val="60000"/>
                    <a:lumOff val="40000"/>
                  </a:schemeClr>
                </a:solidFill>
              </a:rPr>
              <a:t>        Магнітне поле використовується у медицині для виймання дрібненьких кусочків заліза, що потрапить в око, або осколків від розриву снаряду чи гранати, які застряли недалеко від поверхні тіла. Магнітне поле широко використовується також для лікування ряду захворювань. Вам, певно, доводиться чути про такі апарати як ВЧ, УВЧ, рентген та інші, що створюють магнітне поле.</a:t>
            </a:r>
            <a:r>
              <a:rPr lang="ru-RU" sz="2400" dirty="0"/>
              <a:t> </a:t>
            </a:r>
            <a:r>
              <a:rPr lang="uk-UA" sz="2400" dirty="0" smtClean="0">
                <a:solidFill>
                  <a:schemeClr val="accent6">
                    <a:lumMod val="60000"/>
                    <a:lumOff val="40000"/>
                  </a:schemeClr>
                </a:solidFill>
              </a:rPr>
              <a:t>Коли в людини раптово зупинилося серце, масаж часто примушує його знову забитися.</a:t>
            </a:r>
          </a:p>
          <a:p>
            <a:pPr>
              <a:buNone/>
            </a:pPr>
            <a:r>
              <a:rPr lang="ru-RU" sz="2400" dirty="0" smtClean="0"/>
              <a:t>         </a:t>
            </a:r>
            <a:r>
              <a:rPr lang="uk-UA" sz="2400" dirty="0" smtClean="0">
                <a:solidFill>
                  <a:schemeClr val="accent6">
                    <a:lumMod val="60000"/>
                    <a:lumOff val="40000"/>
                  </a:schemeClr>
                </a:solidFill>
              </a:rPr>
              <a:t>За допомогою магнітного поля дослідники примушували серце собаки битися протягом чотирьох годин. Можливо, настане такий час, коли магнітне поле є допомагатиме хірургові лікувати серце.</a:t>
            </a:r>
            <a:r>
              <a:rPr lang="ru-RU" sz="2400" dirty="0" smtClean="0"/>
              <a:t/>
            </a:r>
            <a:br>
              <a:rPr lang="ru-RU" sz="2400" dirty="0" smtClean="0"/>
            </a:br>
            <a:endParaRPr lang="uk-UA" sz="24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718</Words>
  <Application>Microsoft Office PowerPoint</Application>
  <PresentationFormat>Экран (4:3)</PresentationFormat>
  <Paragraphs>21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Вплив магнітного поля на живі організми</vt:lpstr>
      <vt:lpstr>Що таке магнітне поле?</vt:lpstr>
      <vt:lpstr>Вплив магнітного поля на рослини</vt:lpstr>
      <vt:lpstr>Вплив магнітного поля на людину</vt:lpstr>
      <vt:lpstr>Вплив магнітного поля  на тварин</vt:lpstr>
      <vt:lpstr>Як живі істоти сприймають невидиме напруження?</vt:lpstr>
      <vt:lpstr>Використання магнітного поля в металургії</vt:lpstr>
      <vt:lpstr>Слайд 8</vt:lpstr>
      <vt:lpstr>Використання магнітного поля в медицині</vt:lpstr>
      <vt:lpstr>Слайд 10</vt:lpstr>
      <vt:lpstr>Дякую за увагу!</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Вплив магнітного поля на живі організми</dc:title>
  <dc:creator>home</dc:creator>
  <cp:lastModifiedBy>home</cp:lastModifiedBy>
  <cp:revision>6</cp:revision>
  <dcterms:created xsi:type="dcterms:W3CDTF">2013-10-23T16:46:06Z</dcterms:created>
  <dcterms:modified xsi:type="dcterms:W3CDTF">2013-10-23T17:36:59Z</dcterms:modified>
</cp:coreProperties>
</file>