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63" r:id="rId3"/>
    <p:sldId id="264" r:id="rId4"/>
    <p:sldId id="265" r:id="rId5"/>
    <p:sldId id="277" r:id="rId6"/>
    <p:sldId id="257" r:id="rId7"/>
    <p:sldId id="266" r:id="rId8"/>
    <p:sldId id="267" r:id="rId9"/>
    <p:sldId id="270" r:id="rId10"/>
    <p:sldId id="272" r:id="rId11"/>
    <p:sldId id="271" r:id="rId12"/>
    <p:sldId id="276" r:id="rId13"/>
    <p:sldId id="268" r:id="rId14"/>
    <p:sldId id="269" r:id="rId15"/>
    <p:sldId id="273" r:id="rId16"/>
    <p:sldId id="274" r:id="rId17"/>
    <p:sldId id="260" r:id="rId18"/>
    <p:sldId id="275" r:id="rId19"/>
    <p:sldId id="26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21" autoAdjust="0"/>
  </p:normalViewPr>
  <p:slideViewPr>
    <p:cSldViewPr>
      <p:cViewPr varScale="1">
        <p:scale>
          <a:sx n="103" d="100"/>
          <a:sy n="103" d="100"/>
        </p:scale>
        <p:origin x="-1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35844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45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46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47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35849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0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1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2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53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4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5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56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35858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59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0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1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35863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4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5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66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69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0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35872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73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74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75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35885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86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87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88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35890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1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2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3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35895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6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7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98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899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0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1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2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3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4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5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06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35908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09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10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11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12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3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4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5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6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7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8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19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0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1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2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3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4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5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6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7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8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29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0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1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2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3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4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5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6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7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8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39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35941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2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3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44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45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6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7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8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49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50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4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35952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3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4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5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35957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8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59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0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35962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3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4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5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35967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8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69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70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71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2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3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4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5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6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7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8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79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0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1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2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3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4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5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86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8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35988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89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90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91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5992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3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4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5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6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997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35999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000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001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002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003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04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05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06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172"/>
            <p:cNvGrpSpPr>
              <a:grpSpLocks/>
            </p:cNvGrpSpPr>
            <p:nvPr/>
          </p:nvGrpSpPr>
          <p:grpSpPr bwMode="auto">
            <a:xfrm>
              <a:off x="240" y="1200"/>
              <a:ext cx="1145" cy="512"/>
              <a:chOff x="108" y="129"/>
              <a:chExt cx="1145" cy="512"/>
            </a:xfrm>
          </p:grpSpPr>
          <p:sp>
            <p:nvSpPr>
              <p:cNvPr id="36013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4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175"/>
            <p:cNvGrpSpPr>
              <a:grpSpLocks/>
            </p:cNvGrpSpPr>
            <p:nvPr userDrawn="1"/>
          </p:nvGrpSpPr>
          <p:grpSpPr bwMode="auto">
            <a:xfrm flipV="1">
              <a:off x="0" y="4063"/>
              <a:ext cx="5760" cy="257"/>
              <a:chOff x="0" y="0"/>
              <a:chExt cx="5762" cy="305"/>
            </a:xfrm>
          </p:grpSpPr>
          <p:sp>
            <p:nvSpPr>
              <p:cNvPr id="36016" name="Freeform 176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7" name="Freeform 177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8" name="Freeform 178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19" name="Freeform 179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0" name="Freeform 180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1" name="Freeform 181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2" name="Freeform 182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3" name="Freeform 183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4" name="Freeform 184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5" name="Freeform 185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6" name="Freeform 186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7" name="Freeform 187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8" name="Freeform 188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29" name="Freeform 189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0" name="Freeform 190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1" name="Freeform 191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2" name="Freeform 192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" name="Group 193"/>
            <p:cNvGrpSpPr>
              <a:grpSpLocks/>
            </p:cNvGrpSpPr>
            <p:nvPr/>
          </p:nvGrpSpPr>
          <p:grpSpPr bwMode="auto">
            <a:xfrm flipH="1" flipV="1">
              <a:off x="4368" y="1872"/>
              <a:ext cx="1145" cy="512"/>
              <a:chOff x="204" y="225"/>
              <a:chExt cx="1145" cy="512"/>
            </a:xfrm>
          </p:grpSpPr>
          <p:sp>
            <p:nvSpPr>
              <p:cNvPr id="36034" name="Freeform 194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035" name="Freeform 195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6007" name="Rectangle 167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6008" name="Rectangle 16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6009" name="Rectangle 169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36010" name="Rectangle 17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6011" name="Rectangle 17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42925"/>
            <a:ext cx="1943100" cy="56530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42925"/>
            <a:ext cx="5676900" cy="56530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4E4EF-ADC0-4C43-AC39-8ACE47F89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7F4C8-D748-42E5-B57B-850D2BD9C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7126-7495-4388-8C57-BBBB7843A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EE159-FCC3-40BE-B8AB-4210F9BA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812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6"/>
          <p:cNvGrpSpPr>
            <a:grpSpLocks/>
          </p:cNvGrpSpPr>
          <p:nvPr/>
        </p:nvGrpSpPr>
        <p:grpSpPr bwMode="auto">
          <a:xfrm>
            <a:off x="-119063" y="-104775"/>
            <a:ext cx="9394826" cy="7042150"/>
            <a:chOff x="-75" y="-66"/>
            <a:chExt cx="5918" cy="4436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-75" y="-66"/>
              <a:ext cx="5918" cy="4436"/>
              <a:chOff x="-78" y="-70"/>
              <a:chExt cx="5918" cy="4436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373" y="2671"/>
                <a:ext cx="910" cy="818"/>
                <a:chOff x="1373" y="2671"/>
                <a:chExt cx="910" cy="818"/>
              </a:xfrm>
            </p:grpSpPr>
            <p:sp>
              <p:nvSpPr>
                <p:cNvPr id="22532" name="Freeform 4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3" name="Freeform 5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4" name="Freeform 6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5" name="Freeform 7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2100" y="2253"/>
                <a:ext cx="910" cy="818"/>
                <a:chOff x="1373" y="2671"/>
                <a:chExt cx="910" cy="818"/>
              </a:xfrm>
            </p:grpSpPr>
            <p:sp>
              <p:nvSpPr>
                <p:cNvPr id="22537" name="Freeform 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8" name="Freeform 1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39" name="Freeform 1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0" name="Freeform 1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41" name="Freeform 13"/>
              <p:cNvSpPr>
                <a:spLocks/>
              </p:cNvSpPr>
              <p:nvPr/>
            </p:nvSpPr>
            <p:spPr bwMode="hidden">
              <a:xfrm>
                <a:off x="672" y="312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2" name="Freeform 14"/>
              <p:cNvSpPr>
                <a:spLocks/>
              </p:cNvSpPr>
              <p:nvPr/>
            </p:nvSpPr>
            <p:spPr bwMode="hidden">
              <a:xfrm rot="17783459">
                <a:off x="1204" y="340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3" name="Freeform 15"/>
              <p:cNvSpPr>
                <a:spLocks/>
              </p:cNvSpPr>
              <p:nvPr/>
            </p:nvSpPr>
            <p:spPr bwMode="hidden">
              <a:xfrm>
                <a:off x="771" y="351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4" name="Freeform 16"/>
              <p:cNvSpPr>
                <a:spLocks/>
              </p:cNvSpPr>
              <p:nvPr/>
            </p:nvSpPr>
            <p:spPr bwMode="hidden">
              <a:xfrm>
                <a:off x="1060" y="305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-29" y="3464"/>
                <a:ext cx="910" cy="818"/>
                <a:chOff x="1373" y="2671"/>
                <a:chExt cx="910" cy="818"/>
              </a:xfrm>
            </p:grpSpPr>
            <p:sp>
              <p:nvSpPr>
                <p:cNvPr id="22546" name="Freeform 1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7" name="Freeform 1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8" name="Freeform 2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49" name="Freeform 2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2784" y="1836"/>
                <a:ext cx="910" cy="818"/>
                <a:chOff x="1373" y="2671"/>
                <a:chExt cx="910" cy="818"/>
              </a:xfrm>
            </p:grpSpPr>
            <p:sp>
              <p:nvSpPr>
                <p:cNvPr id="22551" name="Freeform 23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2" name="Freeform 24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3" name="Freeform 25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54" name="Freeform 26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55" name="Freeform 27"/>
              <p:cNvSpPr>
                <a:spLocks/>
              </p:cNvSpPr>
              <p:nvPr/>
            </p:nvSpPr>
            <p:spPr bwMode="hidden">
              <a:xfrm>
                <a:off x="931" y="204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6" name="Freeform 28"/>
              <p:cNvSpPr>
                <a:spLocks/>
              </p:cNvSpPr>
              <p:nvPr/>
            </p:nvSpPr>
            <p:spPr bwMode="hidden">
              <a:xfrm rot="17783459">
                <a:off x="1430" y="229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7" name="Freeform 29"/>
              <p:cNvSpPr>
                <a:spLocks/>
              </p:cNvSpPr>
              <p:nvPr/>
            </p:nvSpPr>
            <p:spPr bwMode="hidden">
              <a:xfrm>
                <a:off x="1030" y="243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8" name="Freeform 30"/>
              <p:cNvSpPr>
                <a:spLocks/>
              </p:cNvSpPr>
              <p:nvPr/>
            </p:nvSpPr>
            <p:spPr bwMode="hidden">
              <a:xfrm>
                <a:off x="1302" y="191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1658" y="1560"/>
                <a:ext cx="910" cy="818"/>
                <a:chOff x="1373" y="2671"/>
                <a:chExt cx="910" cy="818"/>
              </a:xfrm>
            </p:grpSpPr>
            <p:sp>
              <p:nvSpPr>
                <p:cNvPr id="22560" name="Freeform 3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1" name="Freeform 3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2" name="Freeform 3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63" name="Freeform 3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64" name="Freeform 36"/>
              <p:cNvSpPr>
                <a:spLocks/>
              </p:cNvSpPr>
              <p:nvPr/>
            </p:nvSpPr>
            <p:spPr bwMode="hidden">
              <a:xfrm>
                <a:off x="230" y="2433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5" name="Freeform 37"/>
              <p:cNvSpPr>
                <a:spLocks/>
              </p:cNvSpPr>
              <p:nvPr/>
            </p:nvSpPr>
            <p:spPr bwMode="hidden">
              <a:xfrm rot="17783459">
                <a:off x="729" y="2677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6" name="Freeform 38"/>
              <p:cNvSpPr>
                <a:spLocks/>
              </p:cNvSpPr>
              <p:nvPr/>
            </p:nvSpPr>
            <p:spPr bwMode="hidden">
              <a:xfrm>
                <a:off x="354" y="28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7" name="Freeform 39"/>
              <p:cNvSpPr>
                <a:spLocks/>
              </p:cNvSpPr>
              <p:nvPr/>
            </p:nvSpPr>
            <p:spPr bwMode="hidden">
              <a:xfrm>
                <a:off x="618" y="2362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8" name="Freeform 40"/>
              <p:cNvSpPr>
                <a:spLocks/>
              </p:cNvSpPr>
              <p:nvPr/>
            </p:nvSpPr>
            <p:spPr bwMode="hidden">
              <a:xfrm>
                <a:off x="1257" y="383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69" name="Freeform 41"/>
              <p:cNvSpPr>
                <a:spLocks/>
              </p:cNvSpPr>
              <p:nvPr/>
            </p:nvSpPr>
            <p:spPr bwMode="hidden">
              <a:xfrm rot="17783459">
                <a:off x="28" y="308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70" name="Freeform 42"/>
              <p:cNvSpPr>
                <a:spLocks/>
              </p:cNvSpPr>
              <p:nvPr/>
            </p:nvSpPr>
            <p:spPr bwMode="hidden">
              <a:xfrm>
                <a:off x="4129" y="226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71" name="Freeform 43"/>
              <p:cNvSpPr>
                <a:spLocks/>
              </p:cNvSpPr>
              <p:nvPr/>
            </p:nvSpPr>
            <p:spPr bwMode="hidden">
              <a:xfrm rot="18416349">
                <a:off x="2" y="272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9" name="Group 44"/>
              <p:cNvGrpSpPr>
                <a:grpSpLocks/>
              </p:cNvGrpSpPr>
              <p:nvPr/>
            </p:nvGrpSpPr>
            <p:grpSpPr bwMode="auto">
              <a:xfrm>
                <a:off x="2342" y="1143"/>
                <a:ext cx="910" cy="818"/>
                <a:chOff x="1373" y="2671"/>
                <a:chExt cx="910" cy="818"/>
              </a:xfrm>
            </p:grpSpPr>
            <p:sp>
              <p:nvSpPr>
                <p:cNvPr id="22573" name="Freeform 4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4" name="Freeform 4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5" name="Freeform 4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6" name="Freeform 4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481" y="1235"/>
                <a:ext cx="910" cy="818"/>
                <a:chOff x="1373" y="2671"/>
                <a:chExt cx="910" cy="818"/>
              </a:xfrm>
            </p:grpSpPr>
            <p:sp>
              <p:nvSpPr>
                <p:cNvPr id="22578" name="Freeform 50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79" name="Freeform 51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0" name="Freeform 52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1" name="Freeform 53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54"/>
              <p:cNvGrpSpPr>
                <a:grpSpLocks/>
              </p:cNvGrpSpPr>
              <p:nvPr/>
            </p:nvGrpSpPr>
            <p:grpSpPr bwMode="auto">
              <a:xfrm>
                <a:off x="1208" y="817"/>
                <a:ext cx="910" cy="818"/>
                <a:chOff x="1373" y="2671"/>
                <a:chExt cx="910" cy="818"/>
              </a:xfrm>
            </p:grpSpPr>
            <p:sp>
              <p:nvSpPr>
                <p:cNvPr id="22583" name="Freeform 55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4" name="Freeform 56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5" name="Freeform 57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86" name="Freeform 58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587" name="Freeform 59"/>
              <p:cNvSpPr>
                <a:spLocks/>
              </p:cNvSpPr>
              <p:nvPr/>
            </p:nvSpPr>
            <p:spPr bwMode="hidden">
              <a:xfrm>
                <a:off x="5014" y="165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88" name="Freeform 60"/>
              <p:cNvSpPr>
                <a:spLocks/>
              </p:cNvSpPr>
              <p:nvPr/>
            </p:nvSpPr>
            <p:spPr bwMode="hidden">
              <a:xfrm rot="17783459">
                <a:off x="362" y="197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89" name="Freeform 61"/>
              <p:cNvSpPr>
                <a:spLocks/>
              </p:cNvSpPr>
              <p:nvPr/>
            </p:nvSpPr>
            <p:spPr bwMode="hidden">
              <a:xfrm>
                <a:off x="4" y="2158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0" name="Freeform 62"/>
              <p:cNvSpPr>
                <a:spLocks/>
              </p:cNvSpPr>
              <p:nvPr/>
            </p:nvSpPr>
            <p:spPr bwMode="hidden">
              <a:xfrm>
                <a:off x="68" y="172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1" name="Freeform 63"/>
              <p:cNvSpPr>
                <a:spLocks/>
              </p:cNvSpPr>
              <p:nvPr/>
            </p:nvSpPr>
            <p:spPr bwMode="hidden">
              <a:xfrm>
                <a:off x="4297" y="191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2" name="Freeform 64"/>
              <p:cNvSpPr>
                <a:spLocks/>
              </p:cNvSpPr>
              <p:nvPr/>
            </p:nvSpPr>
            <p:spPr bwMode="hidden">
              <a:xfrm rot="17783459">
                <a:off x="855" y="392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3" name="Freeform 65"/>
              <p:cNvSpPr>
                <a:spLocks/>
              </p:cNvSpPr>
              <p:nvPr/>
            </p:nvSpPr>
            <p:spPr bwMode="hidden">
              <a:xfrm>
                <a:off x="3695" y="2217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94" name="Freeform 66"/>
              <p:cNvSpPr>
                <a:spLocks/>
              </p:cNvSpPr>
              <p:nvPr/>
            </p:nvSpPr>
            <p:spPr bwMode="hidden">
              <a:xfrm>
                <a:off x="4659" y="171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1892" y="400"/>
                <a:ext cx="910" cy="818"/>
                <a:chOff x="1373" y="2671"/>
                <a:chExt cx="910" cy="818"/>
              </a:xfrm>
            </p:grpSpPr>
            <p:sp>
              <p:nvSpPr>
                <p:cNvPr id="22596" name="Freeform 6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7" name="Freeform 6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8" name="Freeform 7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599" name="Freeform 7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00" name="Freeform 72"/>
              <p:cNvSpPr>
                <a:spLocks/>
              </p:cNvSpPr>
              <p:nvPr/>
            </p:nvSpPr>
            <p:spPr bwMode="hidden">
              <a:xfrm>
                <a:off x="5431" y="149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1" name="Freeform 73"/>
              <p:cNvSpPr>
                <a:spLocks/>
              </p:cNvSpPr>
              <p:nvPr/>
            </p:nvSpPr>
            <p:spPr bwMode="hidden">
              <a:xfrm rot="17783459">
                <a:off x="254" y="97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2" name="Freeform 74"/>
              <p:cNvSpPr>
                <a:spLocks/>
              </p:cNvSpPr>
              <p:nvPr/>
            </p:nvSpPr>
            <p:spPr bwMode="hidden">
              <a:xfrm>
                <a:off x="-4" y="128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3" name="Freeform 75"/>
              <p:cNvSpPr>
                <a:spLocks/>
              </p:cNvSpPr>
              <p:nvPr/>
            </p:nvSpPr>
            <p:spPr bwMode="hidden">
              <a:xfrm>
                <a:off x="60" y="70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4" name="Freeform 76"/>
              <p:cNvSpPr>
                <a:spLocks/>
              </p:cNvSpPr>
              <p:nvPr/>
            </p:nvSpPr>
            <p:spPr bwMode="hidden">
              <a:xfrm>
                <a:off x="407" y="34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5" name="Freeform 77"/>
              <p:cNvSpPr>
                <a:spLocks/>
              </p:cNvSpPr>
              <p:nvPr/>
            </p:nvSpPr>
            <p:spPr bwMode="hidden">
              <a:xfrm rot="17783459">
                <a:off x="956" y="5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6" name="Freeform 78"/>
              <p:cNvSpPr>
                <a:spLocks/>
              </p:cNvSpPr>
              <p:nvPr/>
            </p:nvSpPr>
            <p:spPr bwMode="hidden">
              <a:xfrm>
                <a:off x="572" y="73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7" name="Freeform 79"/>
              <p:cNvSpPr>
                <a:spLocks/>
              </p:cNvSpPr>
              <p:nvPr/>
            </p:nvSpPr>
            <p:spPr bwMode="hidden">
              <a:xfrm>
                <a:off x="895" y="25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8" name="Freeform 80"/>
              <p:cNvSpPr>
                <a:spLocks/>
              </p:cNvSpPr>
              <p:nvPr/>
            </p:nvSpPr>
            <p:spPr bwMode="hidden">
              <a:xfrm>
                <a:off x="1182" y="-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09" name="Freeform 81"/>
              <p:cNvSpPr>
                <a:spLocks/>
              </p:cNvSpPr>
              <p:nvPr/>
            </p:nvSpPr>
            <p:spPr bwMode="hidden">
              <a:xfrm rot="17783459">
                <a:off x="1606" y="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0" name="Freeform 82"/>
              <p:cNvSpPr>
                <a:spLocks/>
              </p:cNvSpPr>
              <p:nvPr/>
            </p:nvSpPr>
            <p:spPr bwMode="hidden">
              <a:xfrm>
                <a:off x="1381" y="45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1" name="Freeform 83"/>
              <p:cNvSpPr>
                <a:spLocks/>
              </p:cNvSpPr>
              <p:nvPr/>
            </p:nvSpPr>
            <p:spPr bwMode="hidden">
              <a:xfrm>
                <a:off x="1987" y="-1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2" name="Freeform 84"/>
              <p:cNvSpPr>
                <a:spLocks/>
              </p:cNvSpPr>
              <p:nvPr/>
            </p:nvSpPr>
            <p:spPr bwMode="hidden">
              <a:xfrm>
                <a:off x="585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3" name="Freeform 85"/>
              <p:cNvSpPr>
                <a:spLocks/>
              </p:cNvSpPr>
              <p:nvPr/>
            </p:nvSpPr>
            <p:spPr bwMode="hidden">
              <a:xfrm>
                <a:off x="2372" y="3989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4" name="Freeform 86"/>
              <p:cNvSpPr>
                <a:spLocks/>
              </p:cNvSpPr>
              <p:nvPr/>
            </p:nvSpPr>
            <p:spPr bwMode="hidden">
              <a:xfrm rot="17783459">
                <a:off x="-21" y="240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5" name="Freeform 87"/>
              <p:cNvSpPr>
                <a:spLocks/>
              </p:cNvSpPr>
              <p:nvPr/>
            </p:nvSpPr>
            <p:spPr bwMode="hidden">
              <a:xfrm>
                <a:off x="181" y="-38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6" name="Freeform 88"/>
              <p:cNvSpPr>
                <a:spLocks/>
              </p:cNvSpPr>
              <p:nvPr/>
            </p:nvSpPr>
            <p:spPr bwMode="hidden">
              <a:xfrm>
                <a:off x="2750" y="38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7" name="Freeform 89"/>
              <p:cNvSpPr>
                <a:spLocks/>
              </p:cNvSpPr>
              <p:nvPr/>
            </p:nvSpPr>
            <p:spPr bwMode="hidden">
              <a:xfrm rot="17783459">
                <a:off x="4210" y="33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8" name="Freeform 90"/>
              <p:cNvSpPr>
                <a:spLocks/>
              </p:cNvSpPr>
              <p:nvPr/>
            </p:nvSpPr>
            <p:spPr bwMode="hidden">
              <a:xfrm>
                <a:off x="4528" y="3653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19" name="Freeform 91"/>
              <p:cNvSpPr>
                <a:spLocks/>
              </p:cNvSpPr>
              <p:nvPr/>
            </p:nvSpPr>
            <p:spPr bwMode="hidden">
              <a:xfrm>
                <a:off x="3163" y="3665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0" name="Freeform 92"/>
              <p:cNvSpPr>
                <a:spLocks/>
              </p:cNvSpPr>
              <p:nvPr/>
            </p:nvSpPr>
            <p:spPr bwMode="hidden">
              <a:xfrm>
                <a:off x="3502" y="346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1" name="Freeform 93"/>
              <p:cNvSpPr>
                <a:spLocks/>
              </p:cNvSpPr>
              <p:nvPr/>
            </p:nvSpPr>
            <p:spPr bwMode="hidden">
              <a:xfrm rot="17783459">
                <a:off x="3967" y="367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2" name="Freeform 94"/>
              <p:cNvSpPr>
                <a:spLocks/>
              </p:cNvSpPr>
              <p:nvPr/>
            </p:nvSpPr>
            <p:spPr bwMode="hidden">
              <a:xfrm>
                <a:off x="3617" y="392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3" name="Freeform 95"/>
              <p:cNvSpPr>
                <a:spLocks/>
              </p:cNvSpPr>
              <p:nvPr/>
            </p:nvSpPr>
            <p:spPr bwMode="hidden">
              <a:xfrm>
                <a:off x="3840" y="328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4" name="Freeform 96"/>
              <p:cNvSpPr>
                <a:spLocks/>
              </p:cNvSpPr>
              <p:nvPr/>
            </p:nvSpPr>
            <p:spPr bwMode="hidden">
              <a:xfrm>
                <a:off x="2325" y="3101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5" name="Freeform 97"/>
              <p:cNvSpPr>
                <a:spLocks/>
              </p:cNvSpPr>
              <p:nvPr/>
            </p:nvSpPr>
            <p:spPr bwMode="hidden">
              <a:xfrm rot="17783459">
                <a:off x="2858" y="3353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6" name="Freeform 98"/>
              <p:cNvSpPr>
                <a:spLocks/>
              </p:cNvSpPr>
              <p:nvPr/>
            </p:nvSpPr>
            <p:spPr bwMode="hidden">
              <a:xfrm>
                <a:off x="2458" y="3562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27" name="Freeform 99"/>
              <p:cNvSpPr>
                <a:spLocks/>
              </p:cNvSpPr>
              <p:nvPr/>
            </p:nvSpPr>
            <p:spPr bwMode="hidden">
              <a:xfrm>
                <a:off x="2713" y="30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3" name="Group 100"/>
              <p:cNvGrpSpPr>
                <a:grpSpLocks/>
              </p:cNvGrpSpPr>
              <p:nvPr/>
            </p:nvGrpSpPr>
            <p:grpSpPr bwMode="auto">
              <a:xfrm>
                <a:off x="3026" y="2638"/>
                <a:ext cx="910" cy="818"/>
                <a:chOff x="1373" y="2671"/>
                <a:chExt cx="910" cy="818"/>
              </a:xfrm>
            </p:grpSpPr>
            <p:sp>
              <p:nvSpPr>
                <p:cNvPr id="22629" name="Freeform 101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30" name="Freeform 102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31" name="Freeform 103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32" name="Freeform 104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33" name="Freeform 105"/>
              <p:cNvSpPr>
                <a:spLocks/>
              </p:cNvSpPr>
              <p:nvPr/>
            </p:nvSpPr>
            <p:spPr bwMode="hidden">
              <a:xfrm>
                <a:off x="1624" y="346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4" name="Freeform 106"/>
              <p:cNvSpPr>
                <a:spLocks/>
              </p:cNvSpPr>
              <p:nvPr/>
            </p:nvSpPr>
            <p:spPr bwMode="hidden">
              <a:xfrm rot="17783459">
                <a:off x="2039" y="373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5" name="Freeform 107"/>
              <p:cNvSpPr>
                <a:spLocks/>
              </p:cNvSpPr>
              <p:nvPr/>
            </p:nvSpPr>
            <p:spPr bwMode="hidden">
              <a:xfrm>
                <a:off x="1698" y="3936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6" name="Freeform 108"/>
              <p:cNvSpPr>
                <a:spLocks/>
              </p:cNvSpPr>
              <p:nvPr/>
            </p:nvSpPr>
            <p:spPr bwMode="hidden">
              <a:xfrm>
                <a:off x="2037" y="3430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7" name="Freeform 109"/>
              <p:cNvSpPr>
                <a:spLocks/>
              </p:cNvSpPr>
              <p:nvPr/>
            </p:nvSpPr>
            <p:spPr bwMode="hidden">
              <a:xfrm rot="17783459">
                <a:off x="4261" y="392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38" name="Freeform 110"/>
              <p:cNvSpPr>
                <a:spLocks/>
              </p:cNvSpPr>
              <p:nvPr/>
            </p:nvSpPr>
            <p:spPr bwMode="hidden">
              <a:xfrm>
                <a:off x="3191" y="4004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4" name="Group 111"/>
              <p:cNvGrpSpPr>
                <a:grpSpLocks/>
              </p:cNvGrpSpPr>
              <p:nvPr/>
            </p:nvGrpSpPr>
            <p:grpSpPr bwMode="auto">
              <a:xfrm>
                <a:off x="2576" y="-9"/>
                <a:ext cx="910" cy="818"/>
                <a:chOff x="1373" y="2671"/>
                <a:chExt cx="910" cy="818"/>
              </a:xfrm>
            </p:grpSpPr>
            <p:sp>
              <p:nvSpPr>
                <p:cNvPr id="22640" name="Freeform 11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1" name="Freeform 11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2" name="Freeform 11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3" name="Freeform 11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116"/>
              <p:cNvGrpSpPr>
                <a:grpSpLocks/>
              </p:cNvGrpSpPr>
              <p:nvPr/>
            </p:nvGrpSpPr>
            <p:grpSpPr bwMode="auto">
              <a:xfrm>
                <a:off x="3010" y="684"/>
                <a:ext cx="910" cy="818"/>
                <a:chOff x="1373" y="2671"/>
                <a:chExt cx="910" cy="818"/>
              </a:xfrm>
            </p:grpSpPr>
            <p:sp>
              <p:nvSpPr>
                <p:cNvPr id="22645" name="Freeform 11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6" name="Freeform 11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7" name="Freeform 11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48" name="Freeform 12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121"/>
              <p:cNvGrpSpPr>
                <a:grpSpLocks/>
              </p:cNvGrpSpPr>
              <p:nvPr/>
            </p:nvGrpSpPr>
            <p:grpSpPr bwMode="auto">
              <a:xfrm>
                <a:off x="3477" y="1377"/>
                <a:ext cx="910" cy="818"/>
                <a:chOff x="1373" y="2671"/>
                <a:chExt cx="910" cy="818"/>
              </a:xfrm>
            </p:grpSpPr>
            <p:sp>
              <p:nvSpPr>
                <p:cNvPr id="22650" name="Freeform 122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1" name="Freeform 123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2" name="Freeform 124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3" name="Freeform 125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26"/>
              <p:cNvGrpSpPr>
                <a:grpSpLocks/>
              </p:cNvGrpSpPr>
              <p:nvPr/>
            </p:nvGrpSpPr>
            <p:grpSpPr bwMode="auto">
              <a:xfrm>
                <a:off x="4178" y="943"/>
                <a:ext cx="910" cy="818"/>
                <a:chOff x="1373" y="2671"/>
                <a:chExt cx="910" cy="818"/>
              </a:xfrm>
            </p:grpSpPr>
            <p:sp>
              <p:nvSpPr>
                <p:cNvPr id="22655" name="Freeform 127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6" name="Freeform 128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7" name="Freeform 129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58" name="Freeform 130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59" name="Freeform 131"/>
              <p:cNvSpPr>
                <a:spLocks/>
              </p:cNvSpPr>
              <p:nvPr/>
            </p:nvSpPr>
            <p:spPr bwMode="hidden">
              <a:xfrm>
                <a:off x="4954" y="847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0" name="Freeform 132"/>
              <p:cNvSpPr>
                <a:spLocks/>
              </p:cNvSpPr>
              <p:nvPr/>
            </p:nvSpPr>
            <p:spPr bwMode="hidden">
              <a:xfrm rot="17783459">
                <a:off x="5404" y="924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1" name="Freeform 133"/>
              <p:cNvSpPr>
                <a:spLocks/>
              </p:cNvSpPr>
              <p:nvPr/>
            </p:nvSpPr>
            <p:spPr bwMode="hidden">
              <a:xfrm>
                <a:off x="5129" y="129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2" name="Freeform 134"/>
              <p:cNvSpPr>
                <a:spLocks/>
              </p:cNvSpPr>
              <p:nvPr/>
            </p:nvSpPr>
            <p:spPr bwMode="hidden">
              <a:xfrm>
                <a:off x="5301" y="56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3" name="Freeform 135"/>
              <p:cNvSpPr>
                <a:spLocks/>
              </p:cNvSpPr>
              <p:nvPr/>
            </p:nvSpPr>
            <p:spPr bwMode="hidden">
              <a:xfrm>
                <a:off x="3678" y="389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4" name="Freeform 136"/>
              <p:cNvSpPr>
                <a:spLocks/>
              </p:cNvSpPr>
              <p:nvPr/>
            </p:nvSpPr>
            <p:spPr bwMode="hidden">
              <a:xfrm rot="17783459">
                <a:off x="4193" y="54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5" name="Freeform 137"/>
              <p:cNvSpPr>
                <a:spLocks/>
              </p:cNvSpPr>
              <p:nvPr/>
            </p:nvSpPr>
            <p:spPr bwMode="hidden">
              <a:xfrm>
                <a:off x="3852" y="81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6" name="Freeform 138"/>
              <p:cNvSpPr>
                <a:spLocks/>
              </p:cNvSpPr>
              <p:nvPr/>
            </p:nvSpPr>
            <p:spPr bwMode="hidden">
              <a:xfrm>
                <a:off x="4024" y="234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7" name="Freeform 139"/>
              <p:cNvSpPr>
                <a:spLocks/>
              </p:cNvSpPr>
              <p:nvPr/>
            </p:nvSpPr>
            <p:spPr bwMode="hidden">
              <a:xfrm>
                <a:off x="4479" y="296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8" name="Freeform 140"/>
              <p:cNvSpPr>
                <a:spLocks/>
              </p:cNvSpPr>
              <p:nvPr/>
            </p:nvSpPr>
            <p:spPr bwMode="hidden">
              <a:xfrm rot="17783459">
                <a:off x="3751" y="-6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69" name="Freeform 141"/>
              <p:cNvSpPr>
                <a:spLocks/>
              </p:cNvSpPr>
              <p:nvPr/>
            </p:nvSpPr>
            <p:spPr bwMode="hidden">
              <a:xfrm>
                <a:off x="3351" y="80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0" name="Freeform 142"/>
              <p:cNvSpPr>
                <a:spLocks/>
              </p:cNvSpPr>
              <p:nvPr/>
            </p:nvSpPr>
            <p:spPr bwMode="hidden">
              <a:xfrm>
                <a:off x="4341" y="-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1" name="Freeform 143"/>
              <p:cNvSpPr>
                <a:spLocks/>
              </p:cNvSpPr>
              <p:nvPr/>
            </p:nvSpPr>
            <p:spPr bwMode="hidden">
              <a:xfrm>
                <a:off x="4756" y="-70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2" name="Freeform 144"/>
              <p:cNvSpPr>
                <a:spLocks/>
              </p:cNvSpPr>
              <p:nvPr/>
            </p:nvSpPr>
            <p:spPr bwMode="hidden">
              <a:xfrm rot="17783459">
                <a:off x="5404" y="40"/>
                <a:ext cx="355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3" name="Freeform 145"/>
              <p:cNvSpPr>
                <a:spLocks/>
              </p:cNvSpPr>
              <p:nvPr/>
            </p:nvSpPr>
            <p:spPr bwMode="hidden">
              <a:xfrm>
                <a:off x="4829" y="531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74" name="Freeform 146"/>
              <p:cNvSpPr>
                <a:spLocks/>
              </p:cNvSpPr>
              <p:nvPr/>
            </p:nvSpPr>
            <p:spPr bwMode="hidden">
              <a:xfrm>
                <a:off x="5059" y="267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8" name="Group 147"/>
              <p:cNvGrpSpPr>
                <a:grpSpLocks/>
              </p:cNvGrpSpPr>
              <p:nvPr/>
            </p:nvGrpSpPr>
            <p:grpSpPr bwMode="auto">
              <a:xfrm>
                <a:off x="4930" y="1978"/>
                <a:ext cx="910" cy="818"/>
                <a:chOff x="1373" y="2671"/>
                <a:chExt cx="910" cy="818"/>
              </a:xfrm>
            </p:grpSpPr>
            <p:sp>
              <p:nvSpPr>
                <p:cNvPr id="22676" name="Freeform 148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77" name="Freeform 149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78" name="Freeform 150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79" name="Freeform 151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80" name="Freeform 152"/>
              <p:cNvSpPr>
                <a:spLocks/>
              </p:cNvSpPr>
              <p:nvPr/>
            </p:nvSpPr>
            <p:spPr bwMode="hidden">
              <a:xfrm rot="17783459">
                <a:off x="4552" y="2201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1" name="Freeform 153"/>
              <p:cNvSpPr>
                <a:spLocks/>
              </p:cNvSpPr>
              <p:nvPr/>
            </p:nvSpPr>
            <p:spPr bwMode="hidden">
              <a:xfrm>
                <a:off x="4246" y="2585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2" name="Freeform 154"/>
              <p:cNvSpPr>
                <a:spLocks/>
              </p:cNvSpPr>
              <p:nvPr/>
            </p:nvSpPr>
            <p:spPr bwMode="hidden">
              <a:xfrm rot="17783459">
                <a:off x="4594" y="3146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3" name="Freeform 155"/>
              <p:cNvSpPr>
                <a:spLocks/>
              </p:cNvSpPr>
              <p:nvPr/>
            </p:nvSpPr>
            <p:spPr bwMode="hidden">
              <a:xfrm>
                <a:off x="4194" y="2985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4" name="Freeform 156"/>
              <p:cNvSpPr>
                <a:spLocks/>
              </p:cNvSpPr>
              <p:nvPr/>
            </p:nvSpPr>
            <p:spPr bwMode="hidden">
              <a:xfrm>
                <a:off x="4642" y="2671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85" name="Freeform 157"/>
              <p:cNvSpPr>
                <a:spLocks/>
              </p:cNvSpPr>
              <p:nvPr/>
            </p:nvSpPr>
            <p:spPr bwMode="hidden">
              <a:xfrm>
                <a:off x="3820" y="261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" name="Group 158"/>
              <p:cNvGrpSpPr>
                <a:grpSpLocks/>
              </p:cNvGrpSpPr>
              <p:nvPr/>
            </p:nvGrpSpPr>
            <p:grpSpPr bwMode="auto">
              <a:xfrm>
                <a:off x="4914" y="2763"/>
                <a:ext cx="910" cy="818"/>
                <a:chOff x="1373" y="2671"/>
                <a:chExt cx="910" cy="818"/>
              </a:xfrm>
            </p:grpSpPr>
            <p:sp>
              <p:nvSpPr>
                <p:cNvPr id="22687" name="Freeform 159"/>
                <p:cNvSpPr>
                  <a:spLocks/>
                </p:cNvSpPr>
                <p:nvPr/>
              </p:nvSpPr>
              <p:spPr bwMode="hidden">
                <a:xfrm>
                  <a:off x="1373" y="2742"/>
                  <a:ext cx="354" cy="426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88" name="Freeform 160"/>
                <p:cNvSpPr>
                  <a:spLocks/>
                </p:cNvSpPr>
                <p:nvPr/>
              </p:nvSpPr>
              <p:spPr bwMode="hidden">
                <a:xfrm rot="17783459">
                  <a:off x="1872" y="2986"/>
                  <a:ext cx="354" cy="468"/>
                </a:xfrm>
                <a:custGeom>
                  <a:avLst/>
                  <a:gdLst/>
                  <a:ahLst/>
                  <a:cxnLst>
                    <a:cxn ang="0">
                      <a:pos x="100" y="88"/>
                    </a:cxn>
                    <a:cxn ang="0">
                      <a:pos x="34" y="258"/>
                    </a:cxn>
                    <a:cxn ang="0">
                      <a:pos x="330" y="220"/>
                    </a:cxn>
                    <a:cxn ang="0">
                      <a:pos x="134" y="114"/>
                    </a:cxn>
                    <a:cxn ang="0">
                      <a:pos x="258" y="256"/>
                    </a:cxn>
                    <a:cxn ang="0">
                      <a:pos x="244" y="120"/>
                    </a:cxn>
                    <a:cxn ang="0">
                      <a:pos x="190" y="206"/>
                    </a:cxn>
                  </a:cxnLst>
                  <a:rect l="0" t="0" r="r" b="b"/>
                  <a:pathLst>
                    <a:path w="354" h="426">
                      <a:moveTo>
                        <a:pt x="100" y="88"/>
                      </a:moveTo>
                      <a:cubicBezTo>
                        <a:pt x="50" y="94"/>
                        <a:pt x="0" y="174"/>
                        <a:pt x="34" y="258"/>
                      </a:cubicBezTo>
                      <a:cubicBezTo>
                        <a:pt x="146" y="426"/>
                        <a:pt x="326" y="298"/>
                        <a:pt x="330" y="220"/>
                      </a:cubicBezTo>
                      <a:cubicBezTo>
                        <a:pt x="346" y="120"/>
                        <a:pt x="254" y="0"/>
                        <a:pt x="134" y="114"/>
                      </a:cubicBezTo>
                      <a:cubicBezTo>
                        <a:pt x="18" y="222"/>
                        <a:pt x="200" y="324"/>
                        <a:pt x="258" y="256"/>
                      </a:cubicBezTo>
                      <a:cubicBezTo>
                        <a:pt x="354" y="172"/>
                        <a:pt x="286" y="130"/>
                        <a:pt x="244" y="120"/>
                      </a:cubicBezTo>
                      <a:cubicBezTo>
                        <a:pt x="154" y="100"/>
                        <a:pt x="152" y="178"/>
                        <a:pt x="190" y="206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89" name="Freeform 161"/>
                <p:cNvSpPr>
                  <a:spLocks/>
                </p:cNvSpPr>
                <p:nvPr/>
              </p:nvSpPr>
              <p:spPr bwMode="hidden">
                <a:xfrm>
                  <a:off x="1472" y="3127"/>
                  <a:ext cx="349" cy="362"/>
                </a:xfrm>
                <a:custGeom>
                  <a:avLst/>
                  <a:gdLst/>
                  <a:ahLst/>
                  <a:cxnLst>
                    <a:cxn ang="0">
                      <a:pos x="178" y="62"/>
                    </a:cxn>
                    <a:cxn ang="0">
                      <a:pos x="7" y="149"/>
                    </a:cxn>
                    <a:cxn ang="0">
                      <a:pos x="276" y="279"/>
                    </a:cxn>
                    <a:cxn ang="0">
                      <a:pos x="176" y="76"/>
                    </a:cxn>
                    <a:cxn ang="0">
                      <a:pos x="194" y="272"/>
                    </a:cxn>
                    <a:cxn ang="0">
                      <a:pos x="264" y="142"/>
                    </a:cxn>
                    <a:cxn ang="0">
                      <a:pos x="160" y="154"/>
                    </a:cxn>
                  </a:cxnLst>
                  <a:rect l="0" t="0" r="r" b="b"/>
                  <a:pathLst>
                    <a:path w="349" h="362">
                      <a:moveTo>
                        <a:pt x="178" y="62"/>
                      </a:moveTo>
                      <a:cubicBezTo>
                        <a:pt x="152" y="0"/>
                        <a:pt x="14" y="20"/>
                        <a:pt x="7" y="149"/>
                      </a:cubicBezTo>
                      <a:cubicBezTo>
                        <a:pt x="0" y="362"/>
                        <a:pt x="226" y="347"/>
                        <a:pt x="276" y="279"/>
                      </a:cubicBezTo>
                      <a:cubicBezTo>
                        <a:pt x="349" y="198"/>
                        <a:pt x="344" y="40"/>
                        <a:pt x="176" y="76"/>
                      </a:cubicBezTo>
                      <a:cubicBezTo>
                        <a:pt x="15" y="108"/>
                        <a:pt x="106" y="300"/>
                        <a:pt x="194" y="272"/>
                      </a:cubicBezTo>
                      <a:cubicBezTo>
                        <a:pt x="288" y="254"/>
                        <a:pt x="280" y="170"/>
                        <a:pt x="264" y="142"/>
                      </a:cubicBezTo>
                      <a:cubicBezTo>
                        <a:pt x="201" y="74"/>
                        <a:pt x="170" y="116"/>
                        <a:pt x="160" y="154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690" name="Freeform 162"/>
                <p:cNvSpPr>
                  <a:spLocks/>
                </p:cNvSpPr>
                <p:nvPr/>
              </p:nvSpPr>
              <p:spPr bwMode="hidden">
                <a:xfrm>
                  <a:off x="1761" y="2671"/>
                  <a:ext cx="323" cy="327"/>
                </a:xfrm>
                <a:custGeom>
                  <a:avLst/>
                  <a:gdLst/>
                  <a:ahLst/>
                  <a:cxnLst>
                    <a:cxn ang="0">
                      <a:pos x="281" y="137"/>
                    </a:cxn>
                    <a:cxn ang="0">
                      <a:pos x="203" y="7"/>
                    </a:cxn>
                    <a:cxn ang="0">
                      <a:pos x="61" y="256"/>
                    </a:cxn>
                    <a:cxn ang="0">
                      <a:pos x="273" y="159"/>
                    </a:cxn>
                    <a:cxn ang="0">
                      <a:pos x="73" y="176"/>
                    </a:cxn>
                    <a:cxn ang="0">
                      <a:pos x="192" y="244"/>
                    </a:cxn>
                    <a:cxn ang="0">
                      <a:pos x="154" y="150"/>
                    </a:cxn>
                  </a:cxnLst>
                  <a:rect l="0" t="0" r="r" b="b"/>
                  <a:pathLst>
                    <a:path w="323" h="327">
                      <a:moveTo>
                        <a:pt x="281" y="137"/>
                      </a:moveTo>
                      <a:cubicBezTo>
                        <a:pt x="323" y="111"/>
                        <a:pt x="291" y="28"/>
                        <a:pt x="203" y="7"/>
                      </a:cubicBezTo>
                      <a:cubicBezTo>
                        <a:pt x="1" y="0"/>
                        <a:pt x="0" y="207"/>
                        <a:pt x="61" y="256"/>
                      </a:cubicBezTo>
                      <a:cubicBezTo>
                        <a:pt x="133" y="327"/>
                        <a:pt x="296" y="323"/>
                        <a:pt x="273" y="159"/>
                      </a:cubicBezTo>
                      <a:cubicBezTo>
                        <a:pt x="225" y="55"/>
                        <a:pt x="52" y="90"/>
                        <a:pt x="73" y="176"/>
                      </a:cubicBezTo>
                      <a:cubicBezTo>
                        <a:pt x="101" y="275"/>
                        <a:pt x="187" y="251"/>
                        <a:pt x="192" y="244"/>
                      </a:cubicBezTo>
                      <a:cubicBezTo>
                        <a:pt x="261" y="183"/>
                        <a:pt x="199" y="136"/>
                        <a:pt x="154" y="150"/>
                      </a:cubicBezTo>
                    </a:path>
                  </a:pathLst>
                </a:custGeom>
                <a:noFill/>
                <a:ln w="28575" cmpd="sng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2691" name="Freeform 163"/>
              <p:cNvSpPr>
                <a:spLocks/>
              </p:cNvSpPr>
              <p:nvPr/>
            </p:nvSpPr>
            <p:spPr bwMode="hidden">
              <a:xfrm>
                <a:off x="4906" y="3552"/>
                <a:ext cx="354" cy="426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2" name="Freeform 164"/>
              <p:cNvSpPr>
                <a:spLocks/>
              </p:cNvSpPr>
              <p:nvPr/>
            </p:nvSpPr>
            <p:spPr bwMode="hidden">
              <a:xfrm rot="17783459">
                <a:off x="5372" y="3889"/>
                <a:ext cx="354" cy="468"/>
              </a:xfrm>
              <a:custGeom>
                <a:avLst/>
                <a:gdLst/>
                <a:ahLst/>
                <a:cxnLst>
                  <a:cxn ang="0">
                    <a:pos x="100" y="88"/>
                  </a:cxn>
                  <a:cxn ang="0">
                    <a:pos x="34" y="258"/>
                  </a:cxn>
                  <a:cxn ang="0">
                    <a:pos x="330" y="220"/>
                  </a:cxn>
                  <a:cxn ang="0">
                    <a:pos x="134" y="114"/>
                  </a:cxn>
                  <a:cxn ang="0">
                    <a:pos x="258" y="256"/>
                  </a:cxn>
                  <a:cxn ang="0">
                    <a:pos x="244" y="120"/>
                  </a:cxn>
                  <a:cxn ang="0">
                    <a:pos x="190" y="206"/>
                  </a:cxn>
                </a:cxnLst>
                <a:rect l="0" t="0" r="r" b="b"/>
                <a:pathLst>
                  <a:path w="354" h="426">
                    <a:moveTo>
                      <a:pt x="100" y="88"/>
                    </a:moveTo>
                    <a:cubicBezTo>
                      <a:pt x="50" y="94"/>
                      <a:pt x="0" y="174"/>
                      <a:pt x="34" y="258"/>
                    </a:cubicBezTo>
                    <a:cubicBezTo>
                      <a:pt x="146" y="426"/>
                      <a:pt x="326" y="298"/>
                      <a:pt x="330" y="220"/>
                    </a:cubicBezTo>
                    <a:cubicBezTo>
                      <a:pt x="346" y="120"/>
                      <a:pt x="254" y="0"/>
                      <a:pt x="134" y="114"/>
                    </a:cubicBezTo>
                    <a:cubicBezTo>
                      <a:pt x="18" y="222"/>
                      <a:pt x="200" y="324"/>
                      <a:pt x="258" y="256"/>
                    </a:cubicBezTo>
                    <a:cubicBezTo>
                      <a:pt x="354" y="172"/>
                      <a:pt x="286" y="130"/>
                      <a:pt x="244" y="120"/>
                    </a:cubicBezTo>
                    <a:cubicBezTo>
                      <a:pt x="154" y="100"/>
                      <a:pt x="152" y="178"/>
                      <a:pt x="190" y="206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3" name="Freeform 165"/>
              <p:cNvSpPr>
                <a:spLocks/>
              </p:cNvSpPr>
              <p:nvPr/>
            </p:nvSpPr>
            <p:spPr bwMode="hidden">
              <a:xfrm>
                <a:off x="4880" y="3979"/>
                <a:ext cx="349" cy="362"/>
              </a:xfrm>
              <a:custGeom>
                <a:avLst/>
                <a:gdLst/>
                <a:ahLst/>
                <a:cxnLst>
                  <a:cxn ang="0">
                    <a:pos x="178" y="62"/>
                  </a:cxn>
                  <a:cxn ang="0">
                    <a:pos x="7" y="149"/>
                  </a:cxn>
                  <a:cxn ang="0">
                    <a:pos x="276" y="279"/>
                  </a:cxn>
                  <a:cxn ang="0">
                    <a:pos x="176" y="76"/>
                  </a:cxn>
                  <a:cxn ang="0">
                    <a:pos x="194" y="272"/>
                  </a:cxn>
                  <a:cxn ang="0">
                    <a:pos x="264" y="142"/>
                  </a:cxn>
                  <a:cxn ang="0">
                    <a:pos x="160" y="154"/>
                  </a:cxn>
                </a:cxnLst>
                <a:rect l="0" t="0" r="r" b="b"/>
                <a:pathLst>
                  <a:path w="349" h="362">
                    <a:moveTo>
                      <a:pt x="178" y="62"/>
                    </a:moveTo>
                    <a:cubicBezTo>
                      <a:pt x="152" y="0"/>
                      <a:pt x="14" y="20"/>
                      <a:pt x="7" y="149"/>
                    </a:cubicBezTo>
                    <a:cubicBezTo>
                      <a:pt x="0" y="362"/>
                      <a:pt x="226" y="347"/>
                      <a:pt x="276" y="279"/>
                    </a:cubicBezTo>
                    <a:cubicBezTo>
                      <a:pt x="349" y="198"/>
                      <a:pt x="344" y="40"/>
                      <a:pt x="176" y="76"/>
                    </a:cubicBezTo>
                    <a:cubicBezTo>
                      <a:pt x="15" y="108"/>
                      <a:pt x="106" y="300"/>
                      <a:pt x="194" y="272"/>
                    </a:cubicBezTo>
                    <a:cubicBezTo>
                      <a:pt x="288" y="254"/>
                      <a:pt x="280" y="170"/>
                      <a:pt x="264" y="142"/>
                    </a:cubicBezTo>
                    <a:cubicBezTo>
                      <a:pt x="201" y="74"/>
                      <a:pt x="170" y="116"/>
                      <a:pt x="160" y="154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94" name="Freeform 166"/>
              <p:cNvSpPr>
                <a:spLocks/>
              </p:cNvSpPr>
              <p:nvPr/>
            </p:nvSpPr>
            <p:spPr bwMode="hidden">
              <a:xfrm>
                <a:off x="5345" y="3548"/>
                <a:ext cx="323" cy="327"/>
              </a:xfrm>
              <a:custGeom>
                <a:avLst/>
                <a:gdLst/>
                <a:ahLst/>
                <a:cxnLst>
                  <a:cxn ang="0">
                    <a:pos x="281" y="137"/>
                  </a:cxn>
                  <a:cxn ang="0">
                    <a:pos x="203" y="7"/>
                  </a:cxn>
                  <a:cxn ang="0">
                    <a:pos x="61" y="256"/>
                  </a:cxn>
                  <a:cxn ang="0">
                    <a:pos x="273" y="159"/>
                  </a:cxn>
                  <a:cxn ang="0">
                    <a:pos x="73" y="176"/>
                  </a:cxn>
                  <a:cxn ang="0">
                    <a:pos x="192" y="244"/>
                  </a:cxn>
                  <a:cxn ang="0">
                    <a:pos x="154" y="150"/>
                  </a:cxn>
                </a:cxnLst>
                <a:rect l="0" t="0" r="r" b="b"/>
                <a:pathLst>
                  <a:path w="323" h="327">
                    <a:moveTo>
                      <a:pt x="281" y="137"/>
                    </a:moveTo>
                    <a:cubicBezTo>
                      <a:pt x="323" y="111"/>
                      <a:pt x="291" y="28"/>
                      <a:pt x="203" y="7"/>
                    </a:cubicBezTo>
                    <a:cubicBezTo>
                      <a:pt x="1" y="0"/>
                      <a:pt x="0" y="207"/>
                      <a:pt x="61" y="256"/>
                    </a:cubicBezTo>
                    <a:cubicBezTo>
                      <a:pt x="133" y="327"/>
                      <a:pt x="296" y="323"/>
                      <a:pt x="273" y="159"/>
                    </a:cubicBezTo>
                    <a:cubicBezTo>
                      <a:pt x="225" y="55"/>
                      <a:pt x="52" y="90"/>
                      <a:pt x="73" y="176"/>
                    </a:cubicBezTo>
                    <a:cubicBezTo>
                      <a:pt x="101" y="275"/>
                      <a:pt x="187" y="251"/>
                      <a:pt x="192" y="244"/>
                    </a:cubicBezTo>
                    <a:cubicBezTo>
                      <a:pt x="261" y="183"/>
                      <a:pt x="199" y="136"/>
                      <a:pt x="154" y="150"/>
                    </a:cubicBezTo>
                  </a:path>
                </a:pathLst>
              </a:custGeom>
              <a:noFill/>
              <a:ln w="28575" cmpd="sng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172"/>
            <p:cNvGrpSpPr>
              <a:grpSpLocks/>
            </p:cNvGrpSpPr>
            <p:nvPr/>
          </p:nvGrpSpPr>
          <p:grpSpPr bwMode="auto">
            <a:xfrm>
              <a:off x="202" y="1209"/>
              <a:ext cx="1145" cy="512"/>
              <a:chOff x="108" y="129"/>
              <a:chExt cx="1145" cy="512"/>
            </a:xfrm>
          </p:grpSpPr>
          <p:sp>
            <p:nvSpPr>
              <p:cNvPr id="22701" name="Freeform 173"/>
              <p:cNvSpPr>
                <a:spLocks/>
              </p:cNvSpPr>
              <p:nvPr/>
            </p:nvSpPr>
            <p:spPr bwMode="auto">
              <a:xfrm>
                <a:off x="108" y="188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2" name="Freeform 174"/>
              <p:cNvSpPr>
                <a:spLocks/>
              </p:cNvSpPr>
              <p:nvPr/>
            </p:nvSpPr>
            <p:spPr bwMode="auto">
              <a:xfrm>
                <a:off x="249" y="129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195"/>
            <p:cNvGrpSpPr>
              <a:grpSpLocks/>
            </p:cNvGrpSpPr>
            <p:nvPr userDrawn="1"/>
          </p:nvGrpSpPr>
          <p:grpSpPr bwMode="auto">
            <a:xfrm>
              <a:off x="0" y="0"/>
              <a:ext cx="5762" cy="305"/>
              <a:chOff x="0" y="0"/>
              <a:chExt cx="5762" cy="305"/>
            </a:xfrm>
          </p:grpSpPr>
          <p:sp>
            <p:nvSpPr>
              <p:cNvPr id="22703" name="Freeform 175"/>
              <p:cNvSpPr>
                <a:spLocks/>
              </p:cNvSpPr>
              <p:nvPr/>
            </p:nvSpPr>
            <p:spPr bwMode="ltGray">
              <a:xfrm>
                <a:off x="1" y="0"/>
                <a:ext cx="5761" cy="305"/>
              </a:xfrm>
              <a:custGeom>
                <a:avLst/>
                <a:gdLst/>
                <a:ahLst/>
                <a:cxnLst>
                  <a:cxn ang="0">
                    <a:pos x="5126" y="2"/>
                  </a:cxn>
                  <a:cxn ang="0">
                    <a:pos x="5126" y="276"/>
                  </a:cxn>
                  <a:cxn ang="0">
                    <a:pos x="5037" y="278"/>
                  </a:cxn>
                  <a:cxn ang="0">
                    <a:pos x="4914" y="300"/>
                  </a:cxn>
                  <a:cxn ang="0">
                    <a:pos x="4847" y="296"/>
                  </a:cxn>
                  <a:cxn ang="0">
                    <a:pos x="4648" y="273"/>
                  </a:cxn>
                  <a:cxn ang="0">
                    <a:pos x="4508" y="264"/>
                  </a:cxn>
                  <a:cxn ang="0">
                    <a:pos x="4245" y="287"/>
                  </a:cxn>
                  <a:cxn ang="0">
                    <a:pos x="3983" y="291"/>
                  </a:cxn>
                  <a:cxn ang="0">
                    <a:pos x="3640" y="282"/>
                  </a:cxn>
                  <a:cxn ang="0">
                    <a:pos x="3346" y="287"/>
                  </a:cxn>
                  <a:cxn ang="0">
                    <a:pos x="3165" y="305"/>
                  </a:cxn>
                  <a:cxn ang="0">
                    <a:pos x="2848" y="269"/>
                  </a:cxn>
                  <a:cxn ang="0">
                    <a:pos x="2618" y="260"/>
                  </a:cxn>
                  <a:cxn ang="0">
                    <a:pos x="2360" y="273"/>
                  </a:cxn>
                  <a:cxn ang="0">
                    <a:pos x="2007" y="282"/>
                  </a:cxn>
                  <a:cxn ang="0">
                    <a:pos x="1786" y="287"/>
                  </a:cxn>
                  <a:cxn ang="0">
                    <a:pos x="1686" y="296"/>
                  </a:cxn>
                  <a:cxn ang="0">
                    <a:pos x="1528" y="273"/>
                  </a:cxn>
                  <a:cxn ang="0">
                    <a:pos x="1334" y="287"/>
                  </a:cxn>
                  <a:cxn ang="0">
                    <a:pos x="1185" y="282"/>
                  </a:cxn>
                  <a:cxn ang="0">
                    <a:pos x="1081" y="291"/>
                  </a:cxn>
                  <a:cxn ang="0">
                    <a:pos x="968" y="282"/>
                  </a:cxn>
                  <a:cxn ang="0">
                    <a:pos x="827" y="273"/>
                  </a:cxn>
                  <a:cxn ang="0">
                    <a:pos x="701" y="273"/>
                  </a:cxn>
                  <a:cxn ang="0">
                    <a:pos x="583" y="291"/>
                  </a:cxn>
                  <a:cxn ang="0">
                    <a:pos x="484" y="278"/>
                  </a:cxn>
                  <a:cxn ang="0">
                    <a:pos x="335" y="251"/>
                  </a:cxn>
                  <a:cxn ang="0">
                    <a:pos x="172" y="260"/>
                  </a:cxn>
                  <a:cxn ang="0">
                    <a:pos x="77" y="251"/>
                  </a:cxn>
                  <a:cxn ang="0">
                    <a:pos x="0" y="237"/>
                  </a:cxn>
                  <a:cxn ang="0">
                    <a:pos x="0" y="0"/>
                  </a:cxn>
                  <a:cxn ang="0">
                    <a:pos x="5126" y="2"/>
                  </a:cxn>
                </a:cxnLst>
                <a:rect l="0" t="0" r="r" b="b"/>
                <a:pathLst>
                  <a:path w="5126" h="305">
                    <a:moveTo>
                      <a:pt x="5126" y="2"/>
                    </a:moveTo>
                    <a:lnTo>
                      <a:pt x="5126" y="276"/>
                    </a:lnTo>
                    <a:lnTo>
                      <a:pt x="5037" y="278"/>
                    </a:lnTo>
                    <a:lnTo>
                      <a:pt x="4914" y="300"/>
                    </a:lnTo>
                    <a:lnTo>
                      <a:pt x="4847" y="296"/>
                    </a:lnTo>
                    <a:lnTo>
                      <a:pt x="4648" y="273"/>
                    </a:lnTo>
                    <a:lnTo>
                      <a:pt x="4508" y="264"/>
                    </a:lnTo>
                    <a:lnTo>
                      <a:pt x="4245" y="287"/>
                    </a:lnTo>
                    <a:lnTo>
                      <a:pt x="3983" y="291"/>
                    </a:lnTo>
                    <a:lnTo>
                      <a:pt x="3640" y="282"/>
                    </a:lnTo>
                    <a:lnTo>
                      <a:pt x="3346" y="287"/>
                    </a:lnTo>
                    <a:lnTo>
                      <a:pt x="3165" y="305"/>
                    </a:lnTo>
                    <a:lnTo>
                      <a:pt x="2848" y="269"/>
                    </a:lnTo>
                    <a:lnTo>
                      <a:pt x="2618" y="260"/>
                    </a:lnTo>
                    <a:lnTo>
                      <a:pt x="2360" y="273"/>
                    </a:lnTo>
                    <a:lnTo>
                      <a:pt x="2007" y="282"/>
                    </a:lnTo>
                    <a:lnTo>
                      <a:pt x="1786" y="287"/>
                    </a:lnTo>
                    <a:lnTo>
                      <a:pt x="1686" y="296"/>
                    </a:lnTo>
                    <a:lnTo>
                      <a:pt x="1528" y="273"/>
                    </a:lnTo>
                    <a:lnTo>
                      <a:pt x="1334" y="287"/>
                    </a:lnTo>
                    <a:lnTo>
                      <a:pt x="1185" y="282"/>
                    </a:lnTo>
                    <a:lnTo>
                      <a:pt x="1081" y="291"/>
                    </a:lnTo>
                    <a:lnTo>
                      <a:pt x="968" y="282"/>
                    </a:lnTo>
                    <a:lnTo>
                      <a:pt x="827" y="273"/>
                    </a:lnTo>
                    <a:lnTo>
                      <a:pt x="701" y="273"/>
                    </a:lnTo>
                    <a:lnTo>
                      <a:pt x="583" y="291"/>
                    </a:lnTo>
                    <a:lnTo>
                      <a:pt x="484" y="278"/>
                    </a:lnTo>
                    <a:lnTo>
                      <a:pt x="335" y="251"/>
                    </a:lnTo>
                    <a:lnTo>
                      <a:pt x="172" y="260"/>
                    </a:lnTo>
                    <a:lnTo>
                      <a:pt x="77" y="251"/>
                    </a:lnTo>
                    <a:lnTo>
                      <a:pt x="0" y="237"/>
                    </a:lnTo>
                    <a:lnTo>
                      <a:pt x="0" y="0"/>
                    </a:lnTo>
                    <a:lnTo>
                      <a:pt x="5126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4" name="Freeform 176"/>
              <p:cNvSpPr>
                <a:spLocks/>
              </p:cNvSpPr>
              <p:nvPr/>
            </p:nvSpPr>
            <p:spPr bwMode="ltGray">
              <a:xfrm>
                <a:off x="0" y="154"/>
                <a:ext cx="212" cy="107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" y="30"/>
                  </a:cxn>
                  <a:cxn ang="0">
                    <a:pos x="23" y="12"/>
                  </a:cxn>
                  <a:cxn ang="0">
                    <a:pos x="53" y="2"/>
                  </a:cxn>
                  <a:cxn ang="0">
                    <a:pos x="81" y="0"/>
                  </a:cxn>
                  <a:cxn ang="0">
                    <a:pos x="123" y="11"/>
                  </a:cxn>
                  <a:cxn ang="0">
                    <a:pos x="147" y="30"/>
                  </a:cxn>
                  <a:cxn ang="0">
                    <a:pos x="162" y="59"/>
                  </a:cxn>
                  <a:cxn ang="0">
                    <a:pos x="165" y="80"/>
                  </a:cxn>
                  <a:cxn ang="0">
                    <a:pos x="167" y="92"/>
                  </a:cxn>
                  <a:cxn ang="0">
                    <a:pos x="156" y="95"/>
                  </a:cxn>
                  <a:cxn ang="0">
                    <a:pos x="77" y="87"/>
                  </a:cxn>
                  <a:cxn ang="0">
                    <a:pos x="0" y="74"/>
                  </a:cxn>
                </a:cxnLst>
                <a:rect l="0" t="0" r="r" b="b"/>
                <a:pathLst>
                  <a:path w="167" h="95">
                    <a:moveTo>
                      <a:pt x="0" y="74"/>
                    </a:moveTo>
                    <a:lnTo>
                      <a:pt x="2" y="30"/>
                    </a:lnTo>
                    <a:lnTo>
                      <a:pt x="23" y="12"/>
                    </a:lnTo>
                    <a:lnTo>
                      <a:pt x="53" y="2"/>
                    </a:lnTo>
                    <a:lnTo>
                      <a:pt x="81" y="0"/>
                    </a:lnTo>
                    <a:lnTo>
                      <a:pt x="123" y="11"/>
                    </a:lnTo>
                    <a:lnTo>
                      <a:pt x="147" y="30"/>
                    </a:lnTo>
                    <a:lnTo>
                      <a:pt x="162" y="59"/>
                    </a:lnTo>
                    <a:lnTo>
                      <a:pt x="165" y="80"/>
                    </a:lnTo>
                    <a:lnTo>
                      <a:pt x="167" y="92"/>
                    </a:lnTo>
                    <a:lnTo>
                      <a:pt x="156" y="95"/>
                    </a:lnTo>
                    <a:lnTo>
                      <a:pt x="77" y="87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5" name="Freeform 177"/>
              <p:cNvSpPr>
                <a:spLocks/>
              </p:cNvSpPr>
              <p:nvPr/>
            </p:nvSpPr>
            <p:spPr bwMode="ltGray">
              <a:xfrm>
                <a:off x="312" y="1"/>
                <a:ext cx="1036" cy="141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41" y="88"/>
                  </a:cxn>
                  <a:cxn ang="0">
                    <a:pos x="70" y="68"/>
                  </a:cxn>
                  <a:cxn ang="0">
                    <a:pos x="135" y="44"/>
                  </a:cxn>
                  <a:cxn ang="0">
                    <a:pos x="207" y="33"/>
                  </a:cxn>
                  <a:cxn ang="0">
                    <a:pos x="299" y="34"/>
                  </a:cxn>
                  <a:cxn ang="0">
                    <a:pos x="397" y="46"/>
                  </a:cxn>
                  <a:cxn ang="0">
                    <a:pos x="494" y="60"/>
                  </a:cxn>
                  <a:cxn ang="0">
                    <a:pos x="550" y="63"/>
                  </a:cxn>
                  <a:cxn ang="0">
                    <a:pos x="613" y="61"/>
                  </a:cxn>
                  <a:cxn ang="0">
                    <a:pos x="662" y="51"/>
                  </a:cxn>
                  <a:cxn ang="0">
                    <a:pos x="708" y="33"/>
                  </a:cxn>
                  <a:cxn ang="0">
                    <a:pos x="753" y="0"/>
                  </a:cxn>
                  <a:cxn ang="0">
                    <a:pos x="921" y="1"/>
                  </a:cxn>
                  <a:cxn ang="0">
                    <a:pos x="899" y="39"/>
                  </a:cxn>
                  <a:cxn ang="0">
                    <a:pos x="874" y="67"/>
                  </a:cxn>
                  <a:cxn ang="0">
                    <a:pos x="850" y="81"/>
                  </a:cxn>
                  <a:cxn ang="0">
                    <a:pos x="824" y="95"/>
                  </a:cxn>
                  <a:cxn ang="0">
                    <a:pos x="789" y="107"/>
                  </a:cxn>
                  <a:cxn ang="0">
                    <a:pos x="749" y="114"/>
                  </a:cxn>
                  <a:cxn ang="0">
                    <a:pos x="689" y="121"/>
                  </a:cxn>
                  <a:cxn ang="0">
                    <a:pos x="631" y="121"/>
                  </a:cxn>
                  <a:cxn ang="0">
                    <a:pos x="529" y="114"/>
                  </a:cxn>
                  <a:cxn ang="0">
                    <a:pos x="448" y="102"/>
                  </a:cxn>
                  <a:cxn ang="0">
                    <a:pos x="377" y="91"/>
                  </a:cxn>
                  <a:cxn ang="0">
                    <a:pos x="299" y="87"/>
                  </a:cxn>
                  <a:cxn ang="0">
                    <a:pos x="210" y="94"/>
                  </a:cxn>
                  <a:cxn ang="0">
                    <a:pos x="152" y="105"/>
                  </a:cxn>
                  <a:cxn ang="0">
                    <a:pos x="122" y="107"/>
                  </a:cxn>
                  <a:cxn ang="0">
                    <a:pos x="67" y="114"/>
                  </a:cxn>
                  <a:cxn ang="0">
                    <a:pos x="24" y="127"/>
                  </a:cxn>
                  <a:cxn ang="0">
                    <a:pos x="0" y="141"/>
                  </a:cxn>
                </a:cxnLst>
                <a:rect l="0" t="0" r="r" b="b"/>
                <a:pathLst>
                  <a:path w="921" h="141">
                    <a:moveTo>
                      <a:pt x="0" y="141"/>
                    </a:moveTo>
                    <a:lnTo>
                      <a:pt x="41" y="88"/>
                    </a:lnTo>
                    <a:lnTo>
                      <a:pt x="70" y="68"/>
                    </a:lnTo>
                    <a:lnTo>
                      <a:pt x="135" y="44"/>
                    </a:lnTo>
                    <a:lnTo>
                      <a:pt x="207" y="33"/>
                    </a:lnTo>
                    <a:lnTo>
                      <a:pt x="299" y="34"/>
                    </a:lnTo>
                    <a:lnTo>
                      <a:pt x="397" y="46"/>
                    </a:lnTo>
                    <a:lnTo>
                      <a:pt x="494" y="60"/>
                    </a:lnTo>
                    <a:lnTo>
                      <a:pt x="550" y="63"/>
                    </a:lnTo>
                    <a:lnTo>
                      <a:pt x="613" y="61"/>
                    </a:lnTo>
                    <a:lnTo>
                      <a:pt x="662" y="51"/>
                    </a:lnTo>
                    <a:lnTo>
                      <a:pt x="708" y="33"/>
                    </a:lnTo>
                    <a:lnTo>
                      <a:pt x="753" y="0"/>
                    </a:lnTo>
                    <a:lnTo>
                      <a:pt x="921" y="1"/>
                    </a:lnTo>
                    <a:lnTo>
                      <a:pt x="899" y="39"/>
                    </a:lnTo>
                    <a:lnTo>
                      <a:pt x="874" y="67"/>
                    </a:lnTo>
                    <a:lnTo>
                      <a:pt x="850" y="81"/>
                    </a:lnTo>
                    <a:lnTo>
                      <a:pt x="824" y="95"/>
                    </a:lnTo>
                    <a:lnTo>
                      <a:pt x="789" y="107"/>
                    </a:lnTo>
                    <a:lnTo>
                      <a:pt x="749" y="114"/>
                    </a:lnTo>
                    <a:lnTo>
                      <a:pt x="689" y="121"/>
                    </a:lnTo>
                    <a:lnTo>
                      <a:pt x="631" y="121"/>
                    </a:lnTo>
                    <a:lnTo>
                      <a:pt x="529" y="114"/>
                    </a:lnTo>
                    <a:lnTo>
                      <a:pt x="448" y="102"/>
                    </a:lnTo>
                    <a:lnTo>
                      <a:pt x="377" y="91"/>
                    </a:lnTo>
                    <a:lnTo>
                      <a:pt x="299" y="87"/>
                    </a:lnTo>
                    <a:lnTo>
                      <a:pt x="210" y="94"/>
                    </a:lnTo>
                    <a:lnTo>
                      <a:pt x="152" y="105"/>
                    </a:lnTo>
                    <a:lnTo>
                      <a:pt x="122" y="107"/>
                    </a:lnTo>
                    <a:lnTo>
                      <a:pt x="67" y="114"/>
                    </a:lnTo>
                    <a:lnTo>
                      <a:pt x="24" y="12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6" name="Freeform 178"/>
              <p:cNvSpPr>
                <a:spLocks/>
              </p:cNvSpPr>
              <p:nvPr/>
            </p:nvSpPr>
            <p:spPr bwMode="ltGray">
              <a:xfrm>
                <a:off x="1069" y="186"/>
                <a:ext cx="242" cy="102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30" y="52"/>
                  </a:cxn>
                  <a:cxn ang="0">
                    <a:pos x="64" y="30"/>
                  </a:cxn>
                  <a:cxn ang="0">
                    <a:pos x="103" y="12"/>
                  </a:cxn>
                  <a:cxn ang="0">
                    <a:pos x="157" y="0"/>
                  </a:cxn>
                  <a:cxn ang="0">
                    <a:pos x="190" y="0"/>
                  </a:cxn>
                  <a:cxn ang="0">
                    <a:pos x="163" y="13"/>
                  </a:cxn>
                  <a:cxn ang="0">
                    <a:pos x="129" y="33"/>
                  </a:cxn>
                  <a:cxn ang="0">
                    <a:pos x="103" y="55"/>
                  </a:cxn>
                  <a:cxn ang="0">
                    <a:pos x="93" y="75"/>
                  </a:cxn>
                  <a:cxn ang="0">
                    <a:pos x="88" y="90"/>
                  </a:cxn>
                  <a:cxn ang="0">
                    <a:pos x="34" y="87"/>
                  </a:cxn>
                  <a:cxn ang="0">
                    <a:pos x="0" y="84"/>
                  </a:cxn>
                  <a:cxn ang="0">
                    <a:pos x="6" y="73"/>
                  </a:cxn>
                </a:cxnLst>
                <a:rect l="0" t="0" r="r" b="b"/>
                <a:pathLst>
                  <a:path w="190" h="90">
                    <a:moveTo>
                      <a:pt x="6" y="73"/>
                    </a:moveTo>
                    <a:lnTo>
                      <a:pt x="30" y="52"/>
                    </a:lnTo>
                    <a:lnTo>
                      <a:pt x="64" y="30"/>
                    </a:lnTo>
                    <a:lnTo>
                      <a:pt x="103" y="12"/>
                    </a:lnTo>
                    <a:lnTo>
                      <a:pt x="157" y="0"/>
                    </a:lnTo>
                    <a:lnTo>
                      <a:pt x="190" y="0"/>
                    </a:lnTo>
                    <a:lnTo>
                      <a:pt x="163" y="13"/>
                    </a:lnTo>
                    <a:lnTo>
                      <a:pt x="129" y="33"/>
                    </a:lnTo>
                    <a:lnTo>
                      <a:pt x="103" y="55"/>
                    </a:lnTo>
                    <a:lnTo>
                      <a:pt x="93" y="75"/>
                    </a:lnTo>
                    <a:lnTo>
                      <a:pt x="88" y="90"/>
                    </a:lnTo>
                    <a:lnTo>
                      <a:pt x="34" y="87"/>
                    </a:lnTo>
                    <a:lnTo>
                      <a:pt x="0" y="84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7" name="Freeform 179"/>
              <p:cNvSpPr>
                <a:spLocks/>
              </p:cNvSpPr>
              <p:nvPr/>
            </p:nvSpPr>
            <p:spPr bwMode="ltGray">
              <a:xfrm>
                <a:off x="1595" y="2"/>
                <a:ext cx="214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" y="15"/>
                  </a:cxn>
                  <a:cxn ang="0">
                    <a:pos x="45" y="42"/>
                  </a:cxn>
                  <a:cxn ang="0">
                    <a:pos x="82" y="60"/>
                  </a:cxn>
                  <a:cxn ang="0">
                    <a:pos x="136" y="80"/>
                  </a:cxn>
                  <a:cxn ang="0">
                    <a:pos x="190" y="86"/>
                  </a:cxn>
                  <a:cxn ang="0">
                    <a:pos x="136" y="63"/>
                  </a:cxn>
                  <a:cxn ang="0">
                    <a:pos x="113" y="45"/>
                  </a:cxn>
                  <a:cxn ang="0">
                    <a:pos x="93" y="19"/>
                  </a:cxn>
                  <a:cxn ang="0">
                    <a:pos x="86" y="0"/>
                  </a:cxn>
                  <a:cxn ang="0">
                    <a:pos x="0" y="0"/>
                  </a:cxn>
                </a:cxnLst>
                <a:rect l="0" t="0" r="r" b="b"/>
                <a:pathLst>
                  <a:path w="190" h="86">
                    <a:moveTo>
                      <a:pt x="0" y="0"/>
                    </a:moveTo>
                    <a:lnTo>
                      <a:pt x="11" y="15"/>
                    </a:lnTo>
                    <a:lnTo>
                      <a:pt x="45" y="42"/>
                    </a:lnTo>
                    <a:lnTo>
                      <a:pt x="82" y="60"/>
                    </a:lnTo>
                    <a:lnTo>
                      <a:pt x="136" y="80"/>
                    </a:lnTo>
                    <a:lnTo>
                      <a:pt x="190" y="86"/>
                    </a:lnTo>
                    <a:lnTo>
                      <a:pt x="136" y="63"/>
                    </a:lnTo>
                    <a:lnTo>
                      <a:pt x="113" y="45"/>
                    </a:lnTo>
                    <a:lnTo>
                      <a:pt x="93" y="19"/>
                    </a:lnTo>
                    <a:lnTo>
                      <a:pt x="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8" name="Freeform 180"/>
              <p:cNvSpPr>
                <a:spLocks/>
              </p:cNvSpPr>
              <p:nvPr/>
            </p:nvSpPr>
            <p:spPr bwMode="ltGray">
              <a:xfrm>
                <a:off x="1646" y="153"/>
                <a:ext cx="492" cy="140"/>
              </a:xfrm>
              <a:custGeom>
                <a:avLst/>
                <a:gdLst/>
                <a:ahLst/>
                <a:cxnLst>
                  <a:cxn ang="0">
                    <a:pos x="387" y="115"/>
                  </a:cxn>
                  <a:cxn ang="0">
                    <a:pos x="372" y="96"/>
                  </a:cxn>
                  <a:cxn ang="0">
                    <a:pos x="353" y="82"/>
                  </a:cxn>
                  <a:cxn ang="0">
                    <a:pos x="327" y="69"/>
                  </a:cxn>
                  <a:cxn ang="0">
                    <a:pos x="297" y="58"/>
                  </a:cxn>
                  <a:cxn ang="0">
                    <a:pos x="258" y="49"/>
                  </a:cxn>
                  <a:cxn ang="0">
                    <a:pos x="210" y="43"/>
                  </a:cxn>
                  <a:cxn ang="0">
                    <a:pos x="155" y="39"/>
                  </a:cxn>
                  <a:cxn ang="0">
                    <a:pos x="110" y="34"/>
                  </a:cxn>
                  <a:cxn ang="0">
                    <a:pos x="68" y="28"/>
                  </a:cxn>
                  <a:cxn ang="0">
                    <a:pos x="35" y="19"/>
                  </a:cxn>
                  <a:cxn ang="0">
                    <a:pos x="11" y="9"/>
                  </a:cxn>
                  <a:cxn ang="0">
                    <a:pos x="0" y="0"/>
                  </a:cxn>
                  <a:cxn ang="0">
                    <a:pos x="15" y="40"/>
                  </a:cxn>
                  <a:cxn ang="0">
                    <a:pos x="33" y="57"/>
                  </a:cxn>
                  <a:cxn ang="0">
                    <a:pos x="74" y="75"/>
                  </a:cxn>
                  <a:cxn ang="0">
                    <a:pos x="120" y="84"/>
                  </a:cxn>
                  <a:cxn ang="0">
                    <a:pos x="170" y="94"/>
                  </a:cxn>
                  <a:cxn ang="0">
                    <a:pos x="195" y="103"/>
                  </a:cxn>
                  <a:cxn ang="0">
                    <a:pos x="209" y="115"/>
                  </a:cxn>
                  <a:cxn ang="0">
                    <a:pos x="216" y="124"/>
                  </a:cxn>
                  <a:cxn ang="0">
                    <a:pos x="282" y="120"/>
                  </a:cxn>
                  <a:cxn ang="0">
                    <a:pos x="356" y="118"/>
                  </a:cxn>
                  <a:cxn ang="0">
                    <a:pos x="387" y="115"/>
                  </a:cxn>
                </a:cxnLst>
                <a:rect l="0" t="0" r="r" b="b"/>
                <a:pathLst>
                  <a:path w="387" h="124">
                    <a:moveTo>
                      <a:pt x="387" y="115"/>
                    </a:moveTo>
                    <a:lnTo>
                      <a:pt x="372" y="96"/>
                    </a:lnTo>
                    <a:lnTo>
                      <a:pt x="353" y="82"/>
                    </a:lnTo>
                    <a:lnTo>
                      <a:pt x="327" y="69"/>
                    </a:lnTo>
                    <a:lnTo>
                      <a:pt x="297" y="58"/>
                    </a:lnTo>
                    <a:lnTo>
                      <a:pt x="258" y="49"/>
                    </a:lnTo>
                    <a:lnTo>
                      <a:pt x="210" y="43"/>
                    </a:lnTo>
                    <a:lnTo>
                      <a:pt x="155" y="39"/>
                    </a:lnTo>
                    <a:lnTo>
                      <a:pt x="110" y="34"/>
                    </a:lnTo>
                    <a:lnTo>
                      <a:pt x="68" y="28"/>
                    </a:lnTo>
                    <a:lnTo>
                      <a:pt x="35" y="19"/>
                    </a:lnTo>
                    <a:lnTo>
                      <a:pt x="11" y="9"/>
                    </a:lnTo>
                    <a:lnTo>
                      <a:pt x="0" y="0"/>
                    </a:lnTo>
                    <a:lnTo>
                      <a:pt x="15" y="40"/>
                    </a:lnTo>
                    <a:lnTo>
                      <a:pt x="33" y="57"/>
                    </a:lnTo>
                    <a:lnTo>
                      <a:pt x="74" y="75"/>
                    </a:lnTo>
                    <a:lnTo>
                      <a:pt x="120" y="84"/>
                    </a:lnTo>
                    <a:lnTo>
                      <a:pt x="170" y="94"/>
                    </a:lnTo>
                    <a:lnTo>
                      <a:pt x="195" y="103"/>
                    </a:lnTo>
                    <a:lnTo>
                      <a:pt x="209" y="115"/>
                    </a:lnTo>
                    <a:lnTo>
                      <a:pt x="216" y="124"/>
                    </a:lnTo>
                    <a:lnTo>
                      <a:pt x="282" y="120"/>
                    </a:lnTo>
                    <a:lnTo>
                      <a:pt x="356" y="118"/>
                    </a:lnTo>
                    <a:lnTo>
                      <a:pt x="387" y="1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09" name="Freeform 181"/>
              <p:cNvSpPr>
                <a:spLocks/>
              </p:cNvSpPr>
              <p:nvPr/>
            </p:nvSpPr>
            <p:spPr bwMode="ltGray">
              <a:xfrm>
                <a:off x="1964" y="2"/>
                <a:ext cx="175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21"/>
                  </a:cxn>
                  <a:cxn ang="0">
                    <a:pos x="52" y="28"/>
                  </a:cxn>
                  <a:cxn ang="0">
                    <a:pos x="90" y="29"/>
                  </a:cxn>
                  <a:cxn ang="0">
                    <a:pos x="128" y="21"/>
                  </a:cxn>
                  <a:cxn ang="0">
                    <a:pos x="156" y="0"/>
                  </a:cxn>
                  <a:cxn ang="0">
                    <a:pos x="0" y="0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25" y="21"/>
                    </a:lnTo>
                    <a:lnTo>
                      <a:pt x="52" y="28"/>
                    </a:lnTo>
                    <a:lnTo>
                      <a:pt x="90" y="29"/>
                    </a:lnTo>
                    <a:lnTo>
                      <a:pt x="128" y="21"/>
                    </a:lnTo>
                    <a:lnTo>
                      <a:pt x="1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0" name="Freeform 182"/>
              <p:cNvSpPr>
                <a:spLocks/>
              </p:cNvSpPr>
              <p:nvPr/>
            </p:nvSpPr>
            <p:spPr bwMode="ltGray">
              <a:xfrm>
                <a:off x="2233" y="2"/>
                <a:ext cx="1080" cy="172"/>
              </a:xfrm>
              <a:custGeom>
                <a:avLst/>
                <a:gdLst/>
                <a:ahLst/>
                <a:cxnLst>
                  <a:cxn ang="0">
                    <a:pos x="770" y="0"/>
                  </a:cxn>
                  <a:cxn ang="0">
                    <a:pos x="750" y="16"/>
                  </a:cxn>
                  <a:cxn ang="0">
                    <a:pos x="712" y="40"/>
                  </a:cxn>
                  <a:cxn ang="0">
                    <a:pos x="661" y="59"/>
                  </a:cxn>
                  <a:cxn ang="0">
                    <a:pos x="603" y="74"/>
                  </a:cxn>
                  <a:cxn ang="0">
                    <a:pos x="545" y="84"/>
                  </a:cxn>
                  <a:cxn ang="0">
                    <a:pos x="485" y="91"/>
                  </a:cxn>
                  <a:cxn ang="0">
                    <a:pos x="414" y="94"/>
                  </a:cxn>
                  <a:cxn ang="0">
                    <a:pos x="341" y="91"/>
                  </a:cxn>
                  <a:cxn ang="0">
                    <a:pos x="274" y="83"/>
                  </a:cxn>
                  <a:cxn ang="0">
                    <a:pos x="216" y="74"/>
                  </a:cxn>
                  <a:cxn ang="0">
                    <a:pos x="168" y="76"/>
                  </a:cxn>
                  <a:cxn ang="0">
                    <a:pos x="115" y="79"/>
                  </a:cxn>
                  <a:cxn ang="0">
                    <a:pos x="68" y="87"/>
                  </a:cxn>
                  <a:cxn ang="0">
                    <a:pos x="24" y="110"/>
                  </a:cxn>
                  <a:cxn ang="0">
                    <a:pos x="0" y="135"/>
                  </a:cxn>
                  <a:cxn ang="0">
                    <a:pos x="41" y="117"/>
                  </a:cxn>
                  <a:cxn ang="0">
                    <a:pos x="84" y="104"/>
                  </a:cxn>
                  <a:cxn ang="0">
                    <a:pos x="124" y="100"/>
                  </a:cxn>
                  <a:cxn ang="0">
                    <a:pos x="176" y="100"/>
                  </a:cxn>
                  <a:cxn ang="0">
                    <a:pos x="226" y="106"/>
                  </a:cxn>
                  <a:cxn ang="0">
                    <a:pos x="278" y="121"/>
                  </a:cxn>
                  <a:cxn ang="0">
                    <a:pos x="339" y="140"/>
                  </a:cxn>
                  <a:cxn ang="0">
                    <a:pos x="396" y="154"/>
                  </a:cxn>
                  <a:cxn ang="0">
                    <a:pos x="447" y="161"/>
                  </a:cxn>
                  <a:cxn ang="0">
                    <a:pos x="514" y="167"/>
                  </a:cxn>
                  <a:cxn ang="0">
                    <a:pos x="597" y="171"/>
                  </a:cxn>
                  <a:cxn ang="0">
                    <a:pos x="665" y="172"/>
                  </a:cxn>
                  <a:cxn ang="0">
                    <a:pos x="735" y="164"/>
                  </a:cxn>
                  <a:cxn ang="0">
                    <a:pos x="783" y="147"/>
                  </a:cxn>
                  <a:cxn ang="0">
                    <a:pos x="845" y="118"/>
                  </a:cxn>
                  <a:cxn ang="0">
                    <a:pos x="891" y="80"/>
                  </a:cxn>
                  <a:cxn ang="0">
                    <a:pos x="928" y="43"/>
                  </a:cxn>
                  <a:cxn ang="0">
                    <a:pos x="960" y="2"/>
                  </a:cxn>
                  <a:cxn ang="0">
                    <a:pos x="770" y="0"/>
                  </a:cxn>
                </a:cxnLst>
                <a:rect l="0" t="0" r="r" b="b"/>
                <a:pathLst>
                  <a:path w="960" h="172">
                    <a:moveTo>
                      <a:pt x="770" y="0"/>
                    </a:moveTo>
                    <a:lnTo>
                      <a:pt x="750" y="16"/>
                    </a:lnTo>
                    <a:lnTo>
                      <a:pt x="712" y="40"/>
                    </a:lnTo>
                    <a:lnTo>
                      <a:pt x="661" y="59"/>
                    </a:lnTo>
                    <a:lnTo>
                      <a:pt x="603" y="74"/>
                    </a:lnTo>
                    <a:lnTo>
                      <a:pt x="545" y="84"/>
                    </a:lnTo>
                    <a:lnTo>
                      <a:pt x="485" y="91"/>
                    </a:lnTo>
                    <a:lnTo>
                      <a:pt x="414" y="94"/>
                    </a:lnTo>
                    <a:lnTo>
                      <a:pt x="341" y="91"/>
                    </a:lnTo>
                    <a:lnTo>
                      <a:pt x="274" y="83"/>
                    </a:lnTo>
                    <a:lnTo>
                      <a:pt x="216" y="74"/>
                    </a:lnTo>
                    <a:lnTo>
                      <a:pt x="168" y="76"/>
                    </a:lnTo>
                    <a:lnTo>
                      <a:pt x="115" y="79"/>
                    </a:lnTo>
                    <a:lnTo>
                      <a:pt x="68" y="87"/>
                    </a:lnTo>
                    <a:lnTo>
                      <a:pt x="24" y="110"/>
                    </a:lnTo>
                    <a:lnTo>
                      <a:pt x="0" y="135"/>
                    </a:lnTo>
                    <a:lnTo>
                      <a:pt x="41" y="117"/>
                    </a:lnTo>
                    <a:lnTo>
                      <a:pt x="84" y="104"/>
                    </a:lnTo>
                    <a:lnTo>
                      <a:pt x="124" y="100"/>
                    </a:lnTo>
                    <a:lnTo>
                      <a:pt x="176" y="100"/>
                    </a:lnTo>
                    <a:lnTo>
                      <a:pt x="226" y="106"/>
                    </a:lnTo>
                    <a:lnTo>
                      <a:pt x="278" y="121"/>
                    </a:lnTo>
                    <a:lnTo>
                      <a:pt x="339" y="140"/>
                    </a:lnTo>
                    <a:lnTo>
                      <a:pt x="396" y="154"/>
                    </a:lnTo>
                    <a:lnTo>
                      <a:pt x="447" y="161"/>
                    </a:lnTo>
                    <a:lnTo>
                      <a:pt x="514" y="167"/>
                    </a:lnTo>
                    <a:lnTo>
                      <a:pt x="597" y="171"/>
                    </a:lnTo>
                    <a:lnTo>
                      <a:pt x="665" y="172"/>
                    </a:lnTo>
                    <a:lnTo>
                      <a:pt x="735" y="164"/>
                    </a:lnTo>
                    <a:lnTo>
                      <a:pt x="783" y="147"/>
                    </a:lnTo>
                    <a:lnTo>
                      <a:pt x="845" y="118"/>
                    </a:lnTo>
                    <a:lnTo>
                      <a:pt x="891" y="80"/>
                    </a:lnTo>
                    <a:lnTo>
                      <a:pt x="928" y="43"/>
                    </a:lnTo>
                    <a:lnTo>
                      <a:pt x="960" y="2"/>
                    </a:lnTo>
                    <a:lnTo>
                      <a:pt x="770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1" name="Freeform 183"/>
              <p:cNvSpPr>
                <a:spLocks/>
              </p:cNvSpPr>
              <p:nvPr/>
            </p:nvSpPr>
            <p:spPr bwMode="ltGray">
              <a:xfrm>
                <a:off x="3592" y="174"/>
                <a:ext cx="287" cy="1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1" y="86"/>
                  </a:cxn>
                  <a:cxn ang="0">
                    <a:pos x="12" y="54"/>
                  </a:cxn>
                  <a:cxn ang="0">
                    <a:pos x="28" y="33"/>
                  </a:cxn>
                  <a:cxn ang="0">
                    <a:pos x="55" y="12"/>
                  </a:cxn>
                  <a:cxn ang="0">
                    <a:pos x="93" y="2"/>
                  </a:cxn>
                  <a:cxn ang="0">
                    <a:pos x="121" y="0"/>
                  </a:cxn>
                  <a:cxn ang="0">
                    <a:pos x="157" y="6"/>
                  </a:cxn>
                  <a:cxn ang="0">
                    <a:pos x="181" y="20"/>
                  </a:cxn>
                  <a:cxn ang="0">
                    <a:pos x="202" y="41"/>
                  </a:cxn>
                  <a:cxn ang="0">
                    <a:pos x="214" y="66"/>
                  </a:cxn>
                  <a:cxn ang="0">
                    <a:pos x="220" y="83"/>
                  </a:cxn>
                  <a:cxn ang="0">
                    <a:pos x="226" y="98"/>
                  </a:cxn>
                  <a:cxn ang="0">
                    <a:pos x="120" y="102"/>
                  </a:cxn>
                  <a:cxn ang="0">
                    <a:pos x="0" y="111"/>
                  </a:cxn>
                </a:cxnLst>
                <a:rect l="0" t="0" r="r" b="b"/>
                <a:pathLst>
                  <a:path w="226" h="111">
                    <a:moveTo>
                      <a:pt x="0" y="111"/>
                    </a:moveTo>
                    <a:lnTo>
                      <a:pt x="1" y="86"/>
                    </a:lnTo>
                    <a:lnTo>
                      <a:pt x="12" y="54"/>
                    </a:lnTo>
                    <a:lnTo>
                      <a:pt x="28" y="33"/>
                    </a:lnTo>
                    <a:lnTo>
                      <a:pt x="55" y="12"/>
                    </a:lnTo>
                    <a:lnTo>
                      <a:pt x="93" y="2"/>
                    </a:lnTo>
                    <a:lnTo>
                      <a:pt x="121" y="0"/>
                    </a:lnTo>
                    <a:lnTo>
                      <a:pt x="157" y="6"/>
                    </a:lnTo>
                    <a:lnTo>
                      <a:pt x="181" y="20"/>
                    </a:lnTo>
                    <a:lnTo>
                      <a:pt x="202" y="41"/>
                    </a:lnTo>
                    <a:lnTo>
                      <a:pt x="214" y="66"/>
                    </a:lnTo>
                    <a:lnTo>
                      <a:pt x="220" y="83"/>
                    </a:lnTo>
                    <a:lnTo>
                      <a:pt x="226" y="98"/>
                    </a:lnTo>
                    <a:lnTo>
                      <a:pt x="120" y="102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2" name="Freeform 184"/>
              <p:cNvSpPr>
                <a:spLocks/>
              </p:cNvSpPr>
              <p:nvPr/>
            </p:nvSpPr>
            <p:spPr bwMode="ltGray">
              <a:xfrm>
                <a:off x="3479" y="2"/>
                <a:ext cx="157" cy="45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57" y="19"/>
                  </a:cxn>
                  <a:cxn ang="0">
                    <a:pos x="32" y="29"/>
                  </a:cxn>
                  <a:cxn ang="0">
                    <a:pos x="0" y="33"/>
                  </a:cxn>
                  <a:cxn ang="0">
                    <a:pos x="52" y="45"/>
                  </a:cxn>
                  <a:cxn ang="0">
                    <a:pos x="85" y="38"/>
                  </a:cxn>
                  <a:cxn ang="0">
                    <a:pos x="140" y="2"/>
                  </a:cxn>
                  <a:cxn ang="0">
                    <a:pos x="86" y="0"/>
                  </a:cxn>
                </a:cxnLst>
                <a:rect l="0" t="0" r="r" b="b"/>
                <a:pathLst>
                  <a:path w="140" h="45">
                    <a:moveTo>
                      <a:pt x="86" y="0"/>
                    </a:moveTo>
                    <a:lnTo>
                      <a:pt x="57" y="19"/>
                    </a:lnTo>
                    <a:lnTo>
                      <a:pt x="32" y="29"/>
                    </a:lnTo>
                    <a:lnTo>
                      <a:pt x="0" y="33"/>
                    </a:lnTo>
                    <a:lnTo>
                      <a:pt x="52" y="45"/>
                    </a:lnTo>
                    <a:lnTo>
                      <a:pt x="85" y="38"/>
                    </a:lnTo>
                    <a:lnTo>
                      <a:pt x="140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3" name="Freeform 185"/>
              <p:cNvSpPr>
                <a:spLocks/>
              </p:cNvSpPr>
              <p:nvPr/>
            </p:nvSpPr>
            <p:spPr bwMode="ltGray">
              <a:xfrm>
                <a:off x="3680" y="71"/>
                <a:ext cx="729" cy="112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8" y="4"/>
                  </a:cxn>
                  <a:cxn ang="0">
                    <a:pos x="66" y="0"/>
                  </a:cxn>
                  <a:cxn ang="0">
                    <a:pos x="111" y="0"/>
                  </a:cxn>
                  <a:cxn ang="0">
                    <a:pos x="154" y="1"/>
                  </a:cxn>
                  <a:cxn ang="0">
                    <a:pos x="207" y="18"/>
                  </a:cxn>
                  <a:cxn ang="0">
                    <a:pos x="261" y="43"/>
                  </a:cxn>
                  <a:cxn ang="0">
                    <a:pos x="300" y="48"/>
                  </a:cxn>
                  <a:cxn ang="0">
                    <a:pos x="351" y="43"/>
                  </a:cxn>
                  <a:cxn ang="0">
                    <a:pos x="391" y="31"/>
                  </a:cxn>
                  <a:cxn ang="0">
                    <a:pos x="430" y="21"/>
                  </a:cxn>
                  <a:cxn ang="0">
                    <a:pos x="474" y="12"/>
                  </a:cxn>
                  <a:cxn ang="0">
                    <a:pos x="517" y="13"/>
                  </a:cxn>
                  <a:cxn ang="0">
                    <a:pos x="546" y="21"/>
                  </a:cxn>
                  <a:cxn ang="0">
                    <a:pos x="574" y="39"/>
                  </a:cxn>
                  <a:cxn ang="0">
                    <a:pos x="525" y="36"/>
                  </a:cxn>
                  <a:cxn ang="0">
                    <a:pos x="489" y="42"/>
                  </a:cxn>
                  <a:cxn ang="0">
                    <a:pos x="450" y="55"/>
                  </a:cxn>
                  <a:cxn ang="0">
                    <a:pos x="412" y="73"/>
                  </a:cxn>
                  <a:cxn ang="0">
                    <a:pos x="381" y="87"/>
                  </a:cxn>
                  <a:cxn ang="0">
                    <a:pos x="340" y="96"/>
                  </a:cxn>
                  <a:cxn ang="0">
                    <a:pos x="291" y="99"/>
                  </a:cxn>
                  <a:cxn ang="0">
                    <a:pos x="234" y="91"/>
                  </a:cxn>
                  <a:cxn ang="0">
                    <a:pos x="178" y="76"/>
                  </a:cxn>
                  <a:cxn ang="0">
                    <a:pos x="139" y="57"/>
                  </a:cxn>
                  <a:cxn ang="0">
                    <a:pos x="102" y="33"/>
                  </a:cxn>
                  <a:cxn ang="0">
                    <a:pos x="66" y="18"/>
                  </a:cxn>
                  <a:cxn ang="0">
                    <a:pos x="30" y="13"/>
                  </a:cxn>
                  <a:cxn ang="0">
                    <a:pos x="0" y="15"/>
                  </a:cxn>
                </a:cxnLst>
                <a:rect l="0" t="0" r="r" b="b"/>
                <a:pathLst>
                  <a:path w="574" h="99">
                    <a:moveTo>
                      <a:pt x="0" y="15"/>
                    </a:moveTo>
                    <a:lnTo>
                      <a:pt x="28" y="4"/>
                    </a:lnTo>
                    <a:lnTo>
                      <a:pt x="66" y="0"/>
                    </a:lnTo>
                    <a:lnTo>
                      <a:pt x="111" y="0"/>
                    </a:lnTo>
                    <a:lnTo>
                      <a:pt x="154" y="1"/>
                    </a:lnTo>
                    <a:lnTo>
                      <a:pt x="207" y="18"/>
                    </a:lnTo>
                    <a:lnTo>
                      <a:pt x="261" y="43"/>
                    </a:lnTo>
                    <a:lnTo>
                      <a:pt x="300" y="48"/>
                    </a:lnTo>
                    <a:lnTo>
                      <a:pt x="351" y="43"/>
                    </a:lnTo>
                    <a:lnTo>
                      <a:pt x="391" y="31"/>
                    </a:lnTo>
                    <a:lnTo>
                      <a:pt x="430" y="21"/>
                    </a:lnTo>
                    <a:lnTo>
                      <a:pt x="474" y="12"/>
                    </a:lnTo>
                    <a:lnTo>
                      <a:pt x="517" y="13"/>
                    </a:lnTo>
                    <a:lnTo>
                      <a:pt x="546" y="21"/>
                    </a:lnTo>
                    <a:lnTo>
                      <a:pt x="574" y="39"/>
                    </a:lnTo>
                    <a:lnTo>
                      <a:pt x="525" y="36"/>
                    </a:lnTo>
                    <a:lnTo>
                      <a:pt x="489" y="42"/>
                    </a:lnTo>
                    <a:lnTo>
                      <a:pt x="450" y="55"/>
                    </a:lnTo>
                    <a:lnTo>
                      <a:pt x="412" y="73"/>
                    </a:lnTo>
                    <a:lnTo>
                      <a:pt x="381" y="87"/>
                    </a:lnTo>
                    <a:lnTo>
                      <a:pt x="340" y="96"/>
                    </a:lnTo>
                    <a:lnTo>
                      <a:pt x="291" y="99"/>
                    </a:lnTo>
                    <a:lnTo>
                      <a:pt x="234" y="91"/>
                    </a:lnTo>
                    <a:lnTo>
                      <a:pt x="178" y="76"/>
                    </a:lnTo>
                    <a:lnTo>
                      <a:pt x="139" y="57"/>
                    </a:lnTo>
                    <a:lnTo>
                      <a:pt x="102" y="33"/>
                    </a:lnTo>
                    <a:lnTo>
                      <a:pt x="66" y="18"/>
                    </a:lnTo>
                    <a:lnTo>
                      <a:pt x="30" y="13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4" name="Freeform 186"/>
              <p:cNvSpPr>
                <a:spLocks/>
              </p:cNvSpPr>
              <p:nvPr/>
            </p:nvSpPr>
            <p:spPr bwMode="ltGray">
              <a:xfrm>
                <a:off x="4375" y="211"/>
                <a:ext cx="109" cy="77"/>
              </a:xfrm>
              <a:custGeom>
                <a:avLst/>
                <a:gdLst/>
                <a:ahLst/>
                <a:cxnLst>
                  <a:cxn ang="0">
                    <a:pos x="0" y="66"/>
                  </a:cxn>
                  <a:cxn ang="0">
                    <a:pos x="14" y="39"/>
                  </a:cxn>
                  <a:cxn ang="0">
                    <a:pos x="39" y="17"/>
                  </a:cxn>
                  <a:cxn ang="0">
                    <a:pos x="62" y="6"/>
                  </a:cxn>
                  <a:cxn ang="0">
                    <a:pos x="86" y="0"/>
                  </a:cxn>
                  <a:cxn ang="0">
                    <a:pos x="59" y="33"/>
                  </a:cxn>
                  <a:cxn ang="0">
                    <a:pos x="50" y="54"/>
                  </a:cxn>
                  <a:cxn ang="0">
                    <a:pos x="47" y="68"/>
                  </a:cxn>
                  <a:cxn ang="0">
                    <a:pos x="0" y="66"/>
                  </a:cxn>
                </a:cxnLst>
                <a:rect l="0" t="0" r="r" b="b"/>
                <a:pathLst>
                  <a:path w="86" h="68">
                    <a:moveTo>
                      <a:pt x="0" y="66"/>
                    </a:moveTo>
                    <a:lnTo>
                      <a:pt x="14" y="39"/>
                    </a:lnTo>
                    <a:lnTo>
                      <a:pt x="39" y="17"/>
                    </a:lnTo>
                    <a:lnTo>
                      <a:pt x="62" y="6"/>
                    </a:lnTo>
                    <a:lnTo>
                      <a:pt x="86" y="0"/>
                    </a:lnTo>
                    <a:lnTo>
                      <a:pt x="59" y="33"/>
                    </a:lnTo>
                    <a:lnTo>
                      <a:pt x="50" y="54"/>
                    </a:lnTo>
                    <a:lnTo>
                      <a:pt x="47" y="68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5" name="Freeform 187"/>
              <p:cNvSpPr>
                <a:spLocks/>
              </p:cNvSpPr>
              <p:nvPr/>
            </p:nvSpPr>
            <p:spPr bwMode="ltGray">
              <a:xfrm>
                <a:off x="4602" y="2"/>
                <a:ext cx="264" cy="117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96" y="33"/>
                  </a:cxn>
                  <a:cxn ang="0">
                    <a:pos x="78" y="63"/>
                  </a:cxn>
                  <a:cxn ang="0">
                    <a:pos x="48" y="91"/>
                  </a:cxn>
                  <a:cxn ang="0">
                    <a:pos x="0" y="117"/>
                  </a:cxn>
                  <a:cxn ang="0">
                    <a:pos x="48" y="115"/>
                  </a:cxn>
                  <a:cxn ang="0">
                    <a:pos x="100" y="103"/>
                  </a:cxn>
                  <a:cxn ang="0">
                    <a:pos x="151" y="83"/>
                  </a:cxn>
                  <a:cxn ang="0">
                    <a:pos x="195" y="50"/>
                  </a:cxn>
                  <a:cxn ang="0">
                    <a:pos x="234" y="0"/>
                  </a:cxn>
                  <a:cxn ang="0">
                    <a:pos x="114" y="0"/>
                  </a:cxn>
                </a:cxnLst>
                <a:rect l="0" t="0" r="r" b="b"/>
                <a:pathLst>
                  <a:path w="234" h="117">
                    <a:moveTo>
                      <a:pt x="114" y="0"/>
                    </a:moveTo>
                    <a:lnTo>
                      <a:pt x="96" y="33"/>
                    </a:lnTo>
                    <a:lnTo>
                      <a:pt x="78" y="63"/>
                    </a:lnTo>
                    <a:lnTo>
                      <a:pt x="48" y="91"/>
                    </a:lnTo>
                    <a:lnTo>
                      <a:pt x="0" y="117"/>
                    </a:lnTo>
                    <a:lnTo>
                      <a:pt x="48" y="115"/>
                    </a:lnTo>
                    <a:lnTo>
                      <a:pt x="100" y="103"/>
                    </a:lnTo>
                    <a:lnTo>
                      <a:pt x="151" y="83"/>
                    </a:lnTo>
                    <a:lnTo>
                      <a:pt x="195" y="50"/>
                    </a:lnTo>
                    <a:lnTo>
                      <a:pt x="23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6" name="Freeform 188"/>
              <p:cNvSpPr>
                <a:spLocks/>
              </p:cNvSpPr>
              <p:nvPr/>
            </p:nvSpPr>
            <p:spPr bwMode="ltGray">
              <a:xfrm>
                <a:off x="4767" y="171"/>
                <a:ext cx="521" cy="115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16" y="83"/>
                  </a:cxn>
                  <a:cxn ang="0">
                    <a:pos x="42" y="68"/>
                  </a:cxn>
                  <a:cxn ang="0">
                    <a:pos x="82" y="50"/>
                  </a:cxn>
                  <a:cxn ang="0">
                    <a:pos x="126" y="41"/>
                  </a:cxn>
                  <a:cxn ang="0">
                    <a:pos x="195" y="39"/>
                  </a:cxn>
                  <a:cxn ang="0">
                    <a:pos x="247" y="38"/>
                  </a:cxn>
                  <a:cxn ang="0">
                    <a:pos x="301" y="35"/>
                  </a:cxn>
                  <a:cxn ang="0">
                    <a:pos x="340" y="27"/>
                  </a:cxn>
                  <a:cxn ang="0">
                    <a:pos x="381" y="12"/>
                  </a:cxn>
                  <a:cxn ang="0">
                    <a:pos x="406" y="0"/>
                  </a:cxn>
                  <a:cxn ang="0">
                    <a:pos x="411" y="12"/>
                  </a:cxn>
                  <a:cxn ang="0">
                    <a:pos x="373" y="36"/>
                  </a:cxn>
                  <a:cxn ang="0">
                    <a:pos x="324" y="57"/>
                  </a:cxn>
                  <a:cxn ang="0">
                    <a:pos x="261" y="71"/>
                  </a:cxn>
                  <a:cxn ang="0">
                    <a:pos x="238" y="83"/>
                  </a:cxn>
                  <a:cxn ang="0">
                    <a:pos x="177" y="87"/>
                  </a:cxn>
                  <a:cxn ang="0">
                    <a:pos x="76" y="98"/>
                  </a:cxn>
                  <a:cxn ang="0">
                    <a:pos x="0" y="102"/>
                  </a:cxn>
                </a:cxnLst>
                <a:rect l="0" t="0" r="r" b="b"/>
                <a:pathLst>
                  <a:path w="411" h="102">
                    <a:moveTo>
                      <a:pt x="0" y="102"/>
                    </a:moveTo>
                    <a:lnTo>
                      <a:pt x="16" y="83"/>
                    </a:lnTo>
                    <a:lnTo>
                      <a:pt x="42" y="68"/>
                    </a:lnTo>
                    <a:lnTo>
                      <a:pt x="82" y="50"/>
                    </a:lnTo>
                    <a:lnTo>
                      <a:pt x="126" y="41"/>
                    </a:lnTo>
                    <a:lnTo>
                      <a:pt x="195" y="39"/>
                    </a:lnTo>
                    <a:lnTo>
                      <a:pt x="247" y="38"/>
                    </a:lnTo>
                    <a:lnTo>
                      <a:pt x="301" y="35"/>
                    </a:lnTo>
                    <a:lnTo>
                      <a:pt x="340" y="27"/>
                    </a:lnTo>
                    <a:lnTo>
                      <a:pt x="381" y="12"/>
                    </a:lnTo>
                    <a:lnTo>
                      <a:pt x="406" y="0"/>
                    </a:lnTo>
                    <a:lnTo>
                      <a:pt x="411" y="12"/>
                    </a:lnTo>
                    <a:lnTo>
                      <a:pt x="373" y="36"/>
                    </a:lnTo>
                    <a:lnTo>
                      <a:pt x="324" y="57"/>
                    </a:lnTo>
                    <a:lnTo>
                      <a:pt x="261" y="71"/>
                    </a:lnTo>
                    <a:lnTo>
                      <a:pt x="238" y="83"/>
                    </a:lnTo>
                    <a:lnTo>
                      <a:pt x="177" y="87"/>
                    </a:lnTo>
                    <a:lnTo>
                      <a:pt x="76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7" name="Freeform 189"/>
              <p:cNvSpPr>
                <a:spLocks/>
              </p:cNvSpPr>
              <p:nvPr/>
            </p:nvSpPr>
            <p:spPr bwMode="ltGray">
              <a:xfrm>
                <a:off x="5074" y="2"/>
                <a:ext cx="203" cy="84"/>
              </a:xfrm>
              <a:custGeom>
                <a:avLst/>
                <a:gdLst/>
                <a:ahLst/>
                <a:cxnLst>
                  <a:cxn ang="0">
                    <a:pos x="1" y="23"/>
                  </a:cxn>
                  <a:cxn ang="0">
                    <a:pos x="18" y="56"/>
                  </a:cxn>
                  <a:cxn ang="0">
                    <a:pos x="52" y="77"/>
                  </a:cxn>
                  <a:cxn ang="0">
                    <a:pos x="85" y="84"/>
                  </a:cxn>
                  <a:cxn ang="0">
                    <a:pos x="120" y="81"/>
                  </a:cxn>
                  <a:cxn ang="0">
                    <a:pos x="151" y="64"/>
                  </a:cxn>
                  <a:cxn ang="0">
                    <a:pos x="168" y="39"/>
                  </a:cxn>
                  <a:cxn ang="0">
                    <a:pos x="180" y="0"/>
                  </a:cxn>
                  <a:cxn ang="0">
                    <a:pos x="0" y="0"/>
                  </a:cxn>
                  <a:cxn ang="0">
                    <a:pos x="1" y="23"/>
                  </a:cxn>
                </a:cxnLst>
                <a:rect l="0" t="0" r="r" b="b"/>
                <a:pathLst>
                  <a:path w="180" h="84">
                    <a:moveTo>
                      <a:pt x="1" y="23"/>
                    </a:moveTo>
                    <a:lnTo>
                      <a:pt x="18" y="56"/>
                    </a:lnTo>
                    <a:lnTo>
                      <a:pt x="52" y="77"/>
                    </a:lnTo>
                    <a:lnTo>
                      <a:pt x="85" y="84"/>
                    </a:lnTo>
                    <a:lnTo>
                      <a:pt x="120" y="81"/>
                    </a:lnTo>
                    <a:lnTo>
                      <a:pt x="151" y="64"/>
                    </a:lnTo>
                    <a:lnTo>
                      <a:pt x="168" y="39"/>
                    </a:lnTo>
                    <a:lnTo>
                      <a:pt x="180" y="0"/>
                    </a:lnTo>
                    <a:lnTo>
                      <a:pt x="0" y="0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8" name="Freeform 190"/>
              <p:cNvSpPr>
                <a:spLocks/>
              </p:cNvSpPr>
              <p:nvPr/>
            </p:nvSpPr>
            <p:spPr bwMode="ltGray">
              <a:xfrm>
                <a:off x="5366" y="37"/>
                <a:ext cx="396" cy="83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249" y="19"/>
                  </a:cxn>
                  <a:cxn ang="0">
                    <a:pos x="192" y="30"/>
                  </a:cxn>
                  <a:cxn ang="0">
                    <a:pos x="150" y="33"/>
                  </a:cxn>
                  <a:cxn ang="0">
                    <a:pos x="100" y="33"/>
                  </a:cxn>
                  <a:cxn ang="0">
                    <a:pos x="34" y="24"/>
                  </a:cxn>
                  <a:cxn ang="0">
                    <a:pos x="0" y="15"/>
                  </a:cxn>
                  <a:cxn ang="0">
                    <a:pos x="88" y="52"/>
                  </a:cxn>
                  <a:cxn ang="0">
                    <a:pos x="130" y="63"/>
                  </a:cxn>
                  <a:cxn ang="0">
                    <a:pos x="178" y="70"/>
                  </a:cxn>
                  <a:cxn ang="0">
                    <a:pos x="238" y="73"/>
                  </a:cxn>
                  <a:cxn ang="0">
                    <a:pos x="274" y="70"/>
                  </a:cxn>
                  <a:cxn ang="0">
                    <a:pos x="309" y="67"/>
                  </a:cxn>
                  <a:cxn ang="0">
                    <a:pos x="312" y="0"/>
                  </a:cxn>
                </a:cxnLst>
                <a:rect l="0" t="0" r="r" b="b"/>
                <a:pathLst>
                  <a:path w="312" h="73">
                    <a:moveTo>
                      <a:pt x="312" y="0"/>
                    </a:moveTo>
                    <a:lnTo>
                      <a:pt x="249" y="19"/>
                    </a:lnTo>
                    <a:lnTo>
                      <a:pt x="192" y="30"/>
                    </a:lnTo>
                    <a:lnTo>
                      <a:pt x="150" y="33"/>
                    </a:lnTo>
                    <a:lnTo>
                      <a:pt x="100" y="33"/>
                    </a:lnTo>
                    <a:lnTo>
                      <a:pt x="34" y="24"/>
                    </a:lnTo>
                    <a:lnTo>
                      <a:pt x="0" y="15"/>
                    </a:lnTo>
                    <a:lnTo>
                      <a:pt x="88" y="52"/>
                    </a:lnTo>
                    <a:lnTo>
                      <a:pt x="130" y="63"/>
                    </a:lnTo>
                    <a:lnTo>
                      <a:pt x="178" y="70"/>
                    </a:lnTo>
                    <a:lnTo>
                      <a:pt x="238" y="73"/>
                    </a:lnTo>
                    <a:lnTo>
                      <a:pt x="274" y="70"/>
                    </a:lnTo>
                    <a:lnTo>
                      <a:pt x="309" y="67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19" name="Freeform 191"/>
              <p:cNvSpPr>
                <a:spLocks/>
              </p:cNvSpPr>
              <p:nvPr/>
            </p:nvSpPr>
            <p:spPr bwMode="ltGray">
              <a:xfrm>
                <a:off x="5557" y="225"/>
                <a:ext cx="67" cy="70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2" y="44"/>
                  </a:cxn>
                  <a:cxn ang="0">
                    <a:pos x="12" y="23"/>
                  </a:cxn>
                  <a:cxn ang="0">
                    <a:pos x="27" y="8"/>
                  </a:cxn>
                  <a:cxn ang="0">
                    <a:pos x="44" y="0"/>
                  </a:cxn>
                  <a:cxn ang="0">
                    <a:pos x="41" y="18"/>
                  </a:cxn>
                  <a:cxn ang="0">
                    <a:pos x="44" y="41"/>
                  </a:cxn>
                  <a:cxn ang="0">
                    <a:pos x="53" y="53"/>
                  </a:cxn>
                  <a:cxn ang="0">
                    <a:pos x="0" y="62"/>
                  </a:cxn>
                </a:cxnLst>
                <a:rect l="0" t="0" r="r" b="b"/>
                <a:pathLst>
                  <a:path w="53" h="62">
                    <a:moveTo>
                      <a:pt x="0" y="62"/>
                    </a:moveTo>
                    <a:lnTo>
                      <a:pt x="2" y="44"/>
                    </a:lnTo>
                    <a:lnTo>
                      <a:pt x="12" y="23"/>
                    </a:lnTo>
                    <a:lnTo>
                      <a:pt x="27" y="8"/>
                    </a:lnTo>
                    <a:lnTo>
                      <a:pt x="44" y="0"/>
                    </a:lnTo>
                    <a:lnTo>
                      <a:pt x="41" y="18"/>
                    </a:lnTo>
                    <a:lnTo>
                      <a:pt x="44" y="41"/>
                    </a:lnTo>
                    <a:lnTo>
                      <a:pt x="53" y="53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" name="Group 192"/>
            <p:cNvGrpSpPr>
              <a:grpSpLocks/>
            </p:cNvGrpSpPr>
            <p:nvPr/>
          </p:nvGrpSpPr>
          <p:grpSpPr bwMode="auto">
            <a:xfrm flipH="1" flipV="1">
              <a:off x="4432" y="3543"/>
              <a:ext cx="1145" cy="512"/>
              <a:chOff x="204" y="225"/>
              <a:chExt cx="1145" cy="512"/>
            </a:xfrm>
          </p:grpSpPr>
          <p:sp>
            <p:nvSpPr>
              <p:cNvPr id="22721" name="Freeform 193"/>
              <p:cNvSpPr>
                <a:spLocks/>
              </p:cNvSpPr>
              <p:nvPr/>
            </p:nvSpPr>
            <p:spPr bwMode="gray">
              <a:xfrm>
                <a:off x="204" y="284"/>
                <a:ext cx="75" cy="453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23" y="12"/>
                  </a:cxn>
                  <a:cxn ang="0">
                    <a:pos x="8" y="53"/>
                  </a:cxn>
                  <a:cxn ang="0">
                    <a:pos x="8" y="80"/>
                  </a:cxn>
                  <a:cxn ang="0">
                    <a:pos x="0" y="108"/>
                  </a:cxn>
                  <a:cxn ang="0">
                    <a:pos x="9" y="140"/>
                  </a:cxn>
                  <a:cxn ang="0">
                    <a:pos x="15" y="179"/>
                  </a:cxn>
                  <a:cxn ang="0">
                    <a:pos x="15" y="230"/>
                  </a:cxn>
                  <a:cxn ang="0">
                    <a:pos x="9" y="269"/>
                  </a:cxn>
                  <a:cxn ang="0">
                    <a:pos x="12" y="293"/>
                  </a:cxn>
                  <a:cxn ang="0">
                    <a:pos x="24" y="324"/>
                  </a:cxn>
                  <a:cxn ang="0">
                    <a:pos x="41" y="383"/>
                  </a:cxn>
                  <a:cxn ang="0">
                    <a:pos x="51" y="401"/>
                  </a:cxn>
                  <a:cxn ang="0">
                    <a:pos x="63" y="401"/>
                  </a:cxn>
                  <a:cxn ang="0">
                    <a:pos x="66" y="381"/>
                  </a:cxn>
                  <a:cxn ang="0">
                    <a:pos x="54" y="347"/>
                  </a:cxn>
                  <a:cxn ang="0">
                    <a:pos x="38" y="306"/>
                  </a:cxn>
                  <a:cxn ang="0">
                    <a:pos x="32" y="272"/>
                  </a:cxn>
                  <a:cxn ang="0">
                    <a:pos x="38" y="240"/>
                  </a:cxn>
                  <a:cxn ang="0">
                    <a:pos x="42" y="204"/>
                  </a:cxn>
                  <a:cxn ang="0">
                    <a:pos x="39" y="161"/>
                  </a:cxn>
                  <a:cxn ang="0">
                    <a:pos x="32" y="125"/>
                  </a:cxn>
                  <a:cxn ang="0">
                    <a:pos x="26" y="101"/>
                  </a:cxn>
                  <a:cxn ang="0">
                    <a:pos x="32" y="80"/>
                  </a:cxn>
                  <a:cxn ang="0">
                    <a:pos x="32" y="59"/>
                  </a:cxn>
                  <a:cxn ang="0">
                    <a:pos x="36" y="38"/>
                  </a:cxn>
                  <a:cxn ang="0">
                    <a:pos x="48" y="17"/>
                  </a:cxn>
                  <a:cxn ang="0">
                    <a:pos x="47" y="0"/>
                  </a:cxn>
                </a:cxnLst>
                <a:rect l="0" t="0" r="r" b="b"/>
                <a:pathLst>
                  <a:path w="66" h="401">
                    <a:moveTo>
                      <a:pt x="47" y="0"/>
                    </a:moveTo>
                    <a:lnTo>
                      <a:pt x="23" y="12"/>
                    </a:lnTo>
                    <a:lnTo>
                      <a:pt x="8" y="53"/>
                    </a:lnTo>
                    <a:lnTo>
                      <a:pt x="8" y="80"/>
                    </a:lnTo>
                    <a:lnTo>
                      <a:pt x="0" y="108"/>
                    </a:lnTo>
                    <a:lnTo>
                      <a:pt x="9" y="140"/>
                    </a:lnTo>
                    <a:lnTo>
                      <a:pt x="15" y="179"/>
                    </a:lnTo>
                    <a:lnTo>
                      <a:pt x="15" y="230"/>
                    </a:lnTo>
                    <a:lnTo>
                      <a:pt x="9" y="269"/>
                    </a:lnTo>
                    <a:lnTo>
                      <a:pt x="12" y="293"/>
                    </a:lnTo>
                    <a:lnTo>
                      <a:pt x="24" y="324"/>
                    </a:lnTo>
                    <a:lnTo>
                      <a:pt x="41" y="383"/>
                    </a:lnTo>
                    <a:lnTo>
                      <a:pt x="51" y="401"/>
                    </a:lnTo>
                    <a:lnTo>
                      <a:pt x="63" y="401"/>
                    </a:lnTo>
                    <a:lnTo>
                      <a:pt x="66" y="381"/>
                    </a:lnTo>
                    <a:lnTo>
                      <a:pt x="54" y="347"/>
                    </a:lnTo>
                    <a:lnTo>
                      <a:pt x="38" y="306"/>
                    </a:lnTo>
                    <a:lnTo>
                      <a:pt x="32" y="272"/>
                    </a:lnTo>
                    <a:lnTo>
                      <a:pt x="38" y="240"/>
                    </a:lnTo>
                    <a:lnTo>
                      <a:pt x="42" y="204"/>
                    </a:lnTo>
                    <a:lnTo>
                      <a:pt x="39" y="161"/>
                    </a:lnTo>
                    <a:lnTo>
                      <a:pt x="32" y="125"/>
                    </a:lnTo>
                    <a:lnTo>
                      <a:pt x="26" y="101"/>
                    </a:lnTo>
                    <a:lnTo>
                      <a:pt x="32" y="80"/>
                    </a:lnTo>
                    <a:lnTo>
                      <a:pt x="32" y="59"/>
                    </a:lnTo>
                    <a:lnTo>
                      <a:pt x="36" y="38"/>
                    </a:lnTo>
                    <a:lnTo>
                      <a:pt x="48" y="17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22" name="Freeform 194"/>
              <p:cNvSpPr>
                <a:spLocks/>
              </p:cNvSpPr>
              <p:nvPr/>
            </p:nvSpPr>
            <p:spPr bwMode="gray">
              <a:xfrm>
                <a:off x="345" y="225"/>
                <a:ext cx="1004" cy="49"/>
              </a:xfrm>
              <a:custGeom>
                <a:avLst/>
                <a:gdLst/>
                <a:ahLst/>
                <a:cxnLst>
                  <a:cxn ang="0">
                    <a:pos x="7" y="24"/>
                  </a:cxn>
                  <a:cxn ang="0">
                    <a:pos x="46" y="16"/>
                  </a:cxn>
                  <a:cxn ang="0">
                    <a:pos x="91" y="9"/>
                  </a:cxn>
                  <a:cxn ang="0">
                    <a:pos x="124" y="7"/>
                  </a:cxn>
                  <a:cxn ang="0">
                    <a:pos x="195" y="9"/>
                  </a:cxn>
                  <a:cxn ang="0">
                    <a:pos x="259" y="12"/>
                  </a:cxn>
                  <a:cxn ang="0">
                    <a:pos x="304" y="12"/>
                  </a:cxn>
                  <a:cxn ang="0">
                    <a:pos x="340" y="7"/>
                  </a:cxn>
                  <a:cxn ang="0">
                    <a:pos x="355" y="3"/>
                  </a:cxn>
                  <a:cxn ang="0">
                    <a:pos x="384" y="4"/>
                  </a:cxn>
                  <a:cxn ang="0">
                    <a:pos x="436" y="10"/>
                  </a:cxn>
                  <a:cxn ang="0">
                    <a:pos x="475" y="19"/>
                  </a:cxn>
                  <a:cxn ang="0">
                    <a:pos x="523" y="22"/>
                  </a:cxn>
                  <a:cxn ang="0">
                    <a:pos x="574" y="18"/>
                  </a:cxn>
                  <a:cxn ang="0">
                    <a:pos x="621" y="15"/>
                  </a:cxn>
                  <a:cxn ang="0">
                    <a:pos x="655" y="18"/>
                  </a:cxn>
                  <a:cxn ang="0">
                    <a:pos x="696" y="19"/>
                  </a:cxn>
                  <a:cxn ang="0">
                    <a:pos x="729" y="22"/>
                  </a:cxn>
                  <a:cxn ang="0">
                    <a:pos x="766" y="15"/>
                  </a:cxn>
                  <a:cxn ang="0">
                    <a:pos x="795" y="10"/>
                  </a:cxn>
                  <a:cxn ang="0">
                    <a:pos x="820" y="1"/>
                  </a:cxn>
                  <a:cxn ang="0">
                    <a:pos x="852" y="0"/>
                  </a:cxn>
                  <a:cxn ang="0">
                    <a:pos x="882" y="4"/>
                  </a:cxn>
                  <a:cxn ang="0">
                    <a:pos x="888" y="13"/>
                  </a:cxn>
                  <a:cxn ang="0">
                    <a:pos x="879" y="21"/>
                  </a:cxn>
                  <a:cxn ang="0">
                    <a:pos x="864" y="22"/>
                  </a:cxn>
                  <a:cxn ang="0">
                    <a:pos x="847" y="21"/>
                  </a:cxn>
                  <a:cxn ang="0">
                    <a:pos x="804" y="28"/>
                  </a:cxn>
                  <a:cxn ang="0">
                    <a:pos x="774" y="42"/>
                  </a:cxn>
                  <a:cxn ang="0">
                    <a:pos x="759" y="43"/>
                  </a:cxn>
                  <a:cxn ang="0">
                    <a:pos x="726" y="40"/>
                  </a:cxn>
                  <a:cxn ang="0">
                    <a:pos x="699" y="39"/>
                  </a:cxn>
                  <a:cxn ang="0">
                    <a:pos x="619" y="40"/>
                  </a:cxn>
                  <a:cxn ang="0">
                    <a:pos x="582" y="43"/>
                  </a:cxn>
                  <a:cxn ang="0">
                    <a:pos x="531" y="43"/>
                  </a:cxn>
                  <a:cxn ang="0">
                    <a:pos x="492" y="39"/>
                  </a:cxn>
                  <a:cxn ang="0">
                    <a:pos x="459" y="36"/>
                  </a:cxn>
                  <a:cxn ang="0">
                    <a:pos x="432" y="37"/>
                  </a:cxn>
                  <a:cxn ang="0">
                    <a:pos x="417" y="37"/>
                  </a:cxn>
                  <a:cxn ang="0">
                    <a:pos x="397" y="33"/>
                  </a:cxn>
                  <a:cxn ang="0">
                    <a:pos x="373" y="25"/>
                  </a:cxn>
                  <a:cxn ang="0">
                    <a:pos x="361" y="27"/>
                  </a:cxn>
                  <a:cxn ang="0">
                    <a:pos x="328" y="31"/>
                  </a:cxn>
                  <a:cxn ang="0">
                    <a:pos x="304" y="36"/>
                  </a:cxn>
                  <a:cxn ang="0">
                    <a:pos x="285" y="31"/>
                  </a:cxn>
                  <a:cxn ang="0">
                    <a:pos x="267" y="31"/>
                  </a:cxn>
                  <a:cxn ang="0">
                    <a:pos x="241" y="33"/>
                  </a:cxn>
                  <a:cxn ang="0">
                    <a:pos x="205" y="33"/>
                  </a:cxn>
                  <a:cxn ang="0">
                    <a:pos x="157" y="28"/>
                  </a:cxn>
                  <a:cxn ang="0">
                    <a:pos x="102" y="27"/>
                  </a:cxn>
                  <a:cxn ang="0">
                    <a:pos x="51" y="33"/>
                  </a:cxn>
                  <a:cxn ang="0">
                    <a:pos x="24" y="42"/>
                  </a:cxn>
                  <a:cxn ang="0">
                    <a:pos x="9" y="40"/>
                  </a:cxn>
                  <a:cxn ang="0">
                    <a:pos x="0" y="34"/>
                  </a:cxn>
                  <a:cxn ang="0">
                    <a:pos x="7" y="24"/>
                  </a:cxn>
                </a:cxnLst>
                <a:rect l="0" t="0" r="r" b="b"/>
                <a:pathLst>
                  <a:path w="888" h="43">
                    <a:moveTo>
                      <a:pt x="7" y="24"/>
                    </a:moveTo>
                    <a:lnTo>
                      <a:pt x="46" y="16"/>
                    </a:lnTo>
                    <a:lnTo>
                      <a:pt x="91" y="9"/>
                    </a:lnTo>
                    <a:lnTo>
                      <a:pt x="124" y="7"/>
                    </a:lnTo>
                    <a:lnTo>
                      <a:pt x="195" y="9"/>
                    </a:lnTo>
                    <a:lnTo>
                      <a:pt x="259" y="12"/>
                    </a:lnTo>
                    <a:lnTo>
                      <a:pt x="304" y="12"/>
                    </a:lnTo>
                    <a:lnTo>
                      <a:pt x="340" y="7"/>
                    </a:lnTo>
                    <a:lnTo>
                      <a:pt x="355" y="3"/>
                    </a:lnTo>
                    <a:lnTo>
                      <a:pt x="384" y="4"/>
                    </a:lnTo>
                    <a:lnTo>
                      <a:pt x="436" y="10"/>
                    </a:lnTo>
                    <a:lnTo>
                      <a:pt x="475" y="19"/>
                    </a:lnTo>
                    <a:lnTo>
                      <a:pt x="523" y="22"/>
                    </a:lnTo>
                    <a:lnTo>
                      <a:pt x="574" y="18"/>
                    </a:lnTo>
                    <a:lnTo>
                      <a:pt x="621" y="15"/>
                    </a:lnTo>
                    <a:lnTo>
                      <a:pt x="655" y="18"/>
                    </a:lnTo>
                    <a:lnTo>
                      <a:pt x="696" y="19"/>
                    </a:lnTo>
                    <a:lnTo>
                      <a:pt x="729" y="22"/>
                    </a:lnTo>
                    <a:lnTo>
                      <a:pt x="766" y="15"/>
                    </a:lnTo>
                    <a:lnTo>
                      <a:pt x="795" y="10"/>
                    </a:lnTo>
                    <a:lnTo>
                      <a:pt x="820" y="1"/>
                    </a:lnTo>
                    <a:lnTo>
                      <a:pt x="852" y="0"/>
                    </a:lnTo>
                    <a:lnTo>
                      <a:pt x="882" y="4"/>
                    </a:lnTo>
                    <a:lnTo>
                      <a:pt x="888" y="13"/>
                    </a:lnTo>
                    <a:lnTo>
                      <a:pt x="879" y="21"/>
                    </a:lnTo>
                    <a:lnTo>
                      <a:pt x="864" y="22"/>
                    </a:lnTo>
                    <a:lnTo>
                      <a:pt x="847" y="21"/>
                    </a:lnTo>
                    <a:lnTo>
                      <a:pt x="804" y="28"/>
                    </a:lnTo>
                    <a:lnTo>
                      <a:pt x="774" y="42"/>
                    </a:lnTo>
                    <a:lnTo>
                      <a:pt x="759" y="43"/>
                    </a:lnTo>
                    <a:lnTo>
                      <a:pt x="726" y="40"/>
                    </a:lnTo>
                    <a:lnTo>
                      <a:pt x="699" y="39"/>
                    </a:lnTo>
                    <a:lnTo>
                      <a:pt x="619" y="40"/>
                    </a:lnTo>
                    <a:lnTo>
                      <a:pt x="582" y="43"/>
                    </a:lnTo>
                    <a:lnTo>
                      <a:pt x="531" y="43"/>
                    </a:lnTo>
                    <a:lnTo>
                      <a:pt x="492" y="39"/>
                    </a:lnTo>
                    <a:lnTo>
                      <a:pt x="459" y="36"/>
                    </a:lnTo>
                    <a:lnTo>
                      <a:pt x="432" y="37"/>
                    </a:lnTo>
                    <a:lnTo>
                      <a:pt x="417" y="37"/>
                    </a:lnTo>
                    <a:lnTo>
                      <a:pt x="397" y="33"/>
                    </a:lnTo>
                    <a:lnTo>
                      <a:pt x="373" y="25"/>
                    </a:lnTo>
                    <a:lnTo>
                      <a:pt x="361" y="27"/>
                    </a:lnTo>
                    <a:lnTo>
                      <a:pt x="328" y="31"/>
                    </a:lnTo>
                    <a:lnTo>
                      <a:pt x="304" y="36"/>
                    </a:lnTo>
                    <a:lnTo>
                      <a:pt x="285" y="31"/>
                    </a:lnTo>
                    <a:lnTo>
                      <a:pt x="267" y="31"/>
                    </a:lnTo>
                    <a:lnTo>
                      <a:pt x="241" y="33"/>
                    </a:lnTo>
                    <a:lnTo>
                      <a:pt x="205" y="33"/>
                    </a:lnTo>
                    <a:lnTo>
                      <a:pt x="157" y="28"/>
                    </a:lnTo>
                    <a:lnTo>
                      <a:pt x="102" y="27"/>
                    </a:lnTo>
                    <a:lnTo>
                      <a:pt x="51" y="33"/>
                    </a:lnTo>
                    <a:lnTo>
                      <a:pt x="24" y="42"/>
                    </a:lnTo>
                    <a:lnTo>
                      <a:pt x="9" y="40"/>
                    </a:lnTo>
                    <a:lnTo>
                      <a:pt x="0" y="34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695" name="Rectangle 16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29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696" name="Rectangle 1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812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97" name="Rectangle 1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35C48DF-2A95-4FF6-B578-2B424472F6E4}" type="datetimeFigureOut">
              <a:rPr lang="fr-FR" smtClean="0"/>
              <a:pPr>
                <a:defRPr/>
              </a:pPr>
              <a:t>14/01/2014</a:t>
            </a:fld>
            <a:endParaRPr lang="fr-CA"/>
          </a:p>
        </p:txBody>
      </p:sp>
      <p:sp>
        <p:nvSpPr>
          <p:cNvPr id="22698" name="Rectangle 1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22699" name="Rectangle 1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D133CC8-DCAE-426C-808B-B16E7D37F1D0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8%D0%BD%D0%B4%D0%B8%D0%B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6000"/>
            <a:ext cx="8215370" cy="1143000"/>
          </a:xfrm>
        </p:spPr>
        <p:txBody>
          <a:bodyPr/>
          <a:lstStyle/>
          <a:p>
            <a:r>
              <a:rPr lang="ru-RU" sz="4000" dirty="0" smtClean="0"/>
              <a:t>Полупроводники. Электрический ток в полупроводниках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ученица 11-У класса</a:t>
            </a:r>
          </a:p>
          <a:p>
            <a:r>
              <a:rPr lang="ru-RU" dirty="0" err="1" smtClean="0"/>
              <a:t>Романенкова</a:t>
            </a:r>
            <a:r>
              <a:rPr lang="ru-RU" dirty="0" smtClean="0"/>
              <a:t> Дарья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60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Дырочные полупроводники (</a:t>
            </a:r>
            <a:r>
              <a:rPr lang="ru-RU" sz="4400" dirty="0" smtClean="0">
                <a:solidFill>
                  <a:srgbClr val="D60000"/>
                </a:solidFill>
              </a:rPr>
              <a:t>р-типа</a:t>
            </a:r>
            <a:r>
              <a:rPr lang="ru-RU" sz="4400" dirty="0" smtClean="0"/>
              <a:t>)</a:t>
            </a:r>
            <a:endParaRPr lang="ru-RU" sz="3200" dirty="0" smtClean="0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288213" y="509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52" name="Oval 44"/>
          <p:cNvSpPr>
            <a:spLocks noChangeArrowheads="1"/>
          </p:cNvSpPr>
          <p:nvPr/>
        </p:nvSpPr>
        <p:spPr bwMode="auto">
          <a:xfrm>
            <a:off x="2054225" y="4886325"/>
            <a:ext cx="541338" cy="503238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In</a:t>
            </a:r>
            <a:endParaRPr lang="ru-RU" sz="2400">
              <a:solidFill>
                <a:srgbClr val="FFFF00"/>
              </a:solidFill>
            </a:endParaRPr>
          </a:p>
        </p:txBody>
      </p:sp>
      <p:sp>
        <p:nvSpPr>
          <p:cNvPr id="17455" name="Oval 47"/>
          <p:cNvSpPr>
            <a:spLocks noChangeArrowheads="1"/>
          </p:cNvSpPr>
          <p:nvPr/>
        </p:nvSpPr>
        <p:spPr bwMode="auto">
          <a:xfrm rot="3127374" flipH="1">
            <a:off x="2410619" y="3434557"/>
            <a:ext cx="1076325" cy="23320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Oval 48"/>
          <p:cNvSpPr>
            <a:spLocks noChangeArrowheads="1"/>
          </p:cNvSpPr>
          <p:nvPr/>
        </p:nvSpPr>
        <p:spPr bwMode="auto">
          <a:xfrm rot="18531227" flipH="1">
            <a:off x="2410619" y="4510882"/>
            <a:ext cx="1076325" cy="2332037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Oval 49"/>
          <p:cNvSpPr>
            <a:spLocks noChangeArrowheads="1"/>
          </p:cNvSpPr>
          <p:nvPr/>
        </p:nvSpPr>
        <p:spPr bwMode="auto">
          <a:xfrm rot="18531227" flipH="1">
            <a:off x="1218406" y="3434557"/>
            <a:ext cx="1076325" cy="23320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Oval 55"/>
          <p:cNvSpPr>
            <a:spLocks noChangeArrowheads="1"/>
          </p:cNvSpPr>
          <p:nvPr/>
        </p:nvSpPr>
        <p:spPr bwMode="auto">
          <a:xfrm rot="2953965" flipH="1">
            <a:off x="1272381" y="4510882"/>
            <a:ext cx="1076325" cy="23320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64" name="Oval 56"/>
          <p:cNvSpPr>
            <a:spLocks noChangeArrowheads="1"/>
          </p:cNvSpPr>
          <p:nvPr/>
        </p:nvSpPr>
        <p:spPr bwMode="auto">
          <a:xfrm>
            <a:off x="3375025" y="5327650"/>
            <a:ext cx="314325" cy="314325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4800600" y="3898900"/>
            <a:ext cx="3810000" cy="33813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 </a:t>
            </a:r>
            <a:r>
              <a:rPr lang="ru-RU" sz="1600" b="0"/>
              <a:t> </a:t>
            </a:r>
          </a:p>
        </p:txBody>
      </p:sp>
      <p:sp>
        <p:nvSpPr>
          <p:cNvPr id="17468" name="Oval 60" descr="Бумажный пакет"/>
          <p:cNvSpPr>
            <a:spLocks noChangeArrowheads="1"/>
          </p:cNvSpPr>
          <p:nvPr/>
        </p:nvSpPr>
        <p:spPr bwMode="auto">
          <a:xfrm>
            <a:off x="990600" y="3962400"/>
            <a:ext cx="838200" cy="76835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17469" name="Oval 61" descr="Бумажный пакет"/>
          <p:cNvSpPr>
            <a:spLocks noChangeArrowheads="1"/>
          </p:cNvSpPr>
          <p:nvPr/>
        </p:nvSpPr>
        <p:spPr bwMode="auto">
          <a:xfrm>
            <a:off x="3048000" y="3943350"/>
            <a:ext cx="685800" cy="62865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17470" name="Oval 62" descr="Бумажный пакет"/>
          <p:cNvSpPr>
            <a:spLocks noChangeArrowheads="1"/>
          </p:cNvSpPr>
          <p:nvPr/>
        </p:nvSpPr>
        <p:spPr bwMode="auto">
          <a:xfrm>
            <a:off x="990600" y="5778500"/>
            <a:ext cx="762000" cy="6985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7471" name="Oval 63" descr="Бумажный пакет"/>
          <p:cNvSpPr>
            <a:spLocks noChangeArrowheads="1"/>
          </p:cNvSpPr>
          <p:nvPr/>
        </p:nvSpPr>
        <p:spPr bwMode="auto">
          <a:xfrm>
            <a:off x="2895600" y="5715000"/>
            <a:ext cx="685800" cy="62865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17472" name="Oval 64" descr="Гранит"/>
          <p:cNvSpPr>
            <a:spLocks noChangeArrowheads="1"/>
          </p:cNvSpPr>
          <p:nvPr/>
        </p:nvSpPr>
        <p:spPr bwMode="auto">
          <a:xfrm>
            <a:off x="1143000" y="64008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3" name="Oval 65" descr="Гранит"/>
          <p:cNvSpPr>
            <a:spLocks noChangeArrowheads="1"/>
          </p:cNvSpPr>
          <p:nvPr/>
        </p:nvSpPr>
        <p:spPr bwMode="auto">
          <a:xfrm>
            <a:off x="1143000" y="52578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4" name="Oval 66" descr="Гранит"/>
          <p:cNvSpPr>
            <a:spLocks noChangeArrowheads="1"/>
          </p:cNvSpPr>
          <p:nvPr/>
        </p:nvSpPr>
        <p:spPr bwMode="auto">
          <a:xfrm>
            <a:off x="1219200" y="3581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5" name="Oval 67" descr="Гранит"/>
          <p:cNvSpPr>
            <a:spLocks noChangeArrowheads="1"/>
          </p:cNvSpPr>
          <p:nvPr/>
        </p:nvSpPr>
        <p:spPr bwMode="auto">
          <a:xfrm>
            <a:off x="1066800" y="48006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6" name="Oval 68" descr="Гранит"/>
          <p:cNvSpPr>
            <a:spLocks noChangeArrowheads="1"/>
          </p:cNvSpPr>
          <p:nvPr/>
        </p:nvSpPr>
        <p:spPr bwMode="auto">
          <a:xfrm>
            <a:off x="3429000" y="4724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7" name="Oval 69" descr="Гранит"/>
          <p:cNvSpPr>
            <a:spLocks noChangeArrowheads="1"/>
          </p:cNvSpPr>
          <p:nvPr/>
        </p:nvSpPr>
        <p:spPr bwMode="auto">
          <a:xfrm>
            <a:off x="2514600" y="60198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7478" name="Oval 70" descr="Гранит"/>
          <p:cNvSpPr>
            <a:spLocks noChangeArrowheads="1"/>
          </p:cNvSpPr>
          <p:nvPr/>
        </p:nvSpPr>
        <p:spPr bwMode="auto">
          <a:xfrm>
            <a:off x="2667000" y="3962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214810" y="1857364"/>
            <a:ext cx="47863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Термин </a:t>
            </a:r>
            <a:r>
              <a:rPr lang="ru-RU" sz="1600" b="1" dirty="0" smtClean="0"/>
              <a:t>«p-тип»</a:t>
            </a:r>
            <a:r>
              <a:rPr lang="ru-RU" sz="1600" dirty="0" smtClean="0"/>
              <a:t> происходит от слова «</a:t>
            </a:r>
            <a:r>
              <a:rPr lang="ru-RU" sz="1600" dirty="0" err="1" smtClean="0"/>
              <a:t>positive</a:t>
            </a:r>
            <a:r>
              <a:rPr lang="ru-RU" sz="1600" dirty="0" smtClean="0"/>
              <a:t>», обозначающего положительный заряд основных носителей. Этот вид полупроводников, кроме </a:t>
            </a:r>
            <a:r>
              <a:rPr lang="ru-RU" sz="1600" dirty="0" err="1" smtClean="0"/>
              <a:t>примесной</a:t>
            </a:r>
            <a:r>
              <a:rPr lang="ru-RU" sz="1600" dirty="0" smtClean="0"/>
              <a:t> основы, характеризуется дырочной природой проводимости. </a:t>
            </a:r>
          </a:p>
          <a:p>
            <a:r>
              <a:rPr lang="ru-RU" sz="1600" dirty="0" smtClean="0"/>
              <a:t>В четырёхвалентный полупроводник (например, в кремний) добавляют небольшое количество атомов трехвалентного элемента (например, </a:t>
            </a:r>
            <a:r>
              <a:rPr lang="ru-RU" sz="1600" dirty="0" smtClean="0">
                <a:hlinkClick r:id="rId4" tooltip="Индий"/>
              </a:rPr>
              <a:t>индия</a:t>
            </a:r>
            <a:r>
              <a:rPr lang="ru-RU" sz="1600" dirty="0" smtClean="0"/>
              <a:t>). Каждый атом примеси устанавливает ковалентную связь с тремя соседними атомами кремния. Для установки связи с четвёртым атомом кремния у атома индия нет валентного электрона, поэтому он захватывает валентный электрон из ковалентной связи между соседними атомами кремния и становится отрицательно заряженным ионом, вследствие чего образуется дырка. Примеси, которые добавляют в этом случае, называются </a:t>
            </a:r>
            <a:r>
              <a:rPr lang="ru-RU" b="1" dirty="0" smtClean="0"/>
              <a:t>акцепторными.</a:t>
            </a:r>
            <a:endParaRPr lang="ru-RU" sz="16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61 0.07009 C -0.19167 0.03886 -0.16059 -0.0347 -0.10365 -0.09438 C -0.04723 -0.15383 0.01406 -0.17766 0.03246 -0.14597 C 0.05 -0.11589 0.01857 -0.04164 -0.0375 0.01758 C -0.09462 0.07772 -0.15504 0.09993 -0.18108 0.05991 " pathEditMode="relative" rAng="10800000" ptsTypes="fffff">
                                      <p:cBhvr>
                                        <p:cTn id="66" dur="2000" fill="hold"/>
                                        <p:tgtEl>
                                          <p:spTgt spid="17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-0.02961 C 0.13594 0.00694 0.10903 0.08513 0.05278 0.14412 C -0.00312 0.20172 -0.06701 0.2193 -0.08854 0.18275 C -0.10989 0.1462 -0.08194 0.06847 -0.02639 0.01041 C 0.02969 -0.04834 0.09236 -0.06546 0.11528 -0.02961 Z " pathEditMode="relative" rAng="3115664" ptsTypes="fffff">
                                      <p:cBhvr>
                                        <p:cTn id="68" dur="2000" fill="hold"/>
                                        <p:tgtEl>
                                          <p:spTgt spid="174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2 0.02613 C 0.11371 0.06291 0.05208 0.04927 -0.0033 -0.00509 C -0.05903 -0.05992 -0.08768 -0.13394 -0.06754 -0.17026 C -0.04723 -0.2075 0.01458 -0.19339 0.07014 -0.13949 C 0.12569 -0.0849 0.15451 -0.01088 0.1342 0.02613 Z " pathEditMode="relative" rAng="7571689" ptsTypes="fffff">
                                      <p:cBhvr>
                                        <p:cTn id="70" dur="20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98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29 -0.00185 C -0.05938 -0.03146 -0.03959 -0.10964 0.00781 -0.1758 C 0.05573 -0.24196 0.11319 -0.27203 0.13628 -0.24196 C 0.15989 -0.21258 0.13993 -0.13509 0.09236 -0.0687 C 0.04461 -0.00231 -0.01285 0.02776 -0.03629 -0.00185 Z " pathEditMode="relative" rAng="13424040" ptsTypes="fffff">
                                      <p:cBhvr>
                                        <p:cTn id="72" dur="2000" fill="hold"/>
                                        <p:tgtEl>
                                          <p:spTgt spid="17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35 -0.05574 C 0.16823 -0.02058 0.14271 0.05598 0.08958 0.11405 C 0.03628 0.1728 -0.02483 0.19084 -0.0467 0.15568 C -0.06841 0.12029 -0.04289 0.04419 0.01024 -0.01411 C 0.06336 -0.07263 0.12448 -0.09114 0.14635 -0.05574 Z " pathEditMode="relative" rAng="3036967" ptsTypes="fffff">
                                      <p:cBhvr>
                                        <p:cTn id="74" dur="2000" fill="hold"/>
                                        <p:tgtEl>
                                          <p:spTgt spid="17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106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15082 C -0.02066 -0.18529 0.04167 -0.16285 0.09497 -0.10085 C 0.14914 -0.03794 0.17414 0.04048 0.15157 0.07472 C 0.129 0.10965 0.06667 0.08698 0.01337 0.02498 C -0.04062 -0.0377 -0.06614 -0.11566 -0.04323 -0.15082 Z " pathEditMode="relative" rAng="-2939611" ptsTypes="fffff">
                                      <p:cBhvr>
                                        <p:cTn id="76" dur="2000" fill="hold"/>
                                        <p:tgtEl>
                                          <p:spTgt spid="17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11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069 0.24126 C 0.13125 0.27504 0.06719 0.25468 0.00781 0.19407 C -0.05156 0.13509 -0.08333 0.05875 -0.06424 0.02452 C -0.04444 -0.00995 0.01927 0.01156 0.07813 0.07101 C 0.13785 0.13139 0.17031 0.20749 0.15069 0.24126 Z " pathEditMode="relative" rAng="7633791" ptsTypes="fffff">
                                      <p:cBhvr>
                                        <p:cTn id="78" dur="2000" fill="hold"/>
                                        <p:tgtEl>
                                          <p:spTgt spid="17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0" y="-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 animBg="1"/>
      <p:bldP spid="17455" grpId="0" animBg="1"/>
      <p:bldP spid="17456" grpId="0" animBg="1"/>
      <p:bldP spid="17457" grpId="0" animBg="1"/>
      <p:bldP spid="17463" grpId="0" animBg="1"/>
      <p:bldP spid="174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sz="3600" smtClean="0"/>
              <a:t>Электронные полупроводники (</a:t>
            </a:r>
            <a:r>
              <a:rPr lang="ru-RU" sz="3600" smtClean="0">
                <a:solidFill>
                  <a:srgbClr val="FF3B3B"/>
                </a:solidFill>
              </a:rPr>
              <a:t>n-типа</a:t>
            </a:r>
            <a:r>
              <a:rPr lang="ru-RU" sz="3600" smtClean="0"/>
              <a:t>)</a:t>
            </a:r>
          </a:p>
        </p:txBody>
      </p:sp>
      <p:sp>
        <p:nvSpPr>
          <p:cNvPr id="12324" name="Oval 36" descr="Букет"/>
          <p:cNvSpPr>
            <a:spLocks noChangeArrowheads="1"/>
          </p:cNvSpPr>
          <p:nvPr/>
        </p:nvSpPr>
        <p:spPr bwMode="auto">
          <a:xfrm>
            <a:off x="2047875" y="4773613"/>
            <a:ext cx="558800" cy="5207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E60000"/>
                </a:solidFill>
              </a:rPr>
              <a:t>As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 rot="3127374" flipH="1">
            <a:off x="2416969" y="3271044"/>
            <a:ext cx="1112838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 rot="18531227" flipH="1">
            <a:off x="2416175" y="4384676"/>
            <a:ext cx="1114425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 rot="18531227" flipH="1">
            <a:off x="1183481" y="3271044"/>
            <a:ext cx="1112838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 rot="2953965" flipH="1">
            <a:off x="1238250" y="4384676"/>
            <a:ext cx="1114425" cy="24130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54" descr="Бумажный пакет"/>
          <p:cNvSpPr>
            <a:spLocks noChangeArrowheads="1"/>
          </p:cNvSpPr>
          <p:nvPr/>
        </p:nvSpPr>
        <p:spPr bwMode="auto">
          <a:xfrm>
            <a:off x="990600" y="3810000"/>
            <a:ext cx="838200" cy="76835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3" name="Oval 55" descr="Бумажный пакет"/>
          <p:cNvSpPr>
            <a:spLocks noChangeArrowheads="1"/>
          </p:cNvSpPr>
          <p:nvPr/>
        </p:nvSpPr>
        <p:spPr bwMode="auto">
          <a:xfrm>
            <a:off x="3048000" y="3790950"/>
            <a:ext cx="685800" cy="62865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4" name="Oval 56" descr="Бумажный пакет"/>
          <p:cNvSpPr>
            <a:spLocks noChangeArrowheads="1"/>
          </p:cNvSpPr>
          <p:nvPr/>
        </p:nvSpPr>
        <p:spPr bwMode="auto">
          <a:xfrm>
            <a:off x="990600" y="5626100"/>
            <a:ext cx="762000" cy="6985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5" name="Oval 57" descr="Бумажный пакет"/>
          <p:cNvSpPr>
            <a:spLocks noChangeArrowheads="1"/>
          </p:cNvSpPr>
          <p:nvPr/>
        </p:nvSpPr>
        <p:spPr bwMode="auto">
          <a:xfrm>
            <a:off x="2895600" y="5562600"/>
            <a:ext cx="685800" cy="62865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2346" name="Oval 58" descr="Гранит"/>
          <p:cNvSpPr>
            <a:spLocks noChangeArrowheads="1"/>
          </p:cNvSpPr>
          <p:nvPr/>
        </p:nvSpPr>
        <p:spPr bwMode="auto">
          <a:xfrm>
            <a:off x="1143000" y="63246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47" name="Oval 59" descr="Гранит"/>
          <p:cNvSpPr>
            <a:spLocks noChangeArrowheads="1"/>
          </p:cNvSpPr>
          <p:nvPr/>
        </p:nvSpPr>
        <p:spPr bwMode="auto">
          <a:xfrm>
            <a:off x="1143000" y="51054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48" name="Oval 60" descr="Гранит"/>
          <p:cNvSpPr>
            <a:spLocks noChangeArrowheads="1"/>
          </p:cNvSpPr>
          <p:nvPr/>
        </p:nvSpPr>
        <p:spPr bwMode="auto">
          <a:xfrm>
            <a:off x="1219200" y="34290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49" name="Oval 61" descr="Гранит"/>
          <p:cNvSpPr>
            <a:spLocks noChangeArrowheads="1"/>
          </p:cNvSpPr>
          <p:nvPr/>
        </p:nvSpPr>
        <p:spPr bwMode="auto">
          <a:xfrm>
            <a:off x="1066800" y="46482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0" name="Oval 62" descr="Гранит"/>
          <p:cNvSpPr>
            <a:spLocks noChangeArrowheads="1"/>
          </p:cNvSpPr>
          <p:nvPr/>
        </p:nvSpPr>
        <p:spPr bwMode="auto">
          <a:xfrm>
            <a:off x="3429000" y="45720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1" name="Oval 63" descr="Гранит"/>
          <p:cNvSpPr>
            <a:spLocks noChangeArrowheads="1"/>
          </p:cNvSpPr>
          <p:nvPr/>
        </p:nvSpPr>
        <p:spPr bwMode="auto">
          <a:xfrm>
            <a:off x="2514600" y="58674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2" name="Oval 64" descr="Гранит"/>
          <p:cNvSpPr>
            <a:spLocks noChangeArrowheads="1"/>
          </p:cNvSpPr>
          <p:nvPr/>
        </p:nvSpPr>
        <p:spPr bwMode="auto">
          <a:xfrm>
            <a:off x="3505200" y="53340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3" name="Oval 65" descr="Гранит"/>
          <p:cNvSpPr>
            <a:spLocks noChangeArrowheads="1"/>
          </p:cNvSpPr>
          <p:nvPr/>
        </p:nvSpPr>
        <p:spPr bwMode="auto">
          <a:xfrm>
            <a:off x="2667000" y="38100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2354" name="Oval 66" descr="Гранит"/>
          <p:cNvSpPr>
            <a:spLocks noChangeArrowheads="1"/>
          </p:cNvSpPr>
          <p:nvPr/>
        </p:nvSpPr>
        <p:spPr bwMode="auto">
          <a:xfrm>
            <a:off x="4114800" y="4572000"/>
            <a:ext cx="304800" cy="304800"/>
          </a:xfrm>
          <a:prstGeom prst="ellipse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3" name="Содержимое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1564243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Термин </a:t>
            </a:r>
            <a:r>
              <a:rPr lang="ru-RU" sz="1600" b="1" dirty="0" smtClean="0"/>
              <a:t>«n-тип»</a:t>
            </a:r>
            <a:r>
              <a:rPr lang="ru-RU" sz="1600" dirty="0" smtClean="0"/>
              <a:t> происходит от слова «</a:t>
            </a:r>
            <a:r>
              <a:rPr lang="ru-RU" sz="1600" dirty="0" err="1" smtClean="0"/>
              <a:t>negative</a:t>
            </a:r>
            <a:r>
              <a:rPr lang="ru-RU" sz="1600" dirty="0" smtClean="0"/>
              <a:t>», обозначающего отрицательный заряд основных носителей. Этот вид полупроводников имеет </a:t>
            </a:r>
            <a:r>
              <a:rPr lang="ru-RU" sz="1600" dirty="0" err="1" smtClean="0"/>
              <a:t>примесную</a:t>
            </a:r>
            <a:r>
              <a:rPr lang="ru-RU" sz="1600" dirty="0" smtClean="0"/>
              <a:t> природу. В четырёхвалентный полупроводник (например, кремний) добавляют примесь пятивалентного полупроводника (например, мышьяка). В процессе взаимодействия каждый атом примеси вступает в ковалентную связь с атомами кремния. Однако для пятого электрона атома мышьяка нет места в насыщенных валентных связях, и он переходит на дальнюю электронную оболочку. Там для отрыва электрона от атома нужно меньшее количество энергии. Электрон отрывается и превращается в свободный. В данном случае перенос заряда осуществляется электроном, а не дыркой, то есть данный вид полупроводников проводит электрический ток подобно металлам. Примеси, которые добавляют в полупроводники, вследствие чего они превращаются в полупроводники n-типа, называются </a:t>
            </a:r>
            <a:r>
              <a:rPr lang="ru-RU" sz="1600" b="1" dirty="0" err="1" smtClean="0"/>
              <a:t>донорными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14 -0.03519 C 0.14167 0.00023 0.11441 0.07824 0.0599 0.13703 C 0.00417 0.19606 -0.05816 0.21574 -0.07951 0.17986 C -0.10121 0.14398 -0.07395 0.06713 -0.01909 0.00741 C 0.03594 -0.05116 0.09792 -0.07107 0.12014 -0.03519 Z " pathEditMode="relative" rAng="3060016" ptsTypes="fffff">
                                      <p:cBhvr>
                                        <p:cTn id="61" dur="2000" fill="hold"/>
                                        <p:tgtEl>
                                          <p:spTgt spid="1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108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36 0.06991 C -0.19167 0.03403 -0.16077 -0.04352 -0.10226 -0.10347 C -0.04393 -0.16273 0.02031 -0.18148 0.0408 -0.1456 C 0.06146 -0.10972 0.03055 -0.03218 -0.02813 0.02731 C -0.08646 0.08657 -0.1507 0.10579 -0.17136 0.06991 Z " pathEditMode="relative" rAng="13963933" ptsTypes="fffff">
                                      <p:cBhvr>
                                        <p:cTn id="63" dur="2000" fill="hold"/>
                                        <p:tgtEl>
                                          <p:spTgt spid="12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8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74 0.12731 C -0.00139 0.16204 -0.06493 0.13611 -0.11892 0.07014 C -0.17257 0.00417 -0.19705 -0.07778 -0.17344 -0.11204 C -0.14931 -0.14699 -0.08594 -0.1213 -0.03194 -0.05509 C 0.02188 0.01065 0.0467 0.09259 0.02274 0.12731 Z " pathEditMode="relative" rAng="7956600" ptsTypes="fffff">
                                      <p:cBhvr>
                                        <p:cTn id="65" dur="2000" fill="hold"/>
                                        <p:tgtEl>
                                          <p:spTgt spid="12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-120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17639 C -0.05417 -0.2125 0.00989 -0.19445 0.06736 -0.13588 C 0.125 -0.07685 0.15468 0.00046 0.13402 0.03657 C 0.11319 0.07291 0.04948 0.05463 -0.00799 -0.00371 C -0.0658 -0.06273 -0.09584 -0.13982 -0.075 -0.17639 Z " pathEditMode="relative" rAng="-3156110" ptsTypes="fffff">
                                      <p:cBhvr>
                                        <p:cTn id="67" dur="2000" fill="hold"/>
                                        <p:tgtEl>
                                          <p:spTgt spid="12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0" y="106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7 -0.23865 C 0.16927 -0.2037 0.146 -0.12615 0.0934 -0.0662 C 0.04149 -0.00648 -0.01962 0.01343 -0.04184 -0.0206 C -0.06441 -0.05578 -0.04063 -0.1331 0.01128 -0.19305 C 0.06336 -0.25324 0.1243 -0.27361 0.14687 -0.23865 Z " pathEditMode="relative" rAng="2952304" ptsTypes="fffff">
                                      <p:cBhvr>
                                        <p:cTn id="69" dur="2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109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09 0.16273 C -0.0717 0.12731 -0.04618 0.04514 0.00885 -0.01968 C 0.06354 -0.08426 0.1276 -0.10764 0.15121 -0.07246 C 0.17482 -0.03658 0.1493 0.04467 0.09409 0.10995 C 0.03975 0.1743 -0.02414 0.19814 -0.04809 0.16273 Z " pathEditMode="relative" rAng="13713489" ptsTypes="fffff">
                                      <p:cBhvr>
                                        <p:cTn id="71" dur="2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1180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82 0.06597 C 0.13021 0.10231 0.06684 0.08264 0.01181 0.0206 C -0.04218 -0.04051 -0.06736 -0.1206 -0.04479 -0.15718 C -0.02083 -0.19421 0.04236 -0.17431 0.09636 -0.11273 C 0.15174 -0.05139 0.17709 0.0287 0.15382 0.06597 Z " pathEditMode="relative" rAng="7810156" ptsTypes="fffff">
                                      <p:cBhvr>
                                        <p:cTn id="73" dur="2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00" y="-112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0.02315 C -0.04132 -0.01342 0.02014 0.00347 0.07413 0.06019 C 0.12847 0.11713 0.15469 0.19306 0.13316 0.2294 C 0.11146 0.26621 0.05 0.24908 -0.00382 0.19213 C -0.05816 0.13496 -0.08455 0.05926 -0.06302 0.02315 Z " pathEditMode="relative" rAng="-3098638" ptsTypes="fffff">
                                      <p:cBhvr>
                                        <p:cTn id="75" dur="2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4" grpId="0" animBg="1"/>
      <p:bldP spid="12327" grpId="0" animBg="1"/>
      <p:bldP spid="12328" grpId="0" animBg="1"/>
      <p:bldP spid="12329" grpId="0" animBg="1"/>
      <p:bldP spid="12336" grpId="0" animBg="1"/>
      <p:bldP spid="12342" grpId="0" animBg="1"/>
      <p:bldP spid="12343" grpId="0" animBg="1"/>
      <p:bldP spid="12344" grpId="0" animBg="1"/>
      <p:bldP spid="12345" grpId="0" animBg="1"/>
      <p:bldP spid="12346" grpId="0" animBg="1"/>
      <p:bldP spid="12346" grpId="1" animBg="1"/>
      <p:bldP spid="12347" grpId="0" animBg="1"/>
      <p:bldP spid="12347" grpId="1" animBg="1"/>
      <p:bldP spid="12348" grpId="0" animBg="1"/>
      <p:bldP spid="12348" grpId="1" animBg="1"/>
      <p:bldP spid="12349" grpId="0" animBg="1"/>
      <p:bldP spid="12349" grpId="1" animBg="1"/>
      <p:bldP spid="12350" grpId="0" animBg="1"/>
      <p:bldP spid="12350" grpId="1" animBg="1"/>
      <p:bldP spid="12351" grpId="0" animBg="1"/>
      <p:bldP spid="12351" grpId="1" animBg="1"/>
      <p:bldP spid="12352" grpId="0" animBg="1"/>
      <p:bldP spid="12352" grpId="1" animBg="1"/>
      <p:bldP spid="12353" grpId="0" animBg="1"/>
      <p:bldP spid="12353" grpId="1" animBg="1"/>
      <p:bldP spid="123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428604"/>
            <a:ext cx="8229600" cy="102076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2400" b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Проводимость полупроводников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851920" y="332656"/>
            <a:ext cx="4929222" cy="5738831"/>
          </a:xfrm>
        </p:spPr>
        <p:txBody>
          <a:bodyPr lIns="0" tIns="0" rIns="0" bIns="0"/>
          <a:lstStyle/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14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endParaRPr lang="ru-RU" sz="1600" dirty="0" smtClean="0"/>
          </a:p>
          <a:p>
            <a:pPr eaLnBrk="1" hangingPunct="1">
              <a:buNone/>
              <a:defRPr/>
            </a:pPr>
            <a:r>
              <a:rPr lang="ru-RU" sz="2000" dirty="0" err="1"/>
              <a:t>Донорные</a:t>
            </a:r>
            <a:r>
              <a:rPr lang="ru-RU" sz="2000" dirty="0"/>
              <a:t> примеси  - это примеси, отдающие лишний валентный электрон</a:t>
            </a:r>
          </a:p>
          <a:p>
            <a:pPr eaLnBrk="1" hangingPunct="1">
              <a:buNone/>
              <a:defRPr/>
            </a:pPr>
            <a:r>
              <a:rPr lang="ru-RU" sz="2000" dirty="0"/>
              <a:t>Полупроводники с </a:t>
            </a:r>
            <a:r>
              <a:rPr lang="ru-RU" sz="2000" dirty="0" err="1"/>
              <a:t>донорными</a:t>
            </a:r>
            <a:r>
              <a:rPr lang="ru-RU" sz="2000" dirty="0"/>
              <a:t> примесями обладают электронной проводимостью и называются полупроводниками </a:t>
            </a:r>
            <a:r>
              <a:rPr lang="en-US" sz="2000" dirty="0"/>
              <a:t>n</a:t>
            </a:r>
            <a:r>
              <a:rPr lang="ru-RU" sz="2000" dirty="0"/>
              <a:t>–типа.</a:t>
            </a:r>
          </a:p>
          <a:p>
            <a:pPr eaLnBrk="1" hangingPunct="1">
              <a:buNone/>
              <a:defRPr/>
            </a:pPr>
            <a:endParaRPr lang="ru-RU" sz="2000" dirty="0"/>
          </a:p>
          <a:p>
            <a:pPr eaLnBrk="1" hangingPunct="1">
              <a:buNone/>
              <a:defRPr/>
            </a:pPr>
            <a:endParaRPr lang="ru-RU" sz="1600" dirty="0"/>
          </a:p>
          <a:p>
            <a:pPr eaLnBrk="1" hangingPunct="1">
              <a:buNone/>
              <a:defRPr/>
            </a:pPr>
            <a:endParaRPr lang="ru-RU" sz="1600" dirty="0"/>
          </a:p>
          <a:p>
            <a:pPr eaLnBrk="1" hangingPunct="1">
              <a:buNone/>
              <a:defRPr/>
            </a:pPr>
            <a:r>
              <a:rPr lang="ru-RU" sz="2000" dirty="0"/>
              <a:t>Акцепторные примеси – это примеси, у которых не достает электронов для образования полной ковалентной связи с соседними атомами.</a:t>
            </a:r>
          </a:p>
          <a:p>
            <a:pPr eaLnBrk="1" hangingPunct="1">
              <a:buNone/>
              <a:defRPr/>
            </a:pPr>
            <a:r>
              <a:rPr lang="ru-RU" sz="2000" dirty="0"/>
              <a:t>Полупроводники с акцепторными примесями обладают дырочной проводимостью и называются полупроводниками </a:t>
            </a:r>
            <a:r>
              <a:rPr lang="en-US" sz="2000" dirty="0"/>
              <a:t>p</a:t>
            </a:r>
            <a:r>
              <a:rPr lang="ru-RU" sz="2000" dirty="0"/>
              <a:t>-типа.</a:t>
            </a:r>
          </a:p>
          <a:p>
            <a:pPr eaLnBrk="1" hangingPunct="1">
              <a:buNone/>
              <a:defRPr/>
            </a:pPr>
            <a:endParaRPr lang="ru-RU" sz="2000" dirty="0"/>
          </a:p>
        </p:txBody>
      </p:sp>
      <p:pic>
        <p:nvPicPr>
          <p:cNvPr id="10245" name="Picture 17" descr="img7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33480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8" descr="img7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29066"/>
            <a:ext cx="32400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590550"/>
          </a:xfrm>
        </p:spPr>
        <p:txBody>
          <a:bodyPr/>
          <a:lstStyle/>
          <a:p>
            <a:r>
              <a:rPr lang="ru-RU" sz="3000" dirty="0" smtClean="0"/>
              <a:t>Собственная проводимость полупроводников</a:t>
            </a:r>
          </a:p>
        </p:txBody>
      </p:sp>
      <p:sp>
        <p:nvSpPr>
          <p:cNvPr id="11267" name="Rectangle 10"/>
          <p:cNvSpPr>
            <a:spLocks noGrp="1" noChangeArrowheads="1"/>
          </p:cNvSpPr>
          <p:nvPr>
            <p:ph idx="1"/>
          </p:nvPr>
        </p:nvSpPr>
        <p:spPr>
          <a:xfrm>
            <a:off x="357158" y="928670"/>
            <a:ext cx="8229600" cy="990600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dirty="0" smtClean="0"/>
              <a:t>		Валентный электрон соседнего атома, притягиваясь к дырке, может перескочить в нее (</a:t>
            </a:r>
            <a:r>
              <a:rPr lang="ru-RU" sz="1600" dirty="0" err="1" smtClean="0"/>
              <a:t>рекомбинировать</a:t>
            </a:r>
            <a:r>
              <a:rPr lang="ru-RU" sz="1600" dirty="0" smtClean="0"/>
              <a:t>). При этом на его прежнем месте образуется новая «дырка», которая затем может аналогично перемещаться по кристаллу. </a:t>
            </a:r>
          </a:p>
        </p:txBody>
      </p:sp>
      <p:pic>
        <p:nvPicPr>
          <p:cNvPr id="11268" name="Picture 6" descr="10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0"/>
            <a:ext cx="4191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ru-RU" sz="3000" smtClean="0"/>
              <a:t>Собственная проводимость полупроводников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Tx/>
              <a:buNone/>
            </a:pPr>
            <a:r>
              <a:rPr lang="ru-RU" sz="1600" dirty="0" smtClean="0"/>
              <a:t>Если напряженность электрического поля в образце равна нулю, то движение освободившихся электронов и «дырок» происходит беспорядочно и поэтому не создаёт электрического тока.</a:t>
            </a:r>
          </a:p>
          <a:p>
            <a:pPr lvl="1">
              <a:buFontTx/>
              <a:buNone/>
            </a:pPr>
            <a:r>
              <a:rPr lang="ru-RU" sz="1600" dirty="0" smtClean="0"/>
              <a:t> Под  воздействием электрического поля электроны и дырки начинают упорядоченное (встречное) движение, образуя электрический ток. Проводимость при этих условиях называют </a:t>
            </a:r>
            <a:r>
              <a:rPr lang="ru-RU" sz="1600" dirty="0" smtClean="0">
                <a:solidFill>
                  <a:srgbClr val="1A35BC"/>
                </a:solidFill>
              </a:rPr>
              <a:t>собственной проводимостью полупроводников.</a:t>
            </a:r>
            <a:r>
              <a:rPr lang="ru-RU" sz="1600" dirty="0" smtClean="0">
                <a:solidFill>
                  <a:srgbClr val="E519BE"/>
                </a:solidFill>
              </a:rPr>
              <a:t> </a:t>
            </a:r>
            <a:r>
              <a:rPr lang="ru-RU" sz="1600" dirty="0" smtClean="0"/>
              <a:t>При этом движение электронов создаёт </a:t>
            </a:r>
            <a:r>
              <a:rPr lang="ru-RU" sz="1600" dirty="0" smtClean="0">
                <a:solidFill>
                  <a:srgbClr val="FF3B3B"/>
                </a:solidFill>
              </a:rPr>
              <a:t>электронную проводимость</a:t>
            </a:r>
            <a:r>
              <a:rPr lang="ru-RU" sz="1600" dirty="0" smtClean="0"/>
              <a:t>, а движение дырок – </a:t>
            </a:r>
            <a:r>
              <a:rPr lang="ru-RU" sz="1600" dirty="0" smtClean="0">
                <a:solidFill>
                  <a:srgbClr val="FF3B3B"/>
                </a:solidFill>
              </a:rPr>
              <a:t>дырочную проводимость</a:t>
            </a:r>
            <a:r>
              <a:rPr lang="ru-RU" sz="1600" dirty="0" smtClean="0"/>
              <a:t>.</a:t>
            </a:r>
            <a:endParaRPr lang="ru-RU" dirty="0" smtClean="0">
              <a:solidFill>
                <a:srgbClr val="FF3B3B"/>
              </a:solidFill>
            </a:endParaRPr>
          </a:p>
        </p:txBody>
      </p:sp>
      <p:pic>
        <p:nvPicPr>
          <p:cNvPr id="12292" name="Picture 6" descr="10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7798" y="4800600"/>
            <a:ext cx="246682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Диод</a:t>
            </a:r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>
              <a:buFont typeface="Wingdings 2" pitchFamily="18" charset="2"/>
              <a:buNone/>
            </a:pPr>
            <a:r>
              <a:rPr lang="ru-RU" sz="1800" dirty="0" smtClean="0"/>
              <a:t>Полупроводниковый диод — полупроводниковый прибор с одним электрическим переходом и двумя выводами (электродами). </a:t>
            </a:r>
          </a:p>
          <a:p>
            <a:pPr marL="0">
              <a:buFont typeface="Wingdings 2" pitchFamily="18" charset="2"/>
              <a:buNone/>
            </a:pPr>
            <a:r>
              <a:rPr lang="ru-RU" sz="1800" dirty="0" smtClean="0"/>
              <a:t>В отличие от других типов диодов, принцип действия полупроводникового диода основывается на явлении p-n-перехода. </a:t>
            </a:r>
          </a:p>
          <a:p>
            <a:pPr marL="0">
              <a:buFont typeface="Wingdings 2" pitchFamily="18" charset="2"/>
              <a:buNone/>
            </a:pPr>
            <a:r>
              <a:rPr lang="ru-RU" sz="1800" dirty="0" smtClean="0"/>
              <a:t>Впервые диод изобрел Джон </a:t>
            </a:r>
            <a:r>
              <a:rPr lang="ru-RU" sz="1800" dirty="0" err="1" smtClean="0"/>
              <a:t>Флемминг</a:t>
            </a:r>
            <a:r>
              <a:rPr lang="ru-RU" sz="1800" dirty="0" smtClean="0"/>
              <a:t> в 1904 году.</a:t>
            </a:r>
            <a:endParaRPr lang="en-US" sz="1800" dirty="0" smtClean="0"/>
          </a:p>
        </p:txBody>
      </p:sp>
      <p:pic>
        <p:nvPicPr>
          <p:cNvPr id="18436" name="Picture 3" descr="diod_symbol.png"/>
          <p:cNvPicPr>
            <a:picLocks noChangeAspect="1"/>
          </p:cNvPicPr>
          <p:nvPr/>
        </p:nvPicPr>
        <p:blipFill>
          <a:blip r:embed="rId2" cstate="print"/>
          <a:srcRect t="26459" b="20622"/>
          <a:stretch>
            <a:fillRect/>
          </a:stretch>
        </p:blipFill>
        <p:spPr bwMode="auto">
          <a:xfrm>
            <a:off x="3071802" y="4929198"/>
            <a:ext cx="2682778" cy="142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3570122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929066"/>
            <a:ext cx="2906706" cy="261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 descr="Diode-photo.JPG"/>
          <p:cNvPicPr>
            <a:picLocks noChangeAspect="1"/>
          </p:cNvPicPr>
          <p:nvPr/>
        </p:nvPicPr>
        <p:blipFill>
          <a:blip r:embed="rId4" cstate="print"/>
          <a:srcRect b="38863"/>
          <a:stretch>
            <a:fillRect/>
          </a:stretch>
        </p:blipFill>
        <p:spPr bwMode="auto">
          <a:xfrm>
            <a:off x="357158" y="3857628"/>
            <a:ext cx="1928826" cy="277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Типы и применение диодов</a:t>
            </a:r>
            <a:endParaRPr lang="en-US" smtClean="0"/>
          </a:p>
        </p:txBody>
      </p:sp>
      <p:pic>
        <p:nvPicPr>
          <p:cNvPr id="19459" name="Content Placeholder 3" descr="тип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905000"/>
            <a:ext cx="5124450" cy="1514475"/>
          </a:xfrm>
        </p:spPr>
      </p:pic>
      <p:sp>
        <p:nvSpPr>
          <p:cNvPr id="5" name="TextBox 4"/>
          <p:cNvSpPr txBox="1"/>
          <p:nvPr/>
        </p:nvSpPr>
        <p:spPr>
          <a:xfrm>
            <a:off x="1371600" y="3657600"/>
            <a:ext cx="6705600" cy="3386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dirty="0">
                <a:latin typeface="+mn-lt"/>
              </a:rPr>
              <a:t>Диоды применяются в: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0" dirty="0">
                <a:latin typeface="+mn-lt"/>
              </a:rPr>
              <a:t> преобразовании переменного тока в постоянный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0" dirty="0">
                <a:latin typeface="+mn-lt"/>
              </a:rPr>
              <a:t> детектировании электрических сигналов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0" dirty="0">
                <a:latin typeface="+mn-lt"/>
              </a:rPr>
              <a:t> защите разных устройств от неправильной полярности включения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0" dirty="0">
                <a:latin typeface="+mn-lt"/>
              </a:rPr>
              <a:t> коммутации высокочастотных сигналов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0" dirty="0">
                <a:latin typeface="+mn-lt"/>
              </a:rPr>
              <a:t> стабилизации тока и напряжения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000" b="0" dirty="0">
                <a:latin typeface="+mn-lt"/>
              </a:rPr>
              <a:t> передачи и приеме сигналов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>
              <a:solidFill>
                <a:srgbClr val="1010BC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endParaRPr lang="ru-RU" b="0" dirty="0"/>
          </a:p>
          <a:p>
            <a:pPr>
              <a:buFont typeface="Arial" pitchFamily="34" charset="0"/>
              <a:buChar char="•"/>
              <a:defRPr/>
            </a:pPr>
            <a:endParaRPr lang="en-US" b="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u="sng" smtClean="0"/>
              <a:t>Диод выпрямительный, столб выпрямительный</a:t>
            </a:r>
            <a:r>
              <a:rPr lang="ru-RU" sz="4000" smtClean="0"/>
              <a:t> </a:t>
            </a:r>
          </a:p>
        </p:txBody>
      </p:sp>
      <p:pic>
        <p:nvPicPr>
          <p:cNvPr id="19462" name="Picture 6" descr="9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2781300"/>
            <a:ext cx="6192838" cy="19843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Транзистор</a:t>
            </a:r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2081212"/>
            <a:ext cx="7743852" cy="4205307"/>
          </a:xfrm>
        </p:spPr>
        <p:txBody>
          <a:bodyPr/>
          <a:lstStyle/>
          <a:p>
            <a:pPr marL="0">
              <a:buFont typeface="Wingdings 2" pitchFamily="18" charset="2"/>
              <a:buNone/>
            </a:pPr>
            <a:r>
              <a:rPr lang="ru-RU" sz="1800" dirty="0" smtClean="0"/>
              <a:t>Электронный прибор из полупроводникового материала, обычно с тремя выводами, позволяющий входным сигналам управлять током в электрической цепи. </a:t>
            </a:r>
          </a:p>
          <a:p>
            <a:pPr marL="0">
              <a:buFont typeface="Wingdings 2" pitchFamily="18" charset="2"/>
              <a:buNone/>
            </a:pPr>
            <a:r>
              <a:rPr lang="ru-RU" sz="1800" dirty="0" smtClean="0"/>
              <a:t>Обычно используется для усиления, генерирования и преобразования электрических сигналов. </a:t>
            </a:r>
          </a:p>
          <a:p>
            <a:pPr marL="0">
              <a:buFont typeface="Wingdings 2" pitchFamily="18" charset="2"/>
              <a:buNone/>
            </a:pPr>
            <a:r>
              <a:rPr lang="ru-RU" sz="1800" dirty="0" smtClean="0"/>
              <a:t>В 1947 году Уильям </a:t>
            </a:r>
            <a:r>
              <a:rPr lang="ru-RU" sz="1800" dirty="0" err="1" smtClean="0"/>
              <a:t>Шокли</a:t>
            </a:r>
            <a:r>
              <a:rPr lang="ru-RU" sz="1800" dirty="0" smtClean="0"/>
              <a:t>, Джон Бардин и </a:t>
            </a:r>
            <a:r>
              <a:rPr lang="ru-RU" sz="1800" dirty="0" err="1" smtClean="0"/>
              <a:t>Уолтер</a:t>
            </a:r>
            <a:r>
              <a:rPr lang="ru-RU" sz="1800" dirty="0" smtClean="0"/>
              <a:t> </a:t>
            </a:r>
            <a:r>
              <a:rPr lang="ru-RU" sz="1800" dirty="0" err="1" smtClean="0"/>
              <a:t>Браттейн</a:t>
            </a:r>
            <a:r>
              <a:rPr lang="ru-RU" sz="1800" dirty="0" smtClean="0"/>
              <a:t> в лабораториях </a:t>
            </a:r>
            <a:r>
              <a:rPr lang="ru-RU" sz="1800" dirty="0" err="1" smtClean="0"/>
              <a:t>Bell</a:t>
            </a:r>
            <a:r>
              <a:rPr lang="ru-RU" sz="1800" dirty="0" smtClean="0"/>
              <a:t> </a:t>
            </a:r>
            <a:r>
              <a:rPr lang="ru-RU" sz="1800" dirty="0" err="1" smtClean="0"/>
              <a:t>Labs</a:t>
            </a:r>
            <a:r>
              <a:rPr lang="ru-RU" sz="1800" dirty="0" smtClean="0"/>
              <a:t> впервые создали действующий биполярный транзистор.</a:t>
            </a:r>
            <a:endParaRPr lang="en-US" sz="1800" dirty="0" smtClean="0"/>
          </a:p>
        </p:txBody>
      </p:sp>
      <p:pic>
        <p:nvPicPr>
          <p:cNvPr id="20484" name="Picture 3" descr="trans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500570"/>
            <a:ext cx="1785966" cy="175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261-TO-220-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15" y="4652970"/>
            <a:ext cx="1364862" cy="136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mp10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1415" y="4652970"/>
            <a:ext cx="1733158" cy="129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275142789_29944b9b3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2C7C5"/>
              </a:clrFrom>
              <a:clrTo>
                <a:srgbClr val="D2C7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15" y="4652970"/>
            <a:ext cx="1949803" cy="1462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28596" y="1214422"/>
            <a:ext cx="4386266" cy="2243133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Транзистор типа </a:t>
            </a:r>
            <a:r>
              <a:rPr lang="ru-RU" sz="2800" i="1" dirty="0" err="1" smtClean="0"/>
              <a:t>p-n-p</a:t>
            </a:r>
            <a:r>
              <a:rPr lang="ru-RU" sz="2800" dirty="0" smtClean="0"/>
              <a:t> </a:t>
            </a:r>
          </a:p>
        </p:txBody>
      </p:sp>
      <p:pic>
        <p:nvPicPr>
          <p:cNvPr id="33798" name="Picture 6" descr="9-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3143248"/>
            <a:ext cx="3454128" cy="2071702"/>
          </a:xfrm>
          <a:noFill/>
        </p:spPr>
      </p:pic>
      <p:pic>
        <p:nvPicPr>
          <p:cNvPr id="4" name="Picture 6" descr="9-1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8558" y="3214686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714876" y="1928802"/>
            <a:ext cx="40719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Транзистор типа </a:t>
            </a:r>
            <a:r>
              <a:rPr kumimoji="0" lang="ru-RU" sz="2400" b="0" i="1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n-p-n</a:t>
            </a:r>
            <a:r>
              <a:rPr kumimoji="0" lang="ru-RU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928794" y="357166"/>
            <a:ext cx="500066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Схематическое обозначение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200" dirty="0" smtClean="0"/>
              <a:t>Физические свойства полупроводников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>
          <a:xfrm>
            <a:off x="-285784" y="714356"/>
            <a:ext cx="9429784" cy="22098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ru-RU" sz="1800" b="1" dirty="0" smtClean="0"/>
              <a:t>		Полупроводники́</a:t>
            </a:r>
            <a:r>
              <a:rPr lang="ru-RU" sz="1800" dirty="0" smtClean="0"/>
              <a:t> — материалы, которые по своей удельной проводимости занимают промежуточное место между проводниками и диэлектриками. Основным свойством этих материалов является увеличение электрической проводимости с ростом температуры.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ru-RU" sz="1600" dirty="0" smtClean="0">
                <a:solidFill>
                  <a:srgbClr val="0000CC"/>
                </a:solidFill>
              </a:rPr>
              <a:t>		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857224" y="2143116"/>
            <a:ext cx="7929618" cy="1974850"/>
            <a:chOff x="768" y="1488"/>
            <a:chExt cx="4038" cy="1454"/>
          </a:xfrm>
        </p:grpSpPr>
        <p:sp>
          <p:nvSpPr>
            <p:cNvPr id="7176" name="AutoShape 21"/>
            <p:cNvSpPr>
              <a:spLocks noChangeArrowheads="1"/>
            </p:cNvSpPr>
            <p:nvPr/>
          </p:nvSpPr>
          <p:spPr bwMode="auto">
            <a:xfrm>
              <a:off x="1968" y="1488"/>
              <a:ext cx="1673" cy="48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ru-RU" b="1" dirty="0">
                  <a:ln>
                    <a:prstDash val="solid"/>
                  </a:ln>
                  <a:solidFill>
                    <a:schemeClr val="tx1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Электрические </a:t>
              </a:r>
            </a:p>
            <a:p>
              <a:pPr algn="ctr"/>
              <a:r>
                <a:rPr lang="ru-RU" b="1" dirty="0">
                  <a:ln>
                    <a:prstDash val="solid"/>
                  </a:ln>
                  <a:solidFill>
                    <a:schemeClr val="tx1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</a:rPr>
                <a:t>свойства веществ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768" y="1975"/>
              <a:ext cx="4038" cy="967"/>
              <a:chOff x="768" y="1975"/>
              <a:chExt cx="4038" cy="967"/>
            </a:xfrm>
          </p:grpSpPr>
          <p:sp>
            <p:nvSpPr>
              <p:cNvPr id="7178" name="AutoShape 22"/>
              <p:cNvSpPr>
                <a:spLocks noChangeArrowheads="1"/>
              </p:cNvSpPr>
              <p:nvPr/>
            </p:nvSpPr>
            <p:spPr bwMode="auto">
              <a:xfrm>
                <a:off x="768" y="2521"/>
                <a:ext cx="1262" cy="42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ru-RU" b="1" dirty="0">
                    <a:ln>
                      <a:prstDash val="solid"/>
                    </a:ln>
                    <a:solidFill>
                      <a:schemeClr val="tx1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Проводники</a:t>
                </a:r>
              </a:p>
            </p:txBody>
          </p:sp>
          <p:sp>
            <p:nvSpPr>
              <p:cNvPr id="7179" name="AutoShape 23"/>
              <p:cNvSpPr>
                <a:spLocks noChangeArrowheads="1"/>
              </p:cNvSpPr>
              <p:nvPr/>
            </p:nvSpPr>
            <p:spPr bwMode="auto">
              <a:xfrm>
                <a:off x="2156" y="2521"/>
                <a:ext cx="1262" cy="42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ru-RU" b="1" dirty="0">
                    <a:ln>
                      <a:prstDash val="solid"/>
                    </a:ln>
                    <a:solidFill>
                      <a:schemeClr val="tx1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Полупроводники</a:t>
                </a:r>
              </a:p>
            </p:txBody>
          </p:sp>
          <p:sp>
            <p:nvSpPr>
              <p:cNvPr id="7180" name="AutoShape 24"/>
              <p:cNvSpPr>
                <a:spLocks noChangeArrowheads="1"/>
              </p:cNvSpPr>
              <p:nvPr/>
            </p:nvSpPr>
            <p:spPr bwMode="auto">
              <a:xfrm>
                <a:off x="3544" y="2521"/>
                <a:ext cx="1262" cy="42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scene3d>
                  <a:camera prst="orthographicFront">
                    <a:rot lat="0" lon="0" rev="0"/>
                  </a:camera>
                  <a:lightRig rig="glow" dir="t">
                    <a:rot lat="0" lon="0" rev="3600000"/>
                  </a:lightRig>
                </a:scene3d>
                <a:sp3d prstMaterial="softEdge">
                  <a:bevelT w="29210" h="16510"/>
                  <a:contourClr>
                    <a:schemeClr val="accent4">
                      <a:alpha val="95000"/>
                    </a:schemeClr>
                  </a:contourClr>
                </a:sp3d>
              </a:bodyPr>
              <a:lstStyle/>
              <a:p>
                <a:pPr algn="ctr"/>
                <a:r>
                  <a:rPr lang="ru-RU" b="1" dirty="0">
                    <a:ln>
                      <a:prstDash val="solid"/>
                    </a:ln>
                    <a:solidFill>
                      <a:schemeClr val="tx1"/>
                    </a:solidFill>
                    <a:effectLst>
                      <a:outerShdw blurRad="88000" dist="50800" dir="5040000" algn="tl">
                        <a:schemeClr val="accent4">
                          <a:tint val="80000"/>
                          <a:satMod val="250000"/>
                          <a:alpha val="45000"/>
                        </a:schemeClr>
                      </a:outerShdw>
                    </a:effectLst>
                  </a:rPr>
                  <a:t>Диэлектрики</a:t>
                </a:r>
              </a:p>
            </p:txBody>
          </p:sp>
          <p:sp>
            <p:nvSpPr>
              <p:cNvPr id="7181" name="Line 25"/>
              <p:cNvSpPr>
                <a:spLocks noChangeShapeType="1"/>
              </p:cNvSpPr>
              <p:nvPr/>
            </p:nvSpPr>
            <p:spPr bwMode="auto">
              <a:xfrm>
                <a:off x="2829" y="1975"/>
                <a:ext cx="0" cy="21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2" name="Line 26"/>
              <p:cNvSpPr>
                <a:spLocks noChangeShapeType="1"/>
              </p:cNvSpPr>
              <p:nvPr/>
            </p:nvSpPr>
            <p:spPr bwMode="auto">
              <a:xfrm>
                <a:off x="1399" y="2185"/>
                <a:ext cx="273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3" name="Line 27"/>
              <p:cNvSpPr>
                <a:spLocks noChangeShapeType="1"/>
              </p:cNvSpPr>
              <p:nvPr/>
            </p:nvSpPr>
            <p:spPr bwMode="auto">
              <a:xfrm>
                <a:off x="1399" y="2185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4" name="Line 28"/>
              <p:cNvSpPr>
                <a:spLocks noChangeShapeType="1"/>
              </p:cNvSpPr>
              <p:nvPr/>
            </p:nvSpPr>
            <p:spPr bwMode="auto">
              <a:xfrm>
                <a:off x="2829" y="2185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5" name="Line 29"/>
              <p:cNvSpPr>
                <a:spLocks noChangeShapeType="1"/>
              </p:cNvSpPr>
              <p:nvPr/>
            </p:nvSpPr>
            <p:spPr bwMode="auto">
              <a:xfrm>
                <a:off x="4133" y="2185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642910" y="4286256"/>
            <a:ext cx="2786082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Хорошо проводят электрический ток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 К ним относятся металлы, электролиты, плазма …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Наиболее используемые проводники – </a:t>
            </a:r>
            <a:r>
              <a:rPr lang="en-US" sz="1600" dirty="0">
                <a:solidFill>
                  <a:schemeClr val="tx1"/>
                </a:solidFill>
              </a:rPr>
              <a:t>Au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</a:rPr>
              <a:t>Ag, Cu, Al, Fe …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6357950" y="4286256"/>
            <a:ext cx="2357454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Практически не проводят электрический ток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 К ним относятся пластмассы, резина, стекло, фарфор, сухое дерево, бумага </a:t>
            </a:r>
            <a:r>
              <a:rPr lang="ru-RU" sz="1600" b="0" dirty="0" smtClean="0">
                <a:solidFill>
                  <a:schemeClr val="tx1"/>
                </a:solidFill>
              </a:rPr>
              <a:t>…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4744" y="4357694"/>
            <a:ext cx="2286016" cy="19389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0" dirty="0">
                <a:solidFill>
                  <a:schemeClr val="tx1"/>
                </a:solidFill>
              </a:rPr>
              <a:t>Занимают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ru-RU" sz="1600" b="0" dirty="0">
                <a:solidFill>
                  <a:schemeClr val="tx1"/>
                </a:solidFill>
              </a:rPr>
              <a:t>по проводимости </a:t>
            </a:r>
            <a:r>
              <a:rPr lang="ru-RU" sz="1600" dirty="0">
                <a:solidFill>
                  <a:schemeClr val="tx1"/>
                </a:solidFill>
              </a:rPr>
              <a:t>промежуточное положение</a:t>
            </a:r>
            <a:r>
              <a:rPr lang="ru-RU" sz="1600" b="0" dirty="0">
                <a:solidFill>
                  <a:schemeClr val="tx1"/>
                </a:solidFill>
              </a:rPr>
              <a:t> между проводниками и диэлектриками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1"/>
                </a:solidFill>
              </a:rPr>
              <a:t>Si, </a:t>
            </a:r>
            <a:r>
              <a:rPr lang="en-US" sz="1600" dirty="0" err="1">
                <a:solidFill>
                  <a:schemeClr val="tx1"/>
                </a:solidFill>
              </a:rPr>
              <a:t>Ge</a:t>
            </a:r>
            <a:r>
              <a:rPr lang="en-US" sz="1600" dirty="0">
                <a:solidFill>
                  <a:schemeClr val="tx1"/>
                </a:solidFill>
              </a:rPr>
              <a:t>, Se, In, As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9" descr="9999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8760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000892" y="4357694"/>
            <a:ext cx="1928826" cy="2149249"/>
            <a:chOff x="1056" y="3002"/>
            <a:chExt cx="857" cy="1020"/>
          </a:xfrm>
        </p:grpSpPr>
        <p:pic>
          <p:nvPicPr>
            <p:cNvPr id="6159" name="Picture 15" descr="Алмаз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82"/>
              <a:ext cx="857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1254" y="3002"/>
              <a:ext cx="494" cy="140"/>
            </a:xfrm>
            <a:prstGeom prst="rect">
              <a:avLst/>
            </a:prstGeom>
          </p:spPr>
          <p:txBody>
            <a:bodyPr wrap="none" fromWordArt="1" anchor="b" anchorCtr="1">
              <a:prstTxWarp prst="textPlain">
                <a:avLst>
                  <a:gd name="adj" fmla="val 50694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Constantia"/>
                </a:rPr>
                <a:t>Алмаз</a:t>
              </a:r>
            </a:p>
          </p:txBody>
        </p:sp>
      </p:grpSp>
      <p:sp>
        <p:nvSpPr>
          <p:cNvPr id="6148" name="Rectangle 1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39763"/>
          </a:xfrm>
        </p:spPr>
        <p:txBody>
          <a:bodyPr/>
          <a:lstStyle/>
          <a:p>
            <a:pPr marL="762000" indent="-762000"/>
            <a:r>
              <a:rPr lang="ru-RU" sz="3500" smtClean="0"/>
              <a:t>Полупроводники в природе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4786314" y="1357299"/>
            <a:ext cx="1643074" cy="2002862"/>
            <a:chOff x="1957" y="3282"/>
            <a:chExt cx="783" cy="1028"/>
          </a:xfrm>
        </p:grpSpPr>
        <p:pic>
          <p:nvPicPr>
            <p:cNvPr id="6157" name="Picture 12" descr="vvv cop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57" y="3282"/>
              <a:ext cx="783" cy="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2025" y="4162"/>
              <a:ext cx="651" cy="1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Кремний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714876" y="4500570"/>
            <a:ext cx="2022480" cy="1962086"/>
            <a:chOff x="2826" y="3120"/>
            <a:chExt cx="869" cy="856"/>
          </a:xfrm>
        </p:grpSpPr>
        <p:pic>
          <p:nvPicPr>
            <p:cNvPr id="6155" name="Picture 16" descr="gaas_poli2_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3346"/>
              <a:ext cx="620" cy="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2826" y="3120"/>
              <a:ext cx="869" cy="1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Арсенид индия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6858016" y="1357298"/>
            <a:ext cx="1817689" cy="1714512"/>
            <a:chOff x="4128" y="3456"/>
            <a:chExt cx="1010" cy="711"/>
          </a:xfrm>
        </p:grpSpPr>
        <p:pic>
          <p:nvPicPr>
            <p:cNvPr id="6153" name="Picture 17" descr="ппп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8" y="3456"/>
              <a:ext cx="101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4" name="WordArt 22"/>
            <p:cNvSpPr>
              <a:spLocks noChangeArrowheads="1" noChangeShapeType="1" noTextEdit="1"/>
            </p:cNvSpPr>
            <p:nvPr/>
          </p:nvSpPr>
          <p:spPr bwMode="auto">
            <a:xfrm>
              <a:off x="4224" y="4032"/>
              <a:ext cx="817" cy="1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CC"/>
                    </a:solidFill>
                    <a:round/>
                    <a:headEnd/>
                    <a:tailEnd/>
                  </a:ln>
                  <a:solidFill>
                    <a:srgbClr val="0000CC"/>
                  </a:solidFill>
                  <a:latin typeface="Arial"/>
                  <a:cs typeface="Arial"/>
                </a:rPr>
                <a:t>Арсенид галия</a:t>
              </a:r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762000"/>
          </a:xfrm>
        </p:spPr>
        <p:txBody>
          <a:bodyPr>
            <a:normAutofit fontScale="90000"/>
          </a:bodyPr>
          <a:lstStyle/>
          <a:p>
            <a:pPr marL="838200" indent="-838200" fontAlgn="auto">
              <a:spcAft>
                <a:spcPts val="0"/>
              </a:spcAft>
              <a:defRPr/>
            </a:pPr>
            <a:r>
              <a:rPr lang="ru-RU" sz="3200" dirty="0" smtClean="0"/>
              <a:t>Физические свойства полупроводников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1981200" y="2757488"/>
            <a:ext cx="0" cy="304800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1785918" y="5643578"/>
            <a:ext cx="487680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stealth" w="lg" len="lg"/>
          </a:ln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1066800" y="2681288"/>
            <a:ext cx="914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A2062"/>
                </a:solidFill>
              </a:rPr>
              <a:t>R</a:t>
            </a:r>
            <a:r>
              <a:rPr lang="ru-RU">
                <a:solidFill>
                  <a:srgbClr val="7A2062"/>
                </a:solidFill>
              </a:rPr>
              <a:t> (Ом)</a:t>
            </a:r>
          </a:p>
        </p:txBody>
      </p: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6705600" y="5424488"/>
            <a:ext cx="914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A2062"/>
                </a:solidFill>
              </a:rPr>
              <a:t>t (</a:t>
            </a:r>
            <a:r>
              <a:rPr lang="en-US" baseline="30000">
                <a:solidFill>
                  <a:srgbClr val="7A2062"/>
                </a:solidFill>
              </a:rPr>
              <a:t>0</a:t>
            </a:r>
            <a:r>
              <a:rPr lang="en-US">
                <a:solidFill>
                  <a:srgbClr val="7A2062"/>
                </a:solidFill>
              </a:rPr>
              <a:t>C)</a:t>
            </a:r>
            <a:endParaRPr lang="ru-RU">
              <a:solidFill>
                <a:srgbClr val="7A2062"/>
              </a:solidFill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1981200" y="4052888"/>
            <a:ext cx="3810000" cy="11430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1600200" y="5043488"/>
            <a:ext cx="533400" cy="366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7A2062"/>
                </a:solidFill>
              </a:rPr>
              <a:t>R</a:t>
            </a:r>
            <a:r>
              <a:rPr lang="en-US" baseline="-25000">
                <a:solidFill>
                  <a:srgbClr val="7A2062"/>
                </a:solidFill>
              </a:rPr>
              <a:t>0</a:t>
            </a:r>
            <a:endParaRPr lang="ru-RU" baseline="-25000">
              <a:solidFill>
                <a:srgbClr val="7A2062"/>
              </a:solidFill>
            </a:endParaRPr>
          </a:p>
        </p:txBody>
      </p:sp>
      <p:sp>
        <p:nvSpPr>
          <p:cNvPr id="11285" name="Freeform 21"/>
          <p:cNvSpPr>
            <a:spLocks/>
          </p:cNvSpPr>
          <p:nvPr/>
        </p:nvSpPr>
        <p:spPr bwMode="auto">
          <a:xfrm>
            <a:off x="2286000" y="2986088"/>
            <a:ext cx="2209800" cy="2286000"/>
          </a:xfrm>
          <a:custGeom>
            <a:avLst/>
            <a:gdLst>
              <a:gd name="T0" fmla="*/ 0 w 10000"/>
              <a:gd name="T1" fmla="*/ 0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0 60000 65536"/>
              <a:gd name="T7" fmla="*/ 0 60000 65536"/>
              <a:gd name="T8" fmla="*/ 0 60000 65536"/>
              <a:gd name="T9" fmla="*/ 0 w 10000"/>
              <a:gd name="T10" fmla="*/ 0 h 10000"/>
              <a:gd name="T11" fmla="*/ 10000 w 10000"/>
              <a:gd name="T12" fmla="*/ 10000 h 10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0" h="10000">
                <a:moveTo>
                  <a:pt x="0" y="0"/>
                </a:moveTo>
                <a:cubicBezTo>
                  <a:pt x="374" y="2833"/>
                  <a:pt x="402" y="5271"/>
                  <a:pt x="2069" y="6937"/>
                </a:cubicBezTo>
                <a:cubicBezTo>
                  <a:pt x="3735" y="8604"/>
                  <a:pt x="7040" y="9500"/>
                  <a:pt x="10000" y="10000"/>
                </a:cubicBezTo>
              </a:path>
            </a:pathLst>
          </a:custGeom>
          <a:noFill/>
          <a:ln w="38100" cap="flat" cmpd="sng">
            <a:solidFill>
              <a:srgbClr val="E60000"/>
            </a:solidFill>
            <a:prstDash val="solid"/>
            <a:round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6019800" y="3733800"/>
            <a:ext cx="1676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70C0"/>
                </a:solidFill>
              </a:rPr>
              <a:t>металл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724400" y="4953000"/>
            <a:ext cx="21336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E60000"/>
                </a:solidFill>
              </a:rPr>
              <a:t>полупроводник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1000108"/>
            <a:ext cx="5643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 Проводимость полупроводников зависит от температуры. В отличие от проводников, сопротивление которых возрастает с ростом температуры, сопротивление полупроводников при нагревании уменьшается. </a:t>
            </a:r>
            <a:r>
              <a:rPr lang="en-US" dirty="0" smtClean="0"/>
              <a:t>	</a:t>
            </a:r>
            <a:r>
              <a:rPr lang="ru-RU" dirty="0" smtClean="0"/>
              <a:t>Вблизи</a:t>
            </a:r>
            <a:r>
              <a:rPr lang="en-US" dirty="0" smtClean="0"/>
              <a:t> </a:t>
            </a:r>
            <a:r>
              <a:rPr lang="ru-RU" dirty="0" smtClean="0"/>
              <a:t>абсолютного нуля  полупроводники имеют свойства</a:t>
            </a:r>
            <a:r>
              <a:rPr lang="en-US" dirty="0" smtClean="0"/>
              <a:t> </a:t>
            </a:r>
            <a:r>
              <a:rPr lang="ru-RU" dirty="0" smtClean="0"/>
              <a:t>диэлектриков.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3" grpId="0" animBg="1"/>
      <p:bldP spid="11285" grpId="0" animBg="1"/>
      <p:bldP spid="11286" grpId="0"/>
      <p:bldP spid="112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Электрический ток в полупроводниках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9220" name="Picture 9" descr="img7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736"/>
            <a:ext cx="2087562" cy="2376487"/>
          </a:xfrm>
          <a:noFill/>
        </p:spPr>
      </p:pic>
      <p:pic>
        <p:nvPicPr>
          <p:cNvPr id="9221" name="Picture 10" descr="img7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4652963"/>
            <a:ext cx="3384550" cy="1287462"/>
          </a:xfrm>
          <a:noFill/>
        </p:spPr>
      </p:pic>
      <p:sp>
        <p:nvSpPr>
          <p:cNvPr id="58376" name="Rectangle 8"/>
          <p:cNvSpPr>
            <a:spLocks noGrp="1" noChangeArrowheads="1"/>
          </p:cNvSpPr>
          <p:nvPr>
            <p:ph type="body" sz="half" idx="3"/>
          </p:nvPr>
        </p:nvSpPr>
        <p:spPr>
          <a:xfrm>
            <a:off x="3643306" y="1500174"/>
            <a:ext cx="49784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Полупроводниками называют вещества, удельное сопротивление которых убывает с повышением температуры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К полупроводникам относятся кремний, германий, селен и др.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Связь между атомами – </a:t>
            </a:r>
            <a:r>
              <a:rPr lang="ru-RU" sz="2000" dirty="0" err="1" smtClean="0"/>
              <a:t>парноэлектронная</a:t>
            </a:r>
            <a:r>
              <a:rPr lang="ru-RU" sz="2000" dirty="0" smtClean="0"/>
              <a:t>, или ковалентная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ru-RU" sz="2000" dirty="0" smtClean="0"/>
              <a:t>При низких температурах связи не разрываются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pPr eaLnBrk="1" hangingPunct="1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ПОЛУПРОВОДНИКИ</a:t>
            </a:r>
          </a:p>
        </p:txBody>
      </p:sp>
      <p:grpSp>
        <p:nvGrpSpPr>
          <p:cNvPr id="2" name="Organization Chart 3"/>
          <p:cNvGrpSpPr>
            <a:grpSpLocks/>
          </p:cNvGrpSpPr>
          <p:nvPr/>
        </p:nvGrpSpPr>
        <p:grpSpPr bwMode="auto">
          <a:xfrm>
            <a:off x="214282" y="2214554"/>
            <a:ext cx="8642350" cy="2881313"/>
            <a:chOff x="272" y="999"/>
            <a:chExt cx="3888" cy="1152"/>
          </a:xfrm>
        </p:grpSpPr>
        <p:cxnSp>
          <p:nvCxnSpPr>
            <p:cNvPr id="1028" name="_s1028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>
              <a:off x="3404" y="1539"/>
              <a:ext cx="144" cy="504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2900" y="1539"/>
              <a:ext cx="144" cy="504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1388" y="1539"/>
              <a:ext cx="144" cy="504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884" y="1539"/>
              <a:ext cx="144" cy="504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2648" y="855"/>
              <a:ext cx="144" cy="1008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640" y="855"/>
              <a:ext cx="144" cy="1008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1034"/>
            <p:cNvSpPr>
              <a:spLocks noChangeArrowheads="1"/>
            </p:cNvSpPr>
            <p:nvPr/>
          </p:nvSpPr>
          <p:spPr bwMode="auto">
            <a:xfrm>
              <a:off x="1784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Проводимость</a:t>
              </a:r>
            </a:p>
          </p:txBody>
        </p:sp>
        <p:sp>
          <p:nvSpPr>
            <p:cNvPr id="4" name="_s1035"/>
            <p:cNvSpPr>
              <a:spLocks noChangeArrowheads="1"/>
            </p:cNvSpPr>
            <p:nvPr/>
          </p:nvSpPr>
          <p:spPr bwMode="auto">
            <a:xfrm>
              <a:off x="776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Собственная</a:t>
              </a:r>
            </a:p>
          </p:txBody>
        </p:sp>
        <p:sp>
          <p:nvSpPr>
            <p:cNvPr id="5" name="_s1036"/>
            <p:cNvSpPr>
              <a:spLocks noChangeArrowheads="1"/>
            </p:cNvSpPr>
            <p:nvPr/>
          </p:nvSpPr>
          <p:spPr bwMode="auto">
            <a:xfrm>
              <a:off x="279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Примесная</a:t>
              </a:r>
            </a:p>
          </p:txBody>
        </p:sp>
        <p:sp>
          <p:nvSpPr>
            <p:cNvPr id="6" name="_s1037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Электронная</a:t>
              </a:r>
            </a:p>
          </p:txBody>
        </p:sp>
        <p:sp>
          <p:nvSpPr>
            <p:cNvPr id="7" name="_s1038"/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Дырочная</a:t>
              </a:r>
            </a:p>
          </p:txBody>
        </p:sp>
        <p:sp>
          <p:nvSpPr>
            <p:cNvPr id="8" name="_s1039"/>
            <p:cNvSpPr>
              <a:spLocks noChangeArrowheads="1"/>
            </p:cNvSpPr>
            <p:nvPr/>
          </p:nvSpPr>
          <p:spPr bwMode="auto">
            <a:xfrm>
              <a:off x="2288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Донорная</a:t>
              </a:r>
            </a:p>
          </p:txBody>
        </p:sp>
        <p:sp>
          <p:nvSpPr>
            <p:cNvPr id="9" name="_s1040"/>
            <p:cNvSpPr>
              <a:spLocks noChangeArrowheads="1"/>
            </p:cNvSpPr>
            <p:nvPr/>
          </p:nvSpPr>
          <p:spPr bwMode="auto">
            <a:xfrm>
              <a:off x="3296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Акцепторная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7"/>
          <p:cNvSpPr>
            <a:spLocks noGrp="1" noChangeArrowheads="1"/>
          </p:cNvSpPr>
          <p:nvPr>
            <p:ph type="title"/>
          </p:nvPr>
        </p:nvSpPr>
        <p:spPr>
          <a:xfrm>
            <a:off x="500034" y="428604"/>
            <a:ext cx="8229600" cy="590550"/>
          </a:xfrm>
          <a:noFill/>
        </p:spPr>
        <p:txBody>
          <a:bodyPr/>
          <a:lstStyle/>
          <a:p>
            <a:r>
              <a:rPr lang="ru-RU" sz="2400" dirty="0" smtClean="0"/>
              <a:t>Собственная проводимость полупроводников</a:t>
            </a:r>
          </a:p>
        </p:txBody>
      </p:sp>
      <p:sp>
        <p:nvSpPr>
          <p:cNvPr id="9219" name="Rectangle 38"/>
          <p:cNvSpPr>
            <a:spLocks noGrp="1" noChangeArrowheads="1"/>
          </p:cNvSpPr>
          <p:nvPr>
            <p:ph idx="1"/>
          </p:nvPr>
        </p:nvSpPr>
        <p:spPr>
          <a:xfrm>
            <a:off x="357158" y="1071546"/>
            <a:ext cx="8501122" cy="12192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ru-RU" sz="1600" dirty="0" smtClean="0"/>
              <a:t>	При обычных условиях (невысоких температурах)  в полупроводниках отсутствуют свободные заряженные частицы, поэтому полупроводник не проводит электрический ток. </a:t>
            </a:r>
          </a:p>
          <a:p>
            <a:pPr lvl="1">
              <a:buFontTx/>
              <a:buNone/>
            </a:pPr>
            <a:endParaRPr lang="ru-RU" sz="1600" dirty="0" smtClean="0"/>
          </a:p>
        </p:txBody>
      </p:sp>
      <p:sp>
        <p:nvSpPr>
          <p:cNvPr id="27724" name="Oval 76" descr="Бумажный пакет"/>
          <p:cNvSpPr>
            <a:spLocks noChangeArrowheads="1"/>
          </p:cNvSpPr>
          <p:nvPr/>
        </p:nvSpPr>
        <p:spPr bwMode="auto">
          <a:xfrm>
            <a:off x="2438400" y="31242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5" name="Oval 77" descr="Бумажный пакет"/>
          <p:cNvSpPr>
            <a:spLocks noChangeArrowheads="1"/>
          </p:cNvSpPr>
          <p:nvPr/>
        </p:nvSpPr>
        <p:spPr bwMode="auto">
          <a:xfrm>
            <a:off x="5334000" y="31242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>
                <a:solidFill>
                  <a:srgbClr val="DEFF3B"/>
                </a:solidFill>
              </a:rPr>
              <a:t>Si</a:t>
            </a:r>
            <a:endParaRPr lang="ru-RU" sz="2400" dirty="0">
              <a:solidFill>
                <a:srgbClr val="DEFF3B"/>
              </a:solidFill>
            </a:endParaRPr>
          </a:p>
        </p:txBody>
      </p:sp>
      <p:sp>
        <p:nvSpPr>
          <p:cNvPr id="27726" name="Oval 78" descr="Бумажный пакет"/>
          <p:cNvSpPr>
            <a:spLocks noChangeArrowheads="1"/>
          </p:cNvSpPr>
          <p:nvPr/>
        </p:nvSpPr>
        <p:spPr bwMode="auto">
          <a:xfrm>
            <a:off x="3886200" y="42672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7" name="Oval 79" descr="Бумажный пакет"/>
          <p:cNvSpPr>
            <a:spLocks noChangeArrowheads="1"/>
          </p:cNvSpPr>
          <p:nvPr/>
        </p:nvSpPr>
        <p:spPr bwMode="auto">
          <a:xfrm>
            <a:off x="2438400" y="54864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8" name="Oval 80" descr="Бумажный пакет"/>
          <p:cNvSpPr>
            <a:spLocks noChangeArrowheads="1"/>
          </p:cNvSpPr>
          <p:nvPr/>
        </p:nvSpPr>
        <p:spPr bwMode="auto">
          <a:xfrm>
            <a:off x="5334000" y="5486400"/>
            <a:ext cx="914400" cy="8382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27729" name="Oval 81"/>
          <p:cNvSpPr>
            <a:spLocks noChangeArrowheads="1"/>
          </p:cNvSpPr>
          <p:nvPr/>
        </p:nvSpPr>
        <p:spPr bwMode="auto">
          <a:xfrm rot="2953965" flipH="1">
            <a:off x="2857500" y="37719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0" name="Oval 82"/>
          <p:cNvSpPr>
            <a:spLocks noChangeArrowheads="1"/>
          </p:cNvSpPr>
          <p:nvPr/>
        </p:nvSpPr>
        <p:spPr bwMode="auto">
          <a:xfrm rot="3127374" flipH="1">
            <a:off x="4457700" y="24003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1" name="Oval 83"/>
          <p:cNvSpPr>
            <a:spLocks noChangeArrowheads="1"/>
          </p:cNvSpPr>
          <p:nvPr/>
        </p:nvSpPr>
        <p:spPr bwMode="auto">
          <a:xfrm rot="18531227" flipH="1">
            <a:off x="4457700" y="37719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732" name="Oval 84"/>
          <p:cNvSpPr>
            <a:spLocks noChangeArrowheads="1"/>
          </p:cNvSpPr>
          <p:nvPr/>
        </p:nvSpPr>
        <p:spPr bwMode="auto">
          <a:xfrm rot="18531227" flipH="1">
            <a:off x="2781300" y="2400300"/>
            <a:ext cx="1371600" cy="3276600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815" name="Oval 167" descr="Гранит"/>
          <p:cNvSpPr>
            <a:spLocks noChangeArrowheads="1"/>
          </p:cNvSpPr>
          <p:nvPr/>
        </p:nvSpPr>
        <p:spPr bwMode="auto">
          <a:xfrm>
            <a:off x="2743200" y="63246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6" name="Oval 168" descr="Гранит"/>
          <p:cNvSpPr>
            <a:spLocks noChangeArrowheads="1"/>
          </p:cNvSpPr>
          <p:nvPr/>
        </p:nvSpPr>
        <p:spPr bwMode="auto">
          <a:xfrm>
            <a:off x="3505200" y="3200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7" name="Oval 169" descr="Гранит"/>
          <p:cNvSpPr>
            <a:spLocks noChangeArrowheads="1"/>
          </p:cNvSpPr>
          <p:nvPr/>
        </p:nvSpPr>
        <p:spPr bwMode="auto">
          <a:xfrm>
            <a:off x="2590800" y="4191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8" name="Oval 170" descr="Гранит"/>
          <p:cNvSpPr>
            <a:spLocks noChangeArrowheads="1"/>
          </p:cNvSpPr>
          <p:nvPr/>
        </p:nvSpPr>
        <p:spPr bwMode="auto">
          <a:xfrm>
            <a:off x="5029200" y="4572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19" name="Oval 171" descr="Гранит"/>
          <p:cNvSpPr>
            <a:spLocks noChangeArrowheads="1"/>
          </p:cNvSpPr>
          <p:nvPr/>
        </p:nvSpPr>
        <p:spPr bwMode="auto">
          <a:xfrm>
            <a:off x="4648200" y="58674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20" name="Oval 172" descr="Гранит"/>
          <p:cNvSpPr>
            <a:spLocks noChangeArrowheads="1"/>
          </p:cNvSpPr>
          <p:nvPr/>
        </p:nvSpPr>
        <p:spPr bwMode="auto">
          <a:xfrm>
            <a:off x="5715000" y="50292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21" name="Oval 173" descr="Гранит"/>
          <p:cNvSpPr>
            <a:spLocks noChangeArrowheads="1"/>
          </p:cNvSpPr>
          <p:nvPr/>
        </p:nvSpPr>
        <p:spPr bwMode="auto">
          <a:xfrm>
            <a:off x="2971800" y="46482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27823" name="Oval 175" descr="Гранит"/>
          <p:cNvSpPr>
            <a:spLocks noChangeArrowheads="1"/>
          </p:cNvSpPr>
          <p:nvPr/>
        </p:nvSpPr>
        <p:spPr bwMode="auto">
          <a:xfrm>
            <a:off x="4267200" y="3810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7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7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19 0.04835 C -0.16702 0.00602 -0.12431 -0.09415 -0.04584 -0.17557 C 0.03194 -0.25607 0.11649 -0.28869 0.14166 -0.24566 C 0.16597 -0.20449 0.12274 -0.1034 0.04548 -0.0229 C -0.03334 0.05852 -0.11667 0.08883 -0.15261 0.03447 " pathEditMode="relative" rAng="10800000" ptsTypes="fffff">
                                      <p:cBhvr>
                                        <p:cTn id="58" dur="2000" fill="hold"/>
                                        <p:tgtEl>
                                          <p:spTgt spid="27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148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59 -0.06389 C 0.20972 -0.02014 0.16718 0.08264 0.08784 0.16667 C 0.00798 0.24792 -0.07726 0.28009 -0.10278 0.23634 C -0.12761 0.19421 -0.0842 0.09236 -0.00539 0.00995 C 0.0743 -0.07338 0.15868 -0.10579 0.18559 -0.06389 Z " pathEditMode="relative" rAng="3115664" ptsTypes="fffff">
                                      <p:cBhvr>
                                        <p:cTn id="60" dur="2000" fill="hold"/>
                                        <p:tgtEl>
                                          <p:spTgt spid="27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0" y="151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73 -0.11335 C -0.18021 -0.15545 -0.0967 -0.11797 -0.02032 -0.03146 C 0.05555 0.05529 0.09531 0.15915 0.06857 0.20079 C 0.04184 0.24219 -0.04028 0.20426 -0.11545 0.11821 C -0.19202 0.03077 -0.23264 -0.07125 -0.20573 -0.11335 Z " pathEditMode="relative" rAng="-24561486" ptsTypes="fffff">
                                      <p:cBhvr>
                                        <p:cTn id="62" dur="2000" fill="hold"/>
                                        <p:tgtEl>
                                          <p:spTgt spid="27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156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4 0.06199 C 0.14063 0.10155 0.0592 0.06269 -0.01319 -0.02707 C -0.08594 -0.11659 -0.12274 -0.22138 -0.09531 -0.26047 C -0.06753 -0.30072 0.01319 -0.26093 0.08628 -0.17187 C 0.15903 -0.08258 0.19583 0.02221 0.1684 0.06199 Z " pathEditMode="relative" rAng="7954739" ptsTypes="fffff">
                                      <p:cBhvr>
                                        <p:cTn id="64" dur="2000" fill="hold"/>
                                        <p:tgtEl>
                                          <p:spTgt spid="27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36 0.00486 C -0.09931 -0.03701 -0.0625 -0.14249 0.01146 -0.22947 C 0.08559 -0.31599 0.16857 -0.353 0.19635 -0.31043 C 0.22448 -0.2688 0.18698 -0.16354 0.11284 -0.07657 C 0.03906 0.01041 -0.04358 0.04719 -0.07136 0.00486 Z " pathEditMode="relative" rAng="13711232" ptsTypes="fffff">
                                      <p:cBhvr>
                                        <p:cTn id="66" dur="2000" fill="hold"/>
                                        <p:tgtEl>
                                          <p:spTgt spid="278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58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34 -0.18968 C -0.02674 -0.23039 0.05469 -0.19569 0.12726 -0.11103 C 0.20017 -0.02567 0.23681 0.07565 0.2099 0.11705 C 0.18299 0.15823 0.10139 0.12353 0.02917 0.03979 C -0.0441 -0.04534 -0.08125 -0.14688 -0.05434 -0.18968 Z " pathEditMode="relative" rAng="-2939611" ptsTypes="fffff">
                                      <p:cBhvr>
                                        <p:cTn id="68" dur="2000" fill="hold"/>
                                        <p:tgtEl>
                                          <p:spTgt spid="278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153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53 0.24844 C 0.09809 0.28892 0.01545 0.25838 -0.06337 0.17835 C -0.14219 0.0997 -0.18628 0.00208 -0.16337 -0.03932 C -0.13993 -0.08119 -0.05694 -0.04904 0.02135 0.02984 C 0.10035 0.10965 0.14531 0.20773 0.12153 0.24844 Z " pathEditMode="relative" rAng="7633791" ptsTypes="fffff">
                                      <p:cBhvr>
                                        <p:cTn id="70" dur="2000" fill="hold"/>
                                        <p:tgtEl>
                                          <p:spTgt spid="27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44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14 -0.14088 C 0.2467 -0.10017 0.20486 -0.00162 0.1283 0.07934 C 0.05105 0.15891 -0.03107 0.19037 -0.05503 0.15012 C -0.07847 0.11034 -0.03524 0.01226 0.04063 -0.06755 C 0.11789 -0.14805 0.19896 -0.17974 0.22414 -0.14088 Z " pathEditMode="relative" rAng="3115664" ptsTypes="fffff">
                                      <p:cBhvr>
                                        <p:cTn id="72" dur="2000" fill="hold"/>
                                        <p:tgtEl>
                                          <p:spTgt spid="27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24" grpId="0" animBg="1"/>
      <p:bldP spid="27725" grpId="0" animBg="1"/>
      <p:bldP spid="27726" grpId="0" animBg="1"/>
      <p:bldP spid="27727" grpId="0" animBg="1"/>
      <p:bldP spid="27728" grpId="0" animBg="1"/>
      <p:bldP spid="27729" grpId="0" animBg="1"/>
      <p:bldP spid="27730" grpId="0" animBg="1"/>
      <p:bldP spid="27731" grpId="0" animBg="1"/>
      <p:bldP spid="27732" grpId="0" animBg="1"/>
      <p:bldP spid="27815" grpId="0" animBg="1"/>
      <p:bldP spid="27815" grpId="1" animBg="1"/>
      <p:bldP spid="27816" grpId="0" animBg="1"/>
      <p:bldP spid="27816" grpId="1" animBg="1"/>
      <p:bldP spid="27817" grpId="0" animBg="1"/>
      <p:bldP spid="27817" grpId="1" animBg="1"/>
      <p:bldP spid="27818" grpId="0" animBg="1"/>
      <p:bldP spid="27818" grpId="1" animBg="1"/>
      <p:bldP spid="27819" grpId="0" animBg="1"/>
      <p:bldP spid="27819" grpId="1" animBg="1"/>
      <p:bldP spid="27820" grpId="0" animBg="1"/>
      <p:bldP spid="27820" grpId="1" animBg="1"/>
      <p:bldP spid="27821" grpId="0" animBg="1"/>
      <p:bldP spid="27821" grpId="1" animBg="1"/>
      <p:bldP spid="27823" grpId="0" animBg="1"/>
      <p:bldP spid="2782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785794"/>
          </a:xfrm>
        </p:spPr>
        <p:txBody>
          <a:bodyPr/>
          <a:lstStyle/>
          <a:p>
            <a:r>
              <a:rPr lang="ru-RU" sz="2400" dirty="0" smtClean="0"/>
              <a:t>«Дырка»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-428660" y="857232"/>
            <a:ext cx="9358378" cy="2576514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ru-RU" sz="1800" dirty="0" smtClean="0"/>
              <a:t>		При нагревании кинетическая энергия электронов увеличивается и самые быстрые из них покидают свою орбиту. Во время разрыва связи между электроном и ядром появляется свободное место в электронной оболочке атома. В этом месте образуется условный положительный заряд, называемый «дыркой».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ru-RU" sz="1800" dirty="0" smtClean="0"/>
              <a:t>     </a:t>
            </a:r>
          </a:p>
        </p:txBody>
      </p:sp>
      <p:sp>
        <p:nvSpPr>
          <p:cNvPr id="10244" name="Oval 24" descr="Бумажный пакет"/>
          <p:cNvSpPr>
            <a:spLocks noChangeArrowheads="1"/>
          </p:cNvSpPr>
          <p:nvPr/>
        </p:nvSpPr>
        <p:spPr bwMode="auto">
          <a:xfrm>
            <a:off x="1192213" y="3378200"/>
            <a:ext cx="787400" cy="79851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5" name="Oval 25" descr="Бумажный пакет"/>
          <p:cNvSpPr>
            <a:spLocks noChangeArrowheads="1"/>
          </p:cNvSpPr>
          <p:nvPr/>
        </p:nvSpPr>
        <p:spPr bwMode="auto">
          <a:xfrm>
            <a:off x="3687763" y="3378200"/>
            <a:ext cx="785812" cy="79851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6" name="Oval 26" descr="Бумажный пакет"/>
          <p:cNvSpPr>
            <a:spLocks noChangeArrowheads="1"/>
          </p:cNvSpPr>
          <p:nvPr/>
        </p:nvSpPr>
        <p:spPr bwMode="auto">
          <a:xfrm>
            <a:off x="2438400" y="4572000"/>
            <a:ext cx="742950" cy="690563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7" name="Oval 27" descr="Бумажный пакет"/>
          <p:cNvSpPr>
            <a:spLocks noChangeArrowheads="1"/>
          </p:cNvSpPr>
          <p:nvPr/>
        </p:nvSpPr>
        <p:spPr bwMode="auto">
          <a:xfrm>
            <a:off x="1192213" y="5624513"/>
            <a:ext cx="787400" cy="798512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8" name="Oval 28" descr="Бумажный пакет"/>
          <p:cNvSpPr>
            <a:spLocks noChangeArrowheads="1"/>
          </p:cNvSpPr>
          <p:nvPr/>
        </p:nvSpPr>
        <p:spPr bwMode="auto">
          <a:xfrm>
            <a:off x="3687763" y="5624513"/>
            <a:ext cx="785812" cy="798512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DEFF3B"/>
                </a:solidFill>
              </a:rPr>
              <a:t>Si</a:t>
            </a:r>
            <a:endParaRPr lang="ru-RU" sz="2400">
              <a:solidFill>
                <a:srgbClr val="DEFF3B"/>
              </a:solidFill>
            </a:endParaRPr>
          </a:p>
        </p:txBody>
      </p:sp>
      <p:sp>
        <p:nvSpPr>
          <p:cNvPr id="10249" name="Oval 29"/>
          <p:cNvSpPr>
            <a:spLocks noChangeArrowheads="1"/>
          </p:cNvSpPr>
          <p:nvPr/>
        </p:nvSpPr>
        <p:spPr bwMode="auto">
          <a:xfrm rot="3127374" flipH="1">
            <a:off x="2870200" y="2836863"/>
            <a:ext cx="1303338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30"/>
          <p:cNvSpPr>
            <a:spLocks noChangeArrowheads="1"/>
          </p:cNvSpPr>
          <p:nvPr/>
        </p:nvSpPr>
        <p:spPr bwMode="auto">
          <a:xfrm rot="18531227" flipH="1">
            <a:off x="2870200" y="4140201"/>
            <a:ext cx="1303337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31"/>
          <p:cNvSpPr>
            <a:spLocks noChangeArrowheads="1"/>
          </p:cNvSpPr>
          <p:nvPr/>
        </p:nvSpPr>
        <p:spPr bwMode="auto">
          <a:xfrm rot="18531227" flipH="1">
            <a:off x="1427163" y="2836862"/>
            <a:ext cx="1303338" cy="2824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Oval 33" descr="Гранит"/>
          <p:cNvSpPr>
            <a:spLocks noChangeArrowheads="1"/>
          </p:cNvSpPr>
          <p:nvPr/>
        </p:nvSpPr>
        <p:spPr bwMode="auto">
          <a:xfrm>
            <a:off x="1428750" y="4495800"/>
            <a:ext cx="265113" cy="2889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18" name="Oval 34" descr="Гранит"/>
          <p:cNvSpPr>
            <a:spLocks noChangeArrowheads="1"/>
          </p:cNvSpPr>
          <p:nvPr/>
        </p:nvSpPr>
        <p:spPr bwMode="auto">
          <a:xfrm>
            <a:off x="3770313" y="4670425"/>
            <a:ext cx="260350" cy="2889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19" name="Oval 35" descr="Гранит"/>
          <p:cNvSpPr>
            <a:spLocks noChangeArrowheads="1"/>
          </p:cNvSpPr>
          <p:nvPr/>
        </p:nvSpPr>
        <p:spPr bwMode="auto">
          <a:xfrm>
            <a:off x="2965450" y="5842000"/>
            <a:ext cx="261938" cy="288925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0255" name="Oval 38"/>
          <p:cNvSpPr>
            <a:spLocks noChangeArrowheads="1"/>
          </p:cNvSpPr>
          <p:nvPr/>
        </p:nvSpPr>
        <p:spPr bwMode="auto">
          <a:xfrm rot="2953965" flipH="1">
            <a:off x="1492250" y="4140201"/>
            <a:ext cx="1303337" cy="2824162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3" name="Oval 39"/>
          <p:cNvSpPr>
            <a:spLocks noChangeArrowheads="1"/>
          </p:cNvSpPr>
          <p:nvPr/>
        </p:nvSpPr>
        <p:spPr bwMode="auto">
          <a:xfrm>
            <a:off x="4095750" y="4191000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6424" name="Text Box 40"/>
          <p:cNvSpPr txBox="1">
            <a:spLocks noChangeArrowheads="1"/>
          </p:cNvSpPr>
          <p:nvPr/>
        </p:nvSpPr>
        <p:spPr bwMode="auto">
          <a:xfrm>
            <a:off x="4171950" y="4572000"/>
            <a:ext cx="1676400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3B3B"/>
                </a:solidFill>
              </a:rPr>
              <a:t>дырка</a:t>
            </a:r>
          </a:p>
        </p:txBody>
      </p:sp>
      <p:sp>
        <p:nvSpPr>
          <p:cNvPr id="16425" name="Oval 41"/>
          <p:cNvSpPr>
            <a:spLocks noChangeArrowheads="1"/>
          </p:cNvSpPr>
          <p:nvPr/>
        </p:nvSpPr>
        <p:spPr bwMode="auto">
          <a:xfrm>
            <a:off x="1123950" y="4267200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6426" name="Oval 42"/>
          <p:cNvSpPr>
            <a:spLocks noChangeArrowheads="1"/>
          </p:cNvSpPr>
          <p:nvPr/>
        </p:nvSpPr>
        <p:spPr bwMode="auto">
          <a:xfrm>
            <a:off x="3181350" y="6096000"/>
            <a:ext cx="381000" cy="381000"/>
          </a:xfrm>
          <a:prstGeom prst="ellipse">
            <a:avLst/>
          </a:pr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>
                <a:solidFill>
                  <a:srgbClr val="FF3300"/>
                </a:solidFill>
              </a:rPr>
              <a:t>+</a:t>
            </a:r>
          </a:p>
        </p:txBody>
      </p: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6610350" y="3321050"/>
            <a:ext cx="1676400" cy="641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D60000"/>
                </a:solidFill>
              </a:rPr>
              <a:t>свободный  электрон</a:t>
            </a:r>
          </a:p>
        </p:txBody>
      </p:sp>
      <p:sp>
        <p:nvSpPr>
          <p:cNvPr id="16437" name="Oval 53" descr="Гранит"/>
          <p:cNvSpPr>
            <a:spLocks noChangeArrowheads="1"/>
          </p:cNvSpPr>
          <p:nvPr/>
        </p:nvSpPr>
        <p:spPr bwMode="auto">
          <a:xfrm>
            <a:off x="2190750" y="3429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39" name="Oval 55" descr="Гранит"/>
          <p:cNvSpPr>
            <a:spLocks noChangeArrowheads="1"/>
          </p:cNvSpPr>
          <p:nvPr/>
        </p:nvSpPr>
        <p:spPr bwMode="auto">
          <a:xfrm>
            <a:off x="4095750" y="5334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40" name="Oval 56" descr="Гранит"/>
          <p:cNvSpPr>
            <a:spLocks noChangeArrowheads="1"/>
          </p:cNvSpPr>
          <p:nvPr/>
        </p:nvSpPr>
        <p:spPr bwMode="auto">
          <a:xfrm>
            <a:off x="1352550" y="50292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  <p:sp>
        <p:nvSpPr>
          <p:cNvPr id="16441" name="Oval 57" descr="Гранит"/>
          <p:cNvSpPr>
            <a:spLocks noChangeArrowheads="1"/>
          </p:cNvSpPr>
          <p:nvPr/>
        </p:nvSpPr>
        <p:spPr bwMode="auto">
          <a:xfrm>
            <a:off x="2724150" y="3810000"/>
            <a:ext cx="304800" cy="304800"/>
          </a:xfrm>
          <a:prstGeom prst="ellipse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>
                <a:solidFill>
                  <a:srgbClr val="E60000"/>
                </a:solidFill>
              </a:rPr>
              <a:t>-</a:t>
            </a:r>
            <a:endParaRPr lang="ru-RU" sz="2400">
              <a:solidFill>
                <a:srgbClr val="E6000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8 -0.07518 C 0.21128 -0.0347 0.17812 0.05459 0.11197 0.12399 C 0.04566 0.19176 -0.02726 0.21489 -0.05087 0.17464 C -0.07379 0.13555 -0.03959 0.04765 0.02621 -0.02105 C 0.09218 -0.09022 0.16441 -0.11335 0.18888 -0.07518 Z " pathEditMode="relative" rAng="3115664" ptsTypes="fffff">
                                      <p:cBhvr>
                                        <p:cTn id="15" dur="2000" fill="hold"/>
                                        <p:tgtEl>
                                          <p:spTgt spid="16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" y="12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37 -0.11937 C -0.16268 -0.16147 -0.08976 -0.13625 -0.02674 -0.06477 C 0.03576 0.00693 0.0651 0.09854 0.03819 0.14018 C 0.01163 0.18158 -0.0599 0.15591 -0.12205 0.08466 C -0.18507 0.01249 -0.21528 -0.07727 -0.18837 -0.11937 Z " pathEditMode="relative" rAng="-24561486" ptsTypes="fffff">
                                      <p:cBhvr>
                                        <p:cTn id="17" dur="2000" fill="hold"/>
                                        <p:tgtEl>
                                          <p:spTgt spid="16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2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8 0.22068 C 0.07136 0.26093 -0.00312 0.23872 -0.07152 0.16933 C -0.14027 0.10086 -0.17586 0.0118 -0.15312 -0.02961 C -0.12934 -0.07125 -0.05486 -0.04765 0.01302 0.02082 C 0.08177 0.09022 0.11858 0.17997 0.0948 0.22068 Z " pathEditMode="relative" rAng="7633791" ptsTypes="fffff">
                                      <p:cBhvr>
                                        <p:cTn id="19" dur="2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-1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14 -0.09276 C 0.21371 -0.05251 0.1783 0.03955 0.10989 0.11219 C 0.0408 0.18297 -0.03473 0.20795 -0.05851 0.16747 C -0.08195 0.12769 -0.04532 0.03631 0.02257 -0.0347 C 0.09149 -0.10687 0.16614 -0.13186 0.19114 -0.09276 Z " pathEditMode="relative" rAng="3115664" ptsTypes="fffff">
                                      <p:cBhvr>
                                        <p:cTn id="21" dur="2000" fill="hold"/>
                                        <p:tgtEl>
                                          <p:spTgt spid="16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13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6.87861E-6 C 0.01024 -0.01457 0.02413 -0.02313 0.03645 -0.034 C 0.04079 -0.03793 0.04357 -0.04255 0.04756 -0.04671 C 0.05399 -0.05319 0.06111 -0.05874 0.06822 -0.06359 C 0.07586 -0.08417 0.09062 -0.08694 0.10468 -0.09735 C 0.10954 -0.10105 0.11249 -0.1066 0.11736 -0.11006 C 0.12829 -0.11793 0.13888 -0.12602 0.15069 -0.13111 C 0.15729 -0.13989 0.16753 -0.1392 0.17621 -0.14382 C 0.20815 -0.1607 0.23541 -0.15654 0.27135 -0.15654 " pathEditMode="relative" rAng="0" ptsTypes="ffffffffA">
                                      <p:cBhvr>
                                        <p:cTn id="23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2244E-6 C 0.01302 0.00416 0.01545 0.01758 0.02691 0.02336 C 0.03455 0.03308 0.02622 0.02128 0.03177 0.03377 C 0.03403 0.03886 0.0382 0.04441 0.04132 0.04858 C 0.04393 0.05205 0.04653 0.05575 0.04914 0.05922 C 0.05139 0.06246 0.05851 0.07958 0.05851 0.07981 C 0.06441 0.08744 0.06598 0.09114 0.07396 0.09299 C 0.08507 0.09577 0.12778 0.10502 0.13872 0.10895 C 0.23993 0.07981 0.21511 0.08073 0.28091 0.06986 C 0.29601 0.05621 0.31059 0.04974 0.32865 0.04441 C 0.34341 0.03447 0.35973 0.02892 0.37466 0.01897 C 0.38854 0.00972 0.40191 -0.00139 0.4158 -0.01064 C 0.42761 -0.01874 0.44045 -0.02383 0.45243 -0.03169 C 0.45729 -0.03493 0.46059 -0.04048 0.46511 -0.04441 C 0.46615 -0.04719 0.4665 -0.05066 0.46823 -0.05297 C 0.47084 -0.05644 0.47778 -0.0613 0.47778 -0.06107 C 0.48073 -0.06916 0.48282 -0.07217 0.48733 -0.07819 " pathEditMode="relative" rAng="0" ptsTypes="fffffffffffffffff">
                                      <p:cBhvr>
                                        <p:cTn id="34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0.02451 C 0.01407 0.03006 0.01876 0.03468 0.02049 0.04139 C 0.02101 0.04347 0.02119 0.04578 0.02205 0.04763 C 0.02327 0.05018 0.02501 0.05249 0.02691 0.05411 C 0.03351 0.05989 0.04323 0.06335 0.0507 0.06659 C 0.05782 0.0696 0.05678 0.07006 0.06494 0.07723 C 0.06858 0.08046 0.07344 0.07954 0.07761 0.08139 C 0.08507 0.08809 0.09063 0.08902 0.09983 0.09203 C 0.10469 0.09364 0.10903 0.09781 0.11407 0.0985 C 0.12431 0.10012 0.13421 0.1022 0.14428 0.10474 C 0.16129 0.10335 0.1783 0.10289 0.19514 0.10058 C 0.21407 0.09804 0.22622 0.07746 0.24271 0.0689 C 0.24636 0.06127 0.25105 0.0585 0.25539 0.05179 C 0.25955 0.04532 0.26025 0.04231 0.26494 0.037 C 0.26632 0.03538 0.26823 0.03445 0.26962 0.03283 C 0.2724 0.0296 0.27761 0.0222 0.27761 0.0222 C 0.28212 0.00393 0.2757 0.02659 0.28247 0.01179 C 0.28785 -2.19653E-6 0.279 0.00971 0.28872 0.00116 C 0.2908 -0.00717 0.29271 -0.01086 0.29827 -0.01572 C 0.30261 -0.02566 0.30626 -0.03607 0.31094 -0.04532 C 0.31685 -0.06913 0.32049 -0.09942 0.3316 -0.1193 C 0.33612 -0.1378 0.33768 -0.16323 0.3507 -0.17433 C 0.35712 -0.18705 0.36355 -0.18751 0.37136 -0.19745 C 0.3757 -0.20925 0.3724 -0.20532 0.38247 -0.21017 C 0.3856 -0.21179 0.39185 -0.21456 0.39185 -0.21456 " pathEditMode="relative" ptsTypes="ffffffffffffffffffffffffA">
                                      <p:cBhvr>
                                        <p:cTn id="41" dur="2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16417" grpId="0" animBg="1"/>
      <p:bldP spid="16418" grpId="0" animBg="1"/>
      <p:bldP spid="16419" grpId="0" animBg="1"/>
      <p:bldP spid="16423" grpId="0" animBg="1"/>
      <p:bldP spid="16424" grpId="0"/>
      <p:bldP spid="16425" grpId="0" animBg="1"/>
      <p:bldP spid="16426" grpId="0" animBg="1"/>
      <p:bldP spid="16429" grpId="0"/>
      <p:bldP spid="16437" grpId="0" animBg="1"/>
      <p:bldP spid="16439" grpId="0" animBg="1"/>
      <p:bldP spid="16440" grpId="0" animBg="1"/>
      <p:bldP spid="164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ru-RU" sz="3200" smtClean="0"/>
              <a:t>Примесная проводимость полупроводников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285984" y="1500174"/>
            <a:ext cx="6858016" cy="214314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 smtClean="0"/>
              <a:t>Дозированное введение в чистый проводник примесей позволяет целенаправленно изменять его проводимость.</a:t>
            </a:r>
          </a:p>
          <a:p>
            <a:pPr>
              <a:buFontTx/>
              <a:buNone/>
            </a:pPr>
            <a:r>
              <a:rPr lang="ru-RU" sz="1800" dirty="0" smtClean="0"/>
              <a:t>Поэтому для увеличение проводимости в чистые полупроводники внедряют примеси, которые бывают </a:t>
            </a:r>
            <a:r>
              <a:rPr lang="ru-RU" sz="1800" b="1" dirty="0" err="1" smtClean="0"/>
              <a:t>донорные</a:t>
            </a:r>
            <a:r>
              <a:rPr lang="ru-RU" sz="1800" dirty="0" smtClean="0"/>
              <a:t> и </a:t>
            </a:r>
            <a:r>
              <a:rPr lang="ru-RU" sz="1800" b="1" dirty="0" smtClean="0"/>
              <a:t>акцепторные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457448" y="3067056"/>
            <a:ext cx="1885976" cy="4540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200" dirty="0" smtClean="0">
                <a:solidFill>
                  <a:srgbClr val="1A35BC"/>
                </a:solidFill>
              </a:rPr>
              <a:t>Примеси</a:t>
            </a:r>
            <a:endParaRPr lang="ru-RU" sz="2200" dirty="0">
              <a:solidFill>
                <a:srgbClr val="1A35BC"/>
              </a:solidFill>
            </a:endParaRP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552448" y="4286256"/>
            <a:ext cx="1885976" cy="4540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E60000"/>
                </a:solidFill>
              </a:rPr>
              <a:t>Акцепторные</a:t>
            </a:r>
          </a:p>
        </p:txBody>
      </p:sp>
      <p:sp>
        <p:nvSpPr>
          <p:cNvPr id="13320" name="Rectangle 15"/>
          <p:cNvSpPr>
            <a:spLocks noChangeArrowheads="1"/>
          </p:cNvSpPr>
          <p:nvPr/>
        </p:nvSpPr>
        <p:spPr bwMode="auto">
          <a:xfrm>
            <a:off x="4286248" y="4286256"/>
            <a:ext cx="1885976" cy="45402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>
                <a:solidFill>
                  <a:srgbClr val="E60000"/>
                </a:solidFill>
              </a:rPr>
              <a:t>Донорные</a:t>
            </a:r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76248" y="5250032"/>
            <a:ext cx="2036854" cy="71738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Полупроводники</a:t>
            </a:r>
          </a:p>
          <a:p>
            <a:pPr algn="ctr">
              <a:defRPr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ru-RU" dirty="0">
                <a:solidFill>
                  <a:srgbClr val="FF0000"/>
                </a:solidFill>
              </a:rPr>
              <a:t>-типа</a:t>
            </a:r>
          </a:p>
        </p:txBody>
      </p:sp>
      <p:sp>
        <p:nvSpPr>
          <p:cNvPr id="13325" name="Rectangle 19"/>
          <p:cNvSpPr>
            <a:spLocks noChangeArrowheads="1"/>
          </p:cNvSpPr>
          <p:nvPr/>
        </p:nvSpPr>
        <p:spPr bwMode="auto">
          <a:xfrm>
            <a:off x="4214810" y="5214950"/>
            <a:ext cx="2112293" cy="724245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dirty="0"/>
              <a:t>Полупроводники</a:t>
            </a:r>
          </a:p>
          <a:p>
            <a:pPr algn="ctr"/>
            <a:r>
              <a:rPr lang="ru-RU" dirty="0"/>
              <a:t> </a:t>
            </a:r>
            <a:r>
              <a:rPr lang="en-US" dirty="0">
                <a:solidFill>
                  <a:srgbClr val="E60000"/>
                </a:solidFill>
              </a:rPr>
              <a:t>n</a:t>
            </a:r>
            <a:r>
              <a:rPr lang="ru-RU" dirty="0">
                <a:solidFill>
                  <a:srgbClr val="E60000"/>
                </a:solidFill>
              </a:rPr>
              <a:t>-типа</a:t>
            </a:r>
          </a:p>
        </p:txBody>
      </p:sp>
      <p:cxnSp>
        <p:nvCxnSpPr>
          <p:cNvPr id="17" name="Прямая со стрелкой 16"/>
          <p:cNvCxnSpPr>
            <a:stCxn id="13316" idx="2"/>
            <a:endCxn id="13320" idx="0"/>
          </p:cNvCxnSpPr>
          <p:nvPr/>
        </p:nvCxnSpPr>
        <p:spPr bwMode="auto">
          <a:xfrm rot="16200000" flipH="1">
            <a:off x="3932249" y="2989268"/>
            <a:ext cx="765175" cy="1828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19" name="Прямая со стрелкой 18"/>
          <p:cNvCxnSpPr>
            <a:stCxn id="13316" idx="2"/>
            <a:endCxn id="13319" idx="0"/>
          </p:cNvCxnSpPr>
          <p:nvPr/>
        </p:nvCxnSpPr>
        <p:spPr bwMode="auto">
          <a:xfrm rot="5400000">
            <a:off x="2065349" y="2951168"/>
            <a:ext cx="765175" cy="1905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1" name="Прямая со стрелкой 20"/>
          <p:cNvCxnSpPr>
            <a:stCxn id="13319" idx="2"/>
            <a:endCxn id="40978" idx="0"/>
          </p:cNvCxnSpPr>
          <p:nvPr/>
        </p:nvCxnSpPr>
        <p:spPr bwMode="auto">
          <a:xfrm rot="5400000">
            <a:off x="1240181" y="4994776"/>
            <a:ext cx="509751" cy="7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3" name="Прямая со стрелкой 22"/>
          <p:cNvCxnSpPr>
            <a:stCxn id="13320" idx="2"/>
            <a:endCxn id="13325" idx="0"/>
          </p:cNvCxnSpPr>
          <p:nvPr/>
        </p:nvCxnSpPr>
        <p:spPr bwMode="auto">
          <a:xfrm rot="16200000" flipH="1">
            <a:off x="5012762" y="4956754"/>
            <a:ext cx="474669" cy="417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илая">
  <a:themeElements>
    <a:clrScheme name="Тема Office 1">
      <a:dk1>
        <a:srgbClr val="4D4D4D"/>
      </a:dk1>
      <a:lt1>
        <a:srgbClr val="FFFFE9"/>
      </a:lt1>
      <a:dk2>
        <a:srgbClr val="7A55A3"/>
      </a:dk2>
      <a:lt2>
        <a:srgbClr val="D7ADB8"/>
      </a:lt2>
      <a:accent1>
        <a:srgbClr val="A3C8D5"/>
      </a:accent1>
      <a:accent2>
        <a:srgbClr val="CC92B7"/>
      </a:accent2>
      <a:accent3>
        <a:srgbClr val="FFFFF2"/>
      </a:accent3>
      <a:accent4>
        <a:srgbClr val="404040"/>
      </a:accent4>
      <a:accent5>
        <a:srgbClr val="CEE0E7"/>
      </a:accent5>
      <a:accent6>
        <a:srgbClr val="B984A6"/>
      </a:accent6>
      <a:hlink>
        <a:srgbClr val="D0BE92"/>
      </a:hlink>
      <a:folHlink>
        <a:srgbClr val="F5F0D7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4D4D4D"/>
        </a:dk1>
        <a:lt1>
          <a:srgbClr val="FFFFE9"/>
        </a:lt1>
        <a:dk2>
          <a:srgbClr val="7A55A3"/>
        </a:dk2>
        <a:lt2>
          <a:srgbClr val="D7ADB8"/>
        </a:lt2>
        <a:accent1>
          <a:srgbClr val="A3C8D5"/>
        </a:accent1>
        <a:accent2>
          <a:srgbClr val="CC92B7"/>
        </a:accent2>
        <a:accent3>
          <a:srgbClr val="FFFFF2"/>
        </a:accent3>
        <a:accent4>
          <a:srgbClr val="404040"/>
        </a:accent4>
        <a:accent5>
          <a:srgbClr val="CEE0E7"/>
        </a:accent5>
        <a:accent6>
          <a:srgbClr val="B984A6"/>
        </a:accent6>
        <a:hlink>
          <a:srgbClr val="D0BE92"/>
        </a:hlink>
        <a:folHlink>
          <a:srgbClr val="F5F0D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501900"/>
        </a:dk1>
        <a:lt1>
          <a:srgbClr val="FFFFFF"/>
        </a:lt1>
        <a:dk2>
          <a:srgbClr val="800000"/>
        </a:dk2>
        <a:lt2>
          <a:srgbClr val="BE9768"/>
        </a:lt2>
        <a:accent1>
          <a:srgbClr val="A3C8D5"/>
        </a:accent1>
        <a:accent2>
          <a:srgbClr val="9C74B4"/>
        </a:accent2>
        <a:accent3>
          <a:srgbClr val="FFFFFF"/>
        </a:accent3>
        <a:accent4>
          <a:srgbClr val="431400"/>
        </a:accent4>
        <a:accent5>
          <a:srgbClr val="CEE0E7"/>
        </a:accent5>
        <a:accent6>
          <a:srgbClr val="8D68A3"/>
        </a:accent6>
        <a:hlink>
          <a:srgbClr val="D0BE92"/>
        </a:hlink>
        <a:folHlink>
          <a:srgbClr val="FDF5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DDDDD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855F53"/>
        </a:dk1>
        <a:lt1>
          <a:srgbClr val="FFFFFF"/>
        </a:lt1>
        <a:dk2>
          <a:srgbClr val="8E7562"/>
        </a:dk2>
        <a:lt2>
          <a:srgbClr val="FFF7CD"/>
        </a:lt2>
        <a:accent1>
          <a:srgbClr val="9DA680"/>
        </a:accent1>
        <a:accent2>
          <a:srgbClr val="B0C5DC"/>
        </a:accent2>
        <a:accent3>
          <a:srgbClr val="C6BDB7"/>
        </a:accent3>
        <a:accent4>
          <a:srgbClr val="DADADA"/>
        </a:accent4>
        <a:accent5>
          <a:srgbClr val="CCD0C0"/>
        </a:accent5>
        <a:accent6>
          <a:srgbClr val="9FB2C7"/>
        </a:accent6>
        <a:hlink>
          <a:srgbClr val="8B6459"/>
        </a:hlink>
        <a:folHlink>
          <a:srgbClr val="9F81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89B7C5"/>
        </a:lt1>
        <a:dk2>
          <a:srgbClr val="FFFFFF"/>
        </a:dk2>
        <a:lt2>
          <a:srgbClr val="4898A0"/>
        </a:lt2>
        <a:accent1>
          <a:srgbClr val="A3C8D5"/>
        </a:accent1>
        <a:accent2>
          <a:srgbClr val="AE98BA"/>
        </a:accent2>
        <a:accent3>
          <a:srgbClr val="C4D8DF"/>
        </a:accent3>
        <a:accent4>
          <a:srgbClr val="000000"/>
        </a:accent4>
        <a:accent5>
          <a:srgbClr val="CEE0E7"/>
        </a:accent5>
        <a:accent6>
          <a:srgbClr val="9D89A8"/>
        </a:accent6>
        <a:hlink>
          <a:srgbClr val="AECCD6"/>
        </a:hlink>
        <a:folHlink>
          <a:srgbClr val="78AC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49514B"/>
        </a:dk1>
        <a:lt1>
          <a:srgbClr val="F1FAEE"/>
        </a:lt1>
        <a:dk2>
          <a:srgbClr val="846197"/>
        </a:dk2>
        <a:lt2>
          <a:srgbClr val="C2BEA8"/>
        </a:lt2>
        <a:accent1>
          <a:srgbClr val="A3C8D5"/>
        </a:accent1>
        <a:accent2>
          <a:srgbClr val="D4A4C3"/>
        </a:accent2>
        <a:accent3>
          <a:srgbClr val="F7FCF5"/>
        </a:accent3>
        <a:accent4>
          <a:srgbClr val="3D443F"/>
        </a:accent4>
        <a:accent5>
          <a:srgbClr val="CEE0E7"/>
        </a:accent5>
        <a:accent6>
          <a:srgbClr val="C094B0"/>
        </a:accent6>
        <a:hlink>
          <a:srgbClr val="CBCE94"/>
        </a:hlink>
        <a:folHlink>
          <a:srgbClr val="EBF6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милая</Template>
  <TotalTime>193</TotalTime>
  <Words>564</Words>
  <Application>Microsoft Office PowerPoint</Application>
  <PresentationFormat>Экран (4:3)</PresentationFormat>
  <Paragraphs>164</Paragraphs>
  <Slides>20</Slides>
  <Notes>0</Notes>
  <HiddenSlides>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милая</vt:lpstr>
      <vt:lpstr>Полупроводники. Электрический ток в полупроводниках</vt:lpstr>
      <vt:lpstr>Физические свойства полупроводников</vt:lpstr>
      <vt:lpstr>Полупроводники в природе</vt:lpstr>
      <vt:lpstr>Физические свойства полупроводников </vt:lpstr>
      <vt:lpstr>Электрический ток в полупроводниках </vt:lpstr>
      <vt:lpstr>ПОЛУПРОВОДНИКИ</vt:lpstr>
      <vt:lpstr>Собственная проводимость полупроводников</vt:lpstr>
      <vt:lpstr>«Дырка»</vt:lpstr>
      <vt:lpstr>Примесная проводимость полупроводников</vt:lpstr>
      <vt:lpstr>Дырочные полупроводники (р-типа)</vt:lpstr>
      <vt:lpstr>Электронные полупроводники (n-типа)</vt:lpstr>
      <vt:lpstr>Проводимость полупроводников</vt:lpstr>
      <vt:lpstr>Собственная проводимость полупроводников</vt:lpstr>
      <vt:lpstr>Собственная проводимость полупроводников</vt:lpstr>
      <vt:lpstr>Диод</vt:lpstr>
      <vt:lpstr>Типы и применение диодов</vt:lpstr>
      <vt:lpstr>Диод выпрямительный, столб выпрямительный </vt:lpstr>
      <vt:lpstr>Транзистор</vt:lpstr>
      <vt:lpstr>Транзистор типа p-n-p </vt:lpstr>
      <vt:lpstr>Спасибо за внимание  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Ток в полупроводниках</dc:title>
  <dc:creator>Романенкова Дарья</dc:creator>
  <cp:lastModifiedBy>Dasha</cp:lastModifiedBy>
  <cp:revision>21</cp:revision>
  <dcterms:created xsi:type="dcterms:W3CDTF">2013-10-13T17:40:52Z</dcterms:created>
  <dcterms:modified xsi:type="dcterms:W3CDTF">2014-01-14T19:19:54Z</dcterms:modified>
</cp:coreProperties>
</file>